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1"/>
  </p:notesMasterIdLst>
  <p:sldIdLst>
    <p:sldId id="30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5143500" type="screen16x9"/>
  <p:notesSz cx="6858000" cy="9144000"/>
  <p:embeddedFontLst>
    <p:embeddedFont>
      <p:font typeface="Oswald"/>
      <p:regular r:id="rId52"/>
      <p:bold r:id="rId53"/>
    </p:embeddedFont>
    <p:embeddedFont>
      <p:font typeface="Playfair Display" panose="020B0604020202020204" charset="0"/>
      <p:regular r:id="rId54"/>
      <p:bold r:id="rId55"/>
      <p:italic r:id="rId56"/>
      <p:boldItalic r:id="rId57"/>
    </p:embeddedFont>
    <p:embeddedFont>
      <p:font typeface="Average" panose="020B0604020202020204" charset="0"/>
      <p:regular r:id="rId58"/>
    </p:embeddedFont>
    <p:embeddedFont>
      <p:font typeface="Lato" panose="020B0604020202020204" charset="0"/>
      <p:regular r:id="rId59"/>
      <p:bold r:id="rId60"/>
      <p:italic r:id="rId61"/>
      <p:boldItalic r:id="rId62"/>
    </p:embeddedFont>
    <p:embeddedFont>
      <p:font typeface="Ubuntu" panose="020B0604020202020204" charset="0"/>
      <p:regular r:id="rId63"/>
      <p:bold r:id="rId64"/>
      <p:italic r:id="rId65"/>
      <p:boldItalic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Muli" panose="020B0604020202020204" charset="0"/>
      <p:regular r:id="rId71"/>
      <p:bold r:id="rId72"/>
      <p:italic r:id="rId73"/>
      <p:boldItalic r:id="rId74"/>
    </p:embeddedFont>
    <p:embeddedFont>
      <p:font typeface="Roboto Condensed" panose="020B0604020202020204" charset="0"/>
      <p:regular r:id="rId75"/>
      <p:bold r:id="rId76"/>
      <p:italic r:id="rId77"/>
      <p:boldItalic r:id="rId78"/>
    </p:embeddedFont>
    <p:embeddedFont>
      <p:font typeface="Source Sans Pro" panose="020B0604020202020204" charset="0"/>
      <p:regular r:id="rId79"/>
      <p:bold r:id="rId80"/>
      <p:italic r:id="rId81"/>
      <p:boldItalic r:id="rId82"/>
    </p:embeddedFont>
    <p:embeddedFont>
      <p:font typeface="Roboto" panose="020B0604020202020204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C957E6-8408-4C89-B9E1-723B051653B0}">
  <a:tblStyle styleId="{5DC957E6-8408-4C89-B9E1-723B051653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84" Type="http://schemas.openxmlformats.org/officeDocument/2006/relationships/font" Target="fonts/font33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74" Type="http://schemas.openxmlformats.org/officeDocument/2006/relationships/font" Target="fonts/font23.fntdata"/><Relationship Id="rId79" Type="http://schemas.openxmlformats.org/officeDocument/2006/relationships/font" Target="fonts/font28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80" Type="http://schemas.openxmlformats.org/officeDocument/2006/relationships/font" Target="fonts/font29.fntdata"/><Relationship Id="rId85" Type="http://schemas.openxmlformats.org/officeDocument/2006/relationships/font" Target="fonts/font3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83" Type="http://schemas.openxmlformats.org/officeDocument/2006/relationships/font" Target="fonts/font32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font" Target="fonts/font27.fntdata"/><Relationship Id="rId81" Type="http://schemas.openxmlformats.org/officeDocument/2006/relationships/font" Target="fonts/font30.fntdata"/><Relationship Id="rId86" Type="http://schemas.openxmlformats.org/officeDocument/2006/relationships/font" Target="fonts/font3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font" Target="fonts/font25.fntdata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5.fntdata"/><Relationship Id="rId87" Type="http://schemas.openxmlformats.org/officeDocument/2006/relationships/presProps" Target="presProps.xml"/><Relationship Id="rId61" Type="http://schemas.openxmlformats.org/officeDocument/2006/relationships/font" Target="fonts/font10.fntdata"/><Relationship Id="rId82" Type="http://schemas.openxmlformats.org/officeDocument/2006/relationships/font" Target="fonts/font31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 lo = 13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77" y="2185857"/>
            <a:ext cx="3534593" cy="3432795"/>
            <a:chOff x="6172209" y="2656118"/>
            <a:chExt cx="2971745" cy="2886157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1" y="-324556"/>
            <a:ext cx="3068564" cy="1910898"/>
            <a:chOff x="-32" y="-215971"/>
            <a:chExt cx="2163551" cy="1347316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38141" y="18470"/>
            <a:ext cx="8229600" cy="11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4800311"/>
            <a:ext cx="2133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65719" y="1822532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300" b="0" i="0" u="none" strike="noStrike" cap="none">
                <a:solidFill>
                  <a:srgbClr val="3796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65719" y="697393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078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0789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078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0789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078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0789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078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0789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4800311"/>
            <a:ext cx="2133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Transparent Shapes">
    <p:bg>
      <p:bgPr>
        <a:solidFill>
          <a:srgbClr val="3796B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330"/>
              </a:srgbClr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33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37" name="Shape 3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43" name="Shape 4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52" name="Shape 5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7" name="Shape 57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58" name="Shape 5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 b="0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5609677" y="2185857"/>
            <a:ext cx="3534593" cy="3432795"/>
            <a:chOff x="6172209" y="2656118"/>
            <a:chExt cx="2971745" cy="2886157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21" y="-324556"/>
            <a:ext cx="3068564" cy="1910898"/>
            <a:chOff x="-32" y="-215971"/>
            <a:chExt cx="2163551" cy="1347316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81" name="Shape 8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6" name="Shape 86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87" name="Shape 8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6791641" y="3181575"/>
            <a:ext cx="2352136" cy="2284393"/>
            <a:chOff x="6172209" y="2656118"/>
            <a:chExt cx="2971745" cy="2886157"/>
          </a:xfrm>
        </p:grpSpPr>
        <p:sp>
          <p:nvSpPr>
            <p:cNvPr id="97" name="Shape 9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2" name="Shape 102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03" name="Shape 10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14" name="Shape 11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9" name="Shape 119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20" name="Shape 12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Shape 127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28" name="Shape 12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6791641" y="3181575"/>
            <a:ext cx="2352136" cy="2284393"/>
            <a:chOff x="6172209" y="2656118"/>
            <a:chExt cx="2971745" cy="2886157"/>
          </a:xfrm>
        </p:grpSpPr>
        <p:sp>
          <p:nvSpPr>
            <p:cNvPr id="135" name="Shape 13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zoeytxc/PyLadiesCrashCourse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6B70-2E8B-4A9C-9764-72E9F40A2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673" y="0"/>
            <a:ext cx="5074500" cy="1159800"/>
          </a:xfrm>
        </p:spPr>
        <p:txBody>
          <a:bodyPr/>
          <a:lstStyle/>
          <a:p>
            <a:r>
              <a:rPr lang="en-US" dirty="0"/>
              <a:t>Before we start…..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9397F-0F7D-456B-9230-756EA4DD1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34" y="1371469"/>
            <a:ext cx="6407727" cy="784800"/>
          </a:xfrm>
        </p:spPr>
        <p:txBody>
          <a:bodyPr/>
          <a:lstStyle/>
          <a:p>
            <a:r>
              <a:rPr lang="en-SG" dirty="0"/>
              <a:t>Please go to </a:t>
            </a:r>
            <a:r>
              <a:rPr lang="en-SG" dirty="0">
                <a:hlinkClick r:id="rId2"/>
              </a:rPr>
              <a:t>https://github.com/zoeytxc/PyLadiesCrashCourse</a:t>
            </a:r>
            <a:endParaRPr lang="en-SG" dirty="0"/>
          </a:p>
          <a:p>
            <a:r>
              <a:rPr lang="en-US" dirty="0"/>
              <a:t>T</a:t>
            </a:r>
            <a:r>
              <a:rPr lang="en-SG" dirty="0"/>
              <a:t>o download the following files:</a:t>
            </a:r>
          </a:p>
          <a:p>
            <a:r>
              <a:rPr lang="en-US" dirty="0"/>
              <a:t> </a:t>
            </a:r>
            <a:r>
              <a:rPr lang="en-SG" dirty="0"/>
              <a:t>     Exercise1.txt     Exercise2.txt     TopSecret.txt</a:t>
            </a:r>
          </a:p>
          <a:p>
            <a:r>
              <a:rPr lang="en-US" dirty="0"/>
              <a:t> </a:t>
            </a:r>
            <a:r>
              <a:rPr lang="en-SG" dirty="0"/>
              <a:t>     Module1.ipynb    Module2.ipynb    </a:t>
            </a:r>
          </a:p>
          <a:p>
            <a:r>
              <a:rPr lang="en-US" dirty="0"/>
              <a:t> </a:t>
            </a:r>
            <a:r>
              <a:rPr lang="en-SG" dirty="0"/>
              <a:t>     </a:t>
            </a:r>
            <a:r>
              <a:rPr lang="en-SG" dirty="0" err="1">
                <a:solidFill>
                  <a:schemeClr val="bg1"/>
                </a:solidFill>
              </a:rPr>
              <a:t>Search&amp;Sort</a:t>
            </a:r>
            <a:r>
              <a:rPr lang="en-SG" dirty="0">
                <a:solidFill>
                  <a:schemeClr val="bg1"/>
                </a:solidFill>
              </a:rPr>
              <a:t> </a:t>
            </a:r>
            <a:r>
              <a:rPr lang="en-SG" dirty="0" err="1">
                <a:solidFill>
                  <a:schemeClr val="bg1"/>
                </a:solidFill>
              </a:rPr>
              <a:t>Tutorial.ipynb</a:t>
            </a:r>
            <a:endParaRPr lang="en-S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SG" dirty="0">
                <a:solidFill>
                  <a:schemeClr val="bg1"/>
                </a:solidFill>
              </a:rPr>
              <a:t>hen please proceed to try.jupyter.com and inform our facilitators after you finished this.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12EBF-8F07-434C-9356-EDDB07142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6" t="24610" r="38351" b="26333"/>
          <a:stretch/>
        </p:blipFill>
        <p:spPr>
          <a:xfrm>
            <a:off x="6698945" y="672825"/>
            <a:ext cx="1766455" cy="2071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654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82950" y="445025"/>
            <a:ext cx="66495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uli"/>
                <a:ea typeface="Muli"/>
                <a:cs typeface="Muli"/>
                <a:sym typeface="Muli"/>
              </a:rPr>
              <a:t>Identity, Membership Operators</a:t>
            </a:r>
            <a:endParaRPr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227" name="Shape 227"/>
          <p:cNvGraphicFramePr/>
          <p:nvPr/>
        </p:nvGraphicFramePr>
        <p:xfrm>
          <a:off x="1080825" y="1213525"/>
          <a:ext cx="6816600" cy="3108840"/>
        </p:xfrm>
        <a:graphic>
          <a:graphicData uri="http://schemas.openxmlformats.org/drawingml/2006/table">
            <a:tbl>
              <a:tblPr>
                <a:noFill/>
                <a:tableStyleId>{5DC957E6-8408-4C89-B9E1-723B051653B0}</a:tableStyleId>
              </a:tblPr>
              <a:tblGrid>
                <a:gridCol w="18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 if operands are identical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&gt;&gt;x=5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&gt;&gt;x is 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not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 if operands are </a:t>
                      </a:r>
                      <a:r>
                        <a:rPr lang="en-GB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NOT </a:t>
                      </a: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identical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&gt;&gt;x=5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&gt;&gt;x is not 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 if it is in sequence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x= [1,3,5]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&gt;&gt;3 in 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in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 if it is </a:t>
                      </a:r>
                      <a:r>
                        <a:rPr lang="en-GB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NOT </a:t>
                      </a: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 sequence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&gt;&gt;3 not in 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 idx="4294967295"/>
          </p:nvPr>
        </p:nvSpPr>
        <p:spPr>
          <a:xfrm>
            <a:off x="2220425" y="445025"/>
            <a:ext cx="66120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Common Reserved Keywords</a:t>
            </a:r>
            <a:endParaRPr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233" name="Shape 233"/>
          <p:cNvGraphicFramePr/>
          <p:nvPr/>
        </p:nvGraphicFramePr>
        <p:xfrm>
          <a:off x="1080825" y="1213525"/>
          <a:ext cx="6816600" cy="3108840"/>
        </p:xfrm>
        <a:graphic>
          <a:graphicData uri="http://schemas.openxmlformats.org/drawingml/2006/table">
            <a:tbl>
              <a:tblPr>
                <a:noFill/>
                <a:tableStyleId>{5DC957E6-8408-4C89-B9E1-723B051653B0}</a:tableStyleId>
              </a:tblPr>
              <a:tblGrid>
                <a:gridCol w="18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 if operands are identical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&gt;&gt;x=5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&gt;&gt;x is 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not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 if operands are </a:t>
                      </a:r>
                      <a:r>
                        <a:rPr lang="en-GB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NOT </a:t>
                      </a: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identical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&gt;&gt;x=5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&gt;&gt;x is not 5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 if it is in sequence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x= [1,3,5]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&gt;&gt;3 in 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in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 if it is </a:t>
                      </a:r>
                      <a:r>
                        <a:rPr lang="en-GB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NOT </a:t>
                      </a: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 sequence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&gt;&gt;3 not in 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659286" y="1355530"/>
            <a:ext cx="1825500" cy="5253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424813" y="2347227"/>
            <a:ext cx="1825500" cy="525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Immutable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901447" y="2347227"/>
            <a:ext cx="1825500" cy="525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663602" y="3262750"/>
            <a:ext cx="13452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214499" y="3262675"/>
            <a:ext cx="11994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Dictionaries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785275" y="3262750"/>
            <a:ext cx="11046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88571" y="3262675"/>
            <a:ext cx="10602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Shape 245"/>
          <p:cNvCxnSpPr>
            <a:stCxn id="238" idx="2"/>
            <a:endCxn id="240" idx="0"/>
          </p:cNvCxnSpPr>
          <p:nvPr/>
        </p:nvCxnSpPr>
        <p:spPr>
          <a:xfrm rot="-5400000" flipH="1">
            <a:off x="5459886" y="992980"/>
            <a:ext cx="466500" cy="22422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Shape 246"/>
          <p:cNvCxnSpPr>
            <a:stCxn id="239" idx="0"/>
            <a:endCxn id="238" idx="2"/>
          </p:cNvCxnSpPr>
          <p:nvPr/>
        </p:nvCxnSpPr>
        <p:spPr>
          <a:xfrm rot="-5400000">
            <a:off x="3221513" y="996777"/>
            <a:ext cx="466500" cy="22344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Shape 247"/>
          <p:cNvCxnSpPr/>
          <p:nvPr/>
        </p:nvCxnSpPr>
        <p:spPr>
          <a:xfrm rot="-5400000" flipH="1">
            <a:off x="2142125" y="3067300"/>
            <a:ext cx="390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Shape 248"/>
          <p:cNvCxnSpPr>
            <a:stCxn id="244" idx="0"/>
            <a:endCxn id="239" idx="2"/>
          </p:cNvCxnSpPr>
          <p:nvPr/>
        </p:nvCxnSpPr>
        <p:spPr>
          <a:xfrm rot="-5400000">
            <a:off x="1433171" y="2358175"/>
            <a:ext cx="390000" cy="1419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Shape 249"/>
          <p:cNvCxnSpPr>
            <a:stCxn id="240" idx="2"/>
            <a:endCxn id="241" idx="0"/>
          </p:cNvCxnSpPr>
          <p:nvPr/>
        </p:nvCxnSpPr>
        <p:spPr>
          <a:xfrm rot="-5400000" flipH="1">
            <a:off x="7379997" y="2306727"/>
            <a:ext cx="390300" cy="15219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Shape 250"/>
          <p:cNvCxnSpPr>
            <a:stCxn id="242" idx="0"/>
            <a:endCxn id="240" idx="2"/>
          </p:cNvCxnSpPr>
          <p:nvPr/>
        </p:nvCxnSpPr>
        <p:spPr>
          <a:xfrm rot="-5400000">
            <a:off x="6619499" y="3067375"/>
            <a:ext cx="3900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Shape 251"/>
          <p:cNvSpPr/>
          <p:nvPr/>
        </p:nvSpPr>
        <p:spPr>
          <a:xfrm>
            <a:off x="4765399" y="3262750"/>
            <a:ext cx="11994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2" name="Shape 252"/>
          <p:cNvCxnSpPr>
            <a:stCxn id="251" idx="0"/>
          </p:cNvCxnSpPr>
          <p:nvPr/>
        </p:nvCxnSpPr>
        <p:spPr>
          <a:xfrm rot="-5400000">
            <a:off x="6228949" y="2200300"/>
            <a:ext cx="198600" cy="19263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Shape 253"/>
          <p:cNvSpPr/>
          <p:nvPr/>
        </p:nvSpPr>
        <p:spPr>
          <a:xfrm>
            <a:off x="3226375" y="3262750"/>
            <a:ext cx="11046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Tuples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4" name="Shape 254"/>
          <p:cNvCxnSpPr/>
          <p:nvPr/>
        </p:nvCxnSpPr>
        <p:spPr>
          <a:xfrm rot="-5400000" flipH="1">
            <a:off x="2911947" y="2306727"/>
            <a:ext cx="390300" cy="15219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Shape 2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uli"/>
                <a:ea typeface="Muli"/>
                <a:cs typeface="Muli"/>
                <a:sym typeface="Muli"/>
              </a:rPr>
              <a:t>Data Types</a:t>
            </a:r>
            <a:endParaRPr sz="3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46325" y="2159925"/>
            <a:ext cx="4325700" cy="193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155B5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2004925" y="445025"/>
            <a:ext cx="682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Data Types- Number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433425" y="1127400"/>
            <a:ext cx="73989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⇒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int()</a:t>
            </a: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: integer 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Ubuntu"/>
                <a:ea typeface="Ubuntu"/>
                <a:cs typeface="Ubuntu"/>
                <a:sym typeface="Ubuntu"/>
              </a:rPr>
              <a:t>eg. 1, 4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4 + 2 =6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2**3= 8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⇒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float()</a:t>
            </a: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: numbers with fractional parts/decimals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eg. 3.5, 6.0</a:t>
            </a:r>
            <a:endParaRPr sz="1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2.0 + 5 = 7.0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 / 3 = 2.0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2004925" y="445025"/>
            <a:ext cx="682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Data Types- Strings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11700" y="1127400"/>
            <a:ext cx="7827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⇒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: strings; sequences of one-character strings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Ubuntu"/>
                <a:ea typeface="Ubuntu"/>
                <a:cs typeface="Ubuntu"/>
                <a:sym typeface="Ubuntu"/>
              </a:rPr>
              <a:t>Eg. ‘Hello’ , “Hello”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948725" y="445025"/>
            <a:ext cx="688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String Operations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948025" y="827725"/>
            <a:ext cx="7827000" cy="3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-GB" sz="1800" b="1">
                <a:latin typeface="Ubuntu"/>
                <a:ea typeface="Ubuntu"/>
                <a:cs typeface="Ubuntu"/>
                <a:sym typeface="Ubuntu"/>
              </a:rPr>
              <a:t>Concatenation 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“Python” + “Tutorial” = “PythonTutorial”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-GB" sz="1800" b="1">
                <a:latin typeface="Ubuntu"/>
                <a:ea typeface="Ubuntu"/>
                <a:cs typeface="Ubuntu"/>
                <a:sym typeface="Ubuntu"/>
              </a:rPr>
              <a:t>Repetition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“Ladies” * 2 = “LadiesLadies”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-GB" sz="1800" b="1">
                <a:latin typeface="Ubuntu"/>
                <a:ea typeface="Ubuntu"/>
                <a:cs typeface="Ubuntu"/>
                <a:sym typeface="Ubuntu"/>
              </a:rPr>
              <a:t>Slicing 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string1 = “Saturday”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string1[1:6]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“aturda”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-GB" sz="1800" b="1">
                <a:latin typeface="Ubuntu"/>
                <a:ea typeface="Ubuntu"/>
                <a:cs typeface="Ubuntu"/>
                <a:sym typeface="Ubuntu"/>
              </a:rPr>
              <a:t>Indexing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string1 = “Saturday”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string1[0]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“S”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latin typeface="Ubuntu"/>
                <a:ea typeface="Ubuntu"/>
                <a:cs typeface="Ubuntu"/>
                <a:sym typeface="Ubuntu"/>
              </a:rPr>
            </a:b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1986200" y="445025"/>
            <a:ext cx="68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Data Types- Tuples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527175" y="1127400"/>
            <a:ext cx="7827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⇒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Tuple=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“24 March”, “PyLadies”, 3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Sequence of immutable Python objects (strings, floats, etc.)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Can’t be changed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Defined using curve brackets ( 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659286" y="1355530"/>
            <a:ext cx="1825500" cy="5253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424813" y="2347227"/>
            <a:ext cx="1825500" cy="525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Immutable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901447" y="2347227"/>
            <a:ext cx="1825500" cy="525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663600" y="3262750"/>
            <a:ext cx="11367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214499" y="3262675"/>
            <a:ext cx="11994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Dictionaries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1785275" y="3262750"/>
            <a:ext cx="11046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88571" y="3262675"/>
            <a:ext cx="10602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2" name="Shape 292"/>
          <p:cNvCxnSpPr>
            <a:stCxn id="285" idx="2"/>
            <a:endCxn id="287" idx="0"/>
          </p:cNvCxnSpPr>
          <p:nvPr/>
        </p:nvCxnSpPr>
        <p:spPr>
          <a:xfrm rot="-5400000" flipH="1">
            <a:off x="5459886" y="992980"/>
            <a:ext cx="466500" cy="22422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Shape 293"/>
          <p:cNvCxnSpPr>
            <a:stCxn id="286" idx="0"/>
            <a:endCxn id="285" idx="2"/>
          </p:cNvCxnSpPr>
          <p:nvPr/>
        </p:nvCxnSpPr>
        <p:spPr>
          <a:xfrm rot="-5400000">
            <a:off x="3221513" y="996777"/>
            <a:ext cx="466500" cy="22344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Shape 294"/>
          <p:cNvCxnSpPr/>
          <p:nvPr/>
        </p:nvCxnSpPr>
        <p:spPr>
          <a:xfrm rot="-5400000" flipH="1">
            <a:off x="2142125" y="3067300"/>
            <a:ext cx="390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Shape 295"/>
          <p:cNvCxnSpPr>
            <a:stCxn id="291" idx="0"/>
            <a:endCxn id="286" idx="2"/>
          </p:cNvCxnSpPr>
          <p:nvPr/>
        </p:nvCxnSpPr>
        <p:spPr>
          <a:xfrm rot="-5400000">
            <a:off x="1433171" y="2358175"/>
            <a:ext cx="390000" cy="1419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Shape 296"/>
          <p:cNvCxnSpPr>
            <a:stCxn id="287" idx="2"/>
            <a:endCxn id="288" idx="0"/>
          </p:cNvCxnSpPr>
          <p:nvPr/>
        </p:nvCxnSpPr>
        <p:spPr>
          <a:xfrm rot="-5400000" flipH="1">
            <a:off x="7327947" y="2358777"/>
            <a:ext cx="390300" cy="14178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Shape 297"/>
          <p:cNvCxnSpPr>
            <a:stCxn id="289" idx="0"/>
            <a:endCxn id="287" idx="2"/>
          </p:cNvCxnSpPr>
          <p:nvPr/>
        </p:nvCxnSpPr>
        <p:spPr>
          <a:xfrm rot="-5400000">
            <a:off x="6619499" y="3067375"/>
            <a:ext cx="3900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8" name="Shape 298"/>
          <p:cNvSpPr/>
          <p:nvPr/>
        </p:nvSpPr>
        <p:spPr>
          <a:xfrm>
            <a:off x="4765399" y="3262750"/>
            <a:ext cx="11994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9" name="Shape 299"/>
          <p:cNvCxnSpPr>
            <a:stCxn id="298" idx="0"/>
          </p:cNvCxnSpPr>
          <p:nvPr/>
        </p:nvCxnSpPr>
        <p:spPr>
          <a:xfrm rot="-5400000">
            <a:off x="6228949" y="2200300"/>
            <a:ext cx="198600" cy="1926300"/>
          </a:xfrm>
          <a:prstGeom prst="bentConnector2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Shape 300"/>
          <p:cNvSpPr/>
          <p:nvPr/>
        </p:nvSpPr>
        <p:spPr>
          <a:xfrm>
            <a:off x="3226375" y="3262750"/>
            <a:ext cx="1104600" cy="525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Tuples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1" name="Shape 301"/>
          <p:cNvCxnSpPr/>
          <p:nvPr/>
        </p:nvCxnSpPr>
        <p:spPr>
          <a:xfrm rot="-5400000" flipH="1">
            <a:off x="2911947" y="2306727"/>
            <a:ext cx="390300" cy="15219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Shape 30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uli"/>
                <a:ea typeface="Muli"/>
                <a:cs typeface="Muli"/>
                <a:sym typeface="Muli"/>
              </a:rPr>
              <a:t>Data Types</a:t>
            </a:r>
            <a:endParaRPr sz="3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572013" y="2142425"/>
            <a:ext cx="4325700" cy="193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155B5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995575" y="445025"/>
            <a:ext cx="683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Data Types- List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899400" y="1127400"/>
            <a:ext cx="79329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Sequence of mutable Python objects (strings, floats, etc.)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Can be changed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Defined using square brackets [ ]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⇒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List= 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“24 March”, “PyLadies”, 3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2192300" y="902225"/>
            <a:ext cx="664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List Specific Methods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377225" y="1584600"/>
            <a:ext cx="74550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len(x).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.append(y)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.pop(y)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777240" y="2107200"/>
            <a:ext cx="5671575" cy="115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</a:pPr>
            <a:r>
              <a:rPr lang="en-GB" sz="6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Hello, Python</a:t>
            </a:r>
            <a:endParaRPr sz="6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4294967295"/>
          </p:nvPr>
        </p:nvSpPr>
        <p:spPr>
          <a:xfrm>
            <a:off x="457200" y="3025412"/>
            <a:ext cx="5257800" cy="70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400" b="0" i="0" u="none" strike="noStrike" cap="none">
                <a:solidFill>
                  <a:srgbClr val="81D1EC"/>
                </a:solidFill>
                <a:latin typeface="Arial"/>
                <a:ea typeface="Arial"/>
                <a:cs typeface="Arial"/>
                <a:sym typeface="Arial"/>
              </a:rPr>
              <a:t>Crash course on python basics</a:t>
            </a:r>
            <a:endParaRPr sz="2400" b="0" i="0" u="none" strike="noStrike" cap="none">
              <a:solidFill>
                <a:srgbClr val="81D1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2353525" y="331975"/>
            <a:ext cx="697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Data Types- Dictionaries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997500" y="1660800"/>
            <a:ext cx="8520600" cy="2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Items are stored and fetched by keys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⇒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Dict= 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800" b="1">
                <a:solidFill>
                  <a:srgbClr val="249C9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“</a:t>
            </a:r>
            <a:r>
              <a:rPr lang="en-GB" sz="18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Mary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2: “Sarah”, 3: “Sally”}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</a:t>
            </a:r>
            <a:r>
              <a:rPr lang="en-GB" sz="1800">
                <a:solidFill>
                  <a:srgbClr val="249C90"/>
                </a:solidFill>
                <a:latin typeface="Ubuntu"/>
                <a:ea typeface="Ubuntu"/>
                <a:cs typeface="Ubuntu"/>
                <a:sym typeface="Ubuntu"/>
              </a:rPr>
              <a:t>Key		</a:t>
            </a:r>
            <a:r>
              <a:rPr lang="en-GB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</a:t>
            </a:r>
            <a:r>
              <a:rPr lang="en-GB" sz="1800">
                <a:solidFill>
                  <a:srgbClr val="A64D79"/>
                </a:solidFill>
                <a:latin typeface="Ubuntu"/>
                <a:ea typeface="Ubuntu"/>
                <a:cs typeface="Ubuntu"/>
                <a:sym typeface="Ubuntu"/>
              </a:rPr>
              <a:t>Value</a:t>
            </a:r>
            <a:endParaRPr sz="1800">
              <a:solidFill>
                <a:srgbClr val="A64D79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22" name="Shape 322"/>
          <p:cNvCxnSpPr/>
          <p:nvPr/>
        </p:nvCxnSpPr>
        <p:spPr>
          <a:xfrm>
            <a:off x="3182900" y="2390400"/>
            <a:ext cx="18510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Shape 323"/>
          <p:cNvCxnSpPr/>
          <p:nvPr/>
        </p:nvCxnSpPr>
        <p:spPr>
          <a:xfrm flipH="1">
            <a:off x="2165725" y="2390400"/>
            <a:ext cx="1878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1836300" y="445025"/>
            <a:ext cx="69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Dictionary Specific Methods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29875" y="1538475"/>
            <a:ext cx="85206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 sz="1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Accessing Dictionary</a:t>
            </a:r>
            <a:endParaRPr sz="1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Dict[1] → “apple”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 sz="1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len()</a:t>
            </a:r>
            <a:endParaRPr sz="1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len(Dict) → 2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 sz="1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key()</a:t>
            </a:r>
            <a:endParaRPr sz="1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Dict.key() → [1,2]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 sz="1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values()</a:t>
            </a:r>
            <a:endParaRPr sz="1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Dict.values → [“apple”, “ball”]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29875" y="1115800"/>
            <a:ext cx="3981000" cy="324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Dict= {1:”apple”, 2:”ball”}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1873775" y="445025"/>
            <a:ext cx="695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Data Types- Sets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768900" y="1508400"/>
            <a:ext cx="85206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A set is an unordered collection of items 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Every element is unique and immutable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⇒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Set= {1,2,3} 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 idx="4294967295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Conditional Statements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 idx="4294967295"/>
          </p:nvPr>
        </p:nvSpPr>
        <p:spPr>
          <a:xfrm>
            <a:off x="2089250" y="445025"/>
            <a:ext cx="67431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uli"/>
                <a:ea typeface="Muli"/>
                <a:cs typeface="Muli"/>
                <a:sym typeface="Muli"/>
              </a:rPr>
              <a:t>Conditional Statements- if/else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70750" y="1167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⇒ </a:t>
            </a: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if condition stated is fulfilled,</a:t>
            </a:r>
            <a:br>
              <a:rPr lang="en-GB" sz="1800">
                <a:latin typeface="Ubuntu"/>
                <a:ea typeface="Ubuntu"/>
                <a:cs typeface="Ubuntu"/>
                <a:sym typeface="Ubuntu"/>
              </a:rPr>
            </a:b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     action will be executed.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if &lt;condition1&gt;: 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&lt;action1&gt;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elif &lt;condition2&gt;: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&lt;action2&gt;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else: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&lt;action</a:t>
            </a:r>
            <a:r>
              <a:rPr lang="en-GB" sz="1800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 idx="4294967295"/>
          </p:nvPr>
        </p:nvSpPr>
        <p:spPr>
          <a:xfrm>
            <a:off x="2251050" y="34197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Conditional Statements- and/or</a:t>
            </a:r>
            <a:endParaRPr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311700" y="2003050"/>
            <a:ext cx="8520600" cy="25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⇒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both conditions MUST be satisfied for result to be True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⇒ or </a:t>
            </a: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at least one condition MUST be satisfied for result to be True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1742600" y="445025"/>
            <a:ext cx="70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Conditional Statements: Eg.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11700" y="1152475"/>
            <a:ext cx="8520600" cy="3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E.g.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b = 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if a &lt; b: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print("a is less than b")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elif a == b and a!=0:           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print("a is equal to b")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print("a is greater than b")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NOTE: elif is for when you need to state more conditions      </a:t>
            </a: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                                                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 idx="4294967295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Loops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1986200" y="287575"/>
            <a:ext cx="684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Loops</a:t>
            </a:r>
            <a:endParaRPr sz="3000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337950" y="955675"/>
            <a:ext cx="364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⇒ Used to repeat a fixed pattern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71" name="Shape 371"/>
          <p:cNvGraphicFramePr/>
          <p:nvPr/>
        </p:nvGraphicFramePr>
        <p:xfrm>
          <a:off x="690125" y="1410275"/>
          <a:ext cx="7239000" cy="3371536"/>
        </p:xfrm>
        <a:graphic>
          <a:graphicData uri="http://schemas.openxmlformats.org/drawingml/2006/table">
            <a:tbl>
              <a:tblPr>
                <a:noFill/>
                <a:tableStyleId>{5DC957E6-8408-4C89-B9E1-723B051653B0}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For Loop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While Loop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Repeats code a finite number of times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Repeats when condition is true, terminates when false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E.g. compute sum of 1 to 10                          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total = 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i in range (1,11):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total = total + i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print(total)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E.g. compute sum of 1 to 10</a:t>
                      </a:r>
                      <a:endParaRPr sz="1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total = 0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1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n &lt;= 10: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total = total + n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n + 1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print(total) </a:t>
                      </a:r>
                      <a:endParaRPr sz="1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0" y="3144875"/>
            <a:ext cx="9144000" cy="1115400"/>
          </a:xfrm>
          <a:prstGeom prst="rect">
            <a:avLst/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1592700" y="3058775"/>
            <a:ext cx="58527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PyLadies</a:t>
            </a:r>
            <a:endParaRPr sz="2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Level 2: Functions &amp; File Operation </a:t>
            </a:r>
            <a:endParaRPr sz="2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43506"/>
          <a:stretch/>
        </p:blipFill>
        <p:spPr>
          <a:xfrm>
            <a:off x="1908455" y="-26950"/>
            <a:ext cx="5327083" cy="30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3144875"/>
            <a:ext cx="9144000" cy="1115400"/>
          </a:xfrm>
          <a:prstGeom prst="rect">
            <a:avLst/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2045100" y="3058775"/>
            <a:ext cx="50538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PyLadies</a:t>
            </a:r>
            <a:endParaRPr sz="2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Level 1: Beginner </a:t>
            </a:r>
            <a:endParaRPr sz="2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43506"/>
          <a:stretch/>
        </p:blipFill>
        <p:spPr>
          <a:xfrm>
            <a:off x="1908455" y="-26950"/>
            <a:ext cx="5327083" cy="30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 idx="4294967295"/>
          </p:nvPr>
        </p:nvSpPr>
        <p:spPr>
          <a:xfrm>
            <a:off x="1704163" y="1149725"/>
            <a:ext cx="5760225" cy="68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File Operation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4294967295"/>
          </p:nvPr>
        </p:nvSpPr>
        <p:spPr>
          <a:xfrm>
            <a:off x="1704163" y="1777125"/>
            <a:ext cx="5760225" cy="25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do we need that?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Departure from Standard I/O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Manual input </a:t>
            </a:r>
            <a:r>
              <a:rPr lang="en-GB"/>
              <a:t>to</a:t>
            </a: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Automatic input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to files for long-time record</a:t>
            </a:r>
            <a:endParaRPr sz="1100"/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 idx="4294967295"/>
          </p:nvPr>
        </p:nvSpPr>
        <p:spPr>
          <a:xfrm>
            <a:off x="2148300" y="790495"/>
            <a:ext cx="5760225" cy="68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Understanding the process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body" idx="4294967295"/>
          </p:nvPr>
        </p:nvSpPr>
        <p:spPr>
          <a:xfrm>
            <a:off x="2148300" y="1417894"/>
            <a:ext cx="5760225" cy="25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Link between your code and the file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Open the file for I/O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Retrieve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Processing 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Modification of File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Close the file</a:t>
            </a:r>
            <a:endParaRPr sz="1100"/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 idx="4294967295"/>
          </p:nvPr>
        </p:nvSpPr>
        <p:spPr>
          <a:xfrm>
            <a:off x="2141768" y="431268"/>
            <a:ext cx="5760225" cy="68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Implementation in Python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body" idx="4294967295"/>
          </p:nvPr>
        </p:nvSpPr>
        <p:spPr>
          <a:xfrm>
            <a:off x="855076" y="1189295"/>
            <a:ext cx="6682193" cy="237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400" b="1" i="0" u="none" strike="noStrike" cap="none" dirty="0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infile = open(&lt;input file name&gt;, 'r'/'w'/’a’)</a:t>
            </a:r>
            <a:endParaRPr sz="1100" dirty="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400" b="1" i="0" u="none" strike="noStrike" cap="none" dirty="0">
                <a:solidFill>
                  <a:srgbClr val="D07375"/>
                </a:solidFill>
                <a:latin typeface="Courier New"/>
                <a:ea typeface="Courier New"/>
                <a:cs typeface="Courier New"/>
                <a:sym typeface="Courier New"/>
              </a:rPr>
              <a:t>#r for read, w for write, a for append</a:t>
            </a:r>
            <a:endParaRPr sz="1100" dirty="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1400" b="1" i="0" u="none" strike="noStrike" cap="none" dirty="0">
              <a:solidFill>
                <a:srgbClr val="6078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400" b="1" i="0" u="none" strike="noStrike" cap="none" dirty="0">
                <a:solidFill>
                  <a:srgbClr val="D07375"/>
                </a:solidFill>
                <a:latin typeface="Courier New"/>
                <a:ea typeface="Courier New"/>
                <a:cs typeface="Courier New"/>
                <a:sym typeface="Courier New"/>
              </a:rPr>
              <a:t>#most common operations</a:t>
            </a:r>
            <a:endParaRPr sz="1100" dirty="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400" b="1">
                <a:latin typeface="Courier New"/>
                <a:ea typeface="Courier New"/>
                <a:cs typeface="Courier New"/>
                <a:sym typeface="Courier New"/>
              </a:rPr>
              <a:t>lines</a:t>
            </a:r>
            <a:r>
              <a:rPr lang="en-GB" sz="1400" b="1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400" b="1" i="0" u="none" strike="noStrike" cap="none" dirty="0" err="1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infile.readlines</a:t>
            </a:r>
            <a:r>
              <a:rPr lang="en-GB" sz="1400" b="1" i="0" u="none" strike="noStrike" cap="none" dirty="0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sz="1400" b="1" i="0" u="none" strike="noStrike" cap="none" dirty="0">
                <a:solidFill>
                  <a:srgbClr val="D07375"/>
                </a:solidFill>
                <a:latin typeface="Courier New"/>
                <a:ea typeface="Courier New"/>
                <a:cs typeface="Courier New"/>
                <a:sym typeface="Courier New"/>
              </a:rPr>
              <a:t>#read from file</a:t>
            </a:r>
            <a:endParaRPr sz="1100" dirty="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400" b="1" i="0" u="none" strike="noStrike" cap="none" dirty="0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lines:</a:t>
            </a:r>
            <a:endParaRPr sz="1100" dirty="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400" b="1" i="0" u="none" strike="noStrike" cap="none" dirty="0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print(line)</a:t>
            </a:r>
            <a:endParaRPr sz="1100" dirty="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1400" b="1" i="0" u="none" strike="noStrike" cap="none" dirty="0">
              <a:solidFill>
                <a:srgbClr val="6078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400" b="1" i="0" u="none" strike="noStrike" cap="none" dirty="0" err="1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infile.write</a:t>
            </a:r>
            <a:r>
              <a:rPr lang="en-GB" sz="1400" b="1" i="0" u="none" strike="noStrike" cap="none" dirty="0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(&lt;content into the file&gt;) </a:t>
            </a:r>
            <a:r>
              <a:rPr lang="en-GB" sz="1400" b="1" i="0" u="none" strike="noStrike" cap="none" dirty="0">
                <a:solidFill>
                  <a:srgbClr val="D07375"/>
                </a:solidFill>
                <a:latin typeface="Courier New"/>
                <a:ea typeface="Courier New"/>
                <a:cs typeface="Courier New"/>
                <a:sym typeface="Courier New"/>
              </a:rPr>
              <a:t>#write/append to file</a:t>
            </a:r>
            <a:endParaRPr sz="1100" dirty="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1400" b="1" i="0" u="none" strike="noStrike" cap="none" dirty="0">
              <a:solidFill>
                <a:srgbClr val="D073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2700" b="1" i="0" u="none" strike="noStrike" cap="none" dirty="0">
                <a:solidFill>
                  <a:srgbClr val="7D91A9"/>
                </a:solidFill>
                <a:latin typeface="Arial"/>
                <a:ea typeface="Arial"/>
                <a:cs typeface="Arial"/>
                <a:sym typeface="Arial"/>
              </a:rPr>
              <a:t>Seems Easy? Your turn to try!!</a:t>
            </a:r>
            <a:endParaRPr sz="2700" b="1" i="0" u="none" strike="noStrike" cap="none" dirty="0">
              <a:solidFill>
                <a:srgbClr val="7D91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1306286" y="1702094"/>
            <a:ext cx="5394960" cy="200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infile = open('Exercise1.txt','r')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lines = infile.readlines()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lines: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D07375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line.rstrip('\n')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print(line</a:t>
            </a:r>
            <a:r>
              <a:rPr lang="en-GB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infile.close()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 idx="4294967295"/>
          </p:nvPr>
        </p:nvSpPr>
        <p:spPr>
          <a:xfrm>
            <a:off x="2363836" y="685988"/>
            <a:ext cx="5760225" cy="68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Oppps the message is encoded..</a:t>
            </a:r>
            <a:b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But we know the trick!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body" idx="4294967295"/>
          </p:nvPr>
        </p:nvSpPr>
        <p:spPr>
          <a:xfrm>
            <a:off x="815887" y="1237189"/>
            <a:ext cx="68976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4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are 2 numbers on each line, separated by a comma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4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  23,6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4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first number denotes a letter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4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Number of prime number smaller than it: 8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4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2,3,5,7,11,13,17,19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4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denotes the 8</a:t>
            </a:r>
            <a:r>
              <a:rPr lang="en-GB" sz="1400" b="0" i="0" u="none" strike="noStrike" cap="none" baseline="30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</a:t>
            </a:r>
            <a:r>
              <a:rPr lang="en-GB" sz="14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letter in alphabetical order: h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4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second number denotes the position of the letter in the sentence.</a:t>
            </a:r>
            <a:endParaRPr sz="1100"/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14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2400" b="0" i="0" u="none" strike="noStrike" cap="none">
                <a:solidFill>
                  <a:srgbClr val="607896"/>
                </a:solidFill>
                <a:latin typeface="Arial"/>
                <a:ea typeface="Arial"/>
                <a:cs typeface="Arial"/>
                <a:sym typeface="Arial"/>
              </a:rPr>
              <a:t>Try to decode the message!</a:t>
            </a:r>
            <a:endParaRPr sz="1100"/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14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 idx="4294967295"/>
          </p:nvPr>
        </p:nvSpPr>
        <p:spPr>
          <a:xfrm>
            <a:off x="2239739" y="365953"/>
            <a:ext cx="5760225" cy="68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Testing for prime numbers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4294967295"/>
          </p:nvPr>
        </p:nvSpPr>
        <p:spPr>
          <a:xfrm>
            <a:off x="998768" y="1226306"/>
            <a:ext cx="66822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8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n = number to be tested</a:t>
            </a:r>
            <a:endParaRPr sz="1100"/>
          </a:p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8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IsPrime = True</a:t>
            </a:r>
            <a:endParaRPr sz="1100"/>
          </a:p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8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range(1,n):</a:t>
            </a:r>
            <a:endParaRPr sz="1100"/>
          </a:p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8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if n % i == 0:</a:t>
            </a:r>
            <a:endParaRPr sz="1100"/>
          </a:p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8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IsPrime == False</a:t>
            </a:r>
            <a:endParaRPr sz="1100"/>
          </a:p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8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100"/>
          </a:p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1800" b="0" i="0" u="none" strike="noStrike" cap="none">
              <a:solidFill>
                <a:srgbClr val="6078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8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There is a small bug inside the code.</a:t>
            </a:r>
            <a:endParaRPr sz="1100"/>
          </a:p>
          <a:p>
            <a:pPr marL="38100" marR="0" lvl="0" indent="0" algn="l" rtl="0">
              <a:lnSpc>
                <a:spcPct val="84166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8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Can you find out where is it?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068238" cy="68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Subroutine: Functions and Procedure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body" idx="4294967295"/>
          </p:nvPr>
        </p:nvSpPr>
        <p:spPr>
          <a:xfrm>
            <a:off x="1031425" y="1777125"/>
            <a:ext cx="5760225" cy="25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subroutine?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do we need subroutines?</a:t>
            </a: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do we implement it in Python?</a:t>
            </a: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 idx="4294967295"/>
          </p:nvPr>
        </p:nvSpPr>
        <p:spPr>
          <a:xfrm>
            <a:off x="2409556" y="365953"/>
            <a:ext cx="5760225" cy="68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Subroutine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body" idx="4294967295"/>
          </p:nvPr>
        </p:nvSpPr>
        <p:spPr>
          <a:xfrm>
            <a:off x="763637" y="1437489"/>
            <a:ext cx="5760225" cy="25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just like a program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performs a specific task and is packaged as a single unit to form a subprogram. 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subroutine can then be used at any point in the main program, whenever the task has to be performed.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subroutine may have parameters for input data required in its processing.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 idx="4294967295"/>
          </p:nvPr>
        </p:nvSpPr>
        <p:spPr>
          <a:xfrm>
            <a:off x="2410101" y="1698175"/>
            <a:ext cx="39513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6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Subroutine</a:t>
            </a:r>
            <a:endParaRPr sz="6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1" name="Shape 431"/>
          <p:cNvSpPr txBox="1"/>
          <p:nvPr/>
        </p:nvSpPr>
        <p:spPr>
          <a:xfrm rot="129151">
            <a:off x="4648247" y="3140615"/>
            <a:ext cx="2651771" cy="68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41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Procedure</a:t>
            </a:r>
            <a:endParaRPr sz="41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2" name="Shape 432"/>
          <p:cNvSpPr txBox="1"/>
          <p:nvPr/>
        </p:nvSpPr>
        <p:spPr>
          <a:xfrm rot="-616204">
            <a:off x="1073542" y="1243653"/>
            <a:ext cx="2651888" cy="68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41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41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33" name="Shape 433"/>
          <p:cNvCxnSpPr/>
          <p:nvPr/>
        </p:nvCxnSpPr>
        <p:spPr>
          <a:xfrm rot="10800000">
            <a:off x="3241600" y="1665625"/>
            <a:ext cx="365400" cy="22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5302775" y="2771300"/>
            <a:ext cx="234300" cy="3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 idx="4294967295"/>
          </p:nvPr>
        </p:nvSpPr>
        <p:spPr>
          <a:xfrm>
            <a:off x="2429151" y="392079"/>
            <a:ext cx="5760225" cy="68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Starting from sample code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4294967295"/>
          </p:nvPr>
        </p:nvSpPr>
        <p:spPr>
          <a:xfrm>
            <a:off x="1442906" y="1311188"/>
            <a:ext cx="5760225" cy="25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def Readfiles(FileName,Function,Content = None):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if Function == 'Read':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infile = open(FileName,'r')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lines = infile.readlines()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lines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elif Function == 'Write':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outfile = open(FileName,'w')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outfile.write(Content,'\n')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outfile = open(FileName,'a')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outfile.write(Content)</a:t>
            </a:r>
            <a:endParaRPr sz="1100"/>
          </a:p>
          <a:p>
            <a:pPr marL="381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r>
              <a:rPr lang="en-GB" sz="1200" b="0" i="0" u="none" strike="noStrike" cap="none">
                <a:solidFill>
                  <a:srgbClr val="607896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</a:t>
            </a:r>
            <a:endParaRPr sz="1100"/>
          </a:p>
        </p:txBody>
      </p:sp>
      <p:sp>
        <p:nvSpPr>
          <p:cNvPr id="441" name="Shape 441"/>
          <p:cNvSpPr txBox="1"/>
          <p:nvPr/>
        </p:nvSpPr>
        <p:spPr>
          <a:xfrm>
            <a:off x="3549024" y="2452045"/>
            <a:ext cx="154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values</a:t>
            </a:r>
            <a:endParaRPr sz="1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302733" y="1737260"/>
            <a:ext cx="27439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 value of there is no input</a:t>
            </a:r>
            <a:endParaRPr sz="1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615146" y="1188553"/>
            <a:ext cx="1547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Parameter intake</a:t>
            </a:r>
            <a:endParaRPr sz="1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uli"/>
                <a:ea typeface="Muli"/>
                <a:cs typeface="Muli"/>
                <a:sym typeface="Muli"/>
              </a:rPr>
              <a:t>Content for Module 1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Python Terminologies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Basic Operations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Conditional Statements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For and While Loops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Ubuntu"/>
              <a:buChar char="-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String Operation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 idx="4294967295"/>
          </p:nvPr>
        </p:nvSpPr>
        <p:spPr>
          <a:xfrm>
            <a:off x="1691838" y="2231402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 sz="4500" b="1" i="0" u="none" strike="noStrike" cap="none">
                <a:solidFill>
                  <a:srgbClr val="3796BF"/>
                </a:solidFill>
                <a:latin typeface="Arial"/>
                <a:ea typeface="Arial"/>
                <a:cs typeface="Arial"/>
                <a:sym typeface="Arial"/>
              </a:rPr>
              <a:t>Your turn to try</a:t>
            </a:r>
            <a:endParaRPr sz="4500" b="1" i="0" u="none" strike="noStrike" cap="none">
              <a:solidFill>
                <a:srgbClr val="3796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0" y="3144875"/>
            <a:ext cx="9144000" cy="1115400"/>
          </a:xfrm>
          <a:prstGeom prst="rect">
            <a:avLst/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1414800" y="3058775"/>
            <a:ext cx="63144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PyLadies</a:t>
            </a:r>
            <a:endParaRPr sz="2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Level 3: Search and Sort Algorithms</a:t>
            </a:r>
            <a:endParaRPr sz="2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 b="43506"/>
          <a:stretch/>
        </p:blipFill>
        <p:spPr>
          <a:xfrm>
            <a:off x="1908455" y="-26950"/>
            <a:ext cx="5327083" cy="30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 idx="4294967295"/>
          </p:nvPr>
        </p:nvSpPr>
        <p:spPr>
          <a:xfrm>
            <a:off x="1704163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/>
              <a:t>Search &amp; Sort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body" idx="4294967295"/>
          </p:nvPr>
        </p:nvSpPr>
        <p:spPr>
          <a:xfrm>
            <a:off x="1704163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92100" rtl="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/>
              <a:t>Simplify problems</a:t>
            </a:r>
            <a:endParaRPr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/>
              <a:t>Main building blocks of programming</a:t>
            </a:r>
            <a:endParaRPr sz="1100"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/>
              <a:t>Applicable in many real life scenarios </a:t>
            </a:r>
            <a:endParaRPr sz="1100"/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 idx="4294967295"/>
          </p:nvPr>
        </p:nvSpPr>
        <p:spPr>
          <a:xfrm>
            <a:off x="1704163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/>
              <a:t>What we will be teaching today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body" idx="4294967295"/>
          </p:nvPr>
        </p:nvSpPr>
        <p:spPr>
          <a:xfrm>
            <a:off x="1704163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/>
              <a:t>Linear search</a:t>
            </a:r>
            <a:endParaRPr/>
          </a:p>
          <a:p>
            <a:pPr marL="3429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/>
              <a:t>Insertion sort</a:t>
            </a:r>
            <a:endParaRPr/>
          </a:p>
          <a:p>
            <a:pPr marL="342900" lvl="0" indent="-292100" rtl="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</a:pPr>
            <a:r>
              <a:rPr lang="en-GB"/>
              <a:t>Bubble sort</a:t>
            </a:r>
            <a:endParaRPr sz="1100"/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None/>
            </a:pPr>
            <a:endParaRPr sz="2000" b="0" i="0" u="none" strike="noStrike" cap="none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 idx="4294967295"/>
          </p:nvPr>
        </p:nvSpPr>
        <p:spPr>
          <a:xfrm>
            <a:off x="2141768" y="431268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/>
              <a:t>Linear Search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body" idx="4294967295"/>
          </p:nvPr>
        </p:nvSpPr>
        <p:spPr>
          <a:xfrm>
            <a:off x="855075" y="1189300"/>
            <a:ext cx="77481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#good when the search target is in front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linear_search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(array,target):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index </a:t>
            </a:r>
            <a:r>
              <a:rPr lang="en-GB" sz="15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(array)):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array[index] == target: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5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main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 = [13,6,5,21,14,11,19,11,16]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(linear_search(array,5))</a:t>
            </a:r>
            <a:endParaRPr sz="1500" b="1" i="0" u="none" strike="noStrike" cap="none">
              <a:solidFill>
                <a:srgbClr val="7D91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025" y="1807550"/>
            <a:ext cx="2824330" cy="12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 idx="4294967295"/>
          </p:nvPr>
        </p:nvSpPr>
        <p:spPr>
          <a:xfrm>
            <a:off x="2141768" y="431268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/>
              <a:t>Insertion Sort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4294967295"/>
          </p:nvPr>
        </p:nvSpPr>
        <p:spPr>
          <a:xfrm>
            <a:off x="855075" y="1189300"/>
            <a:ext cx="77481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rgbClr val="7D91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t="2260" r="5713" b="3550"/>
          <a:stretch/>
        </p:blipFill>
        <p:spPr>
          <a:xfrm>
            <a:off x="851350" y="1126375"/>
            <a:ext cx="5286750" cy="37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 idx="4294967295"/>
          </p:nvPr>
        </p:nvSpPr>
        <p:spPr>
          <a:xfrm>
            <a:off x="2141768" y="431268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/>
              <a:t>Insertion Sort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body" idx="4294967295"/>
          </p:nvPr>
        </p:nvSpPr>
        <p:spPr>
          <a:xfrm>
            <a:off x="855075" y="1189300"/>
            <a:ext cx="71301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insertion_sort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(array):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GB" sz="14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(1,</a:t>
            </a:r>
            <a:r>
              <a:rPr lang="en-GB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(array)): </a:t>
            </a:r>
            <a:r>
              <a:rPr lang="en-GB" sz="140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#assume first </a:t>
            </a:r>
            <a:r>
              <a:rPr lang="en-GB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40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sorted</a:t>
            </a:r>
            <a:br>
              <a:rPr lang="en-GB" sz="140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num = array[j]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 = j - 1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while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&gt;= 0 </a:t>
            </a:r>
            <a:r>
              <a:rPr lang="en-GB" sz="14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array[i] &gt; num):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array[i+1] = array[i]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 = i - 1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array[i+1] = num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#main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 = [5,2,4,6,1,3]</a:t>
            </a:r>
            <a:b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(insertion_sort(array))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 idx="4294967295"/>
          </p:nvPr>
        </p:nvSpPr>
        <p:spPr>
          <a:xfrm>
            <a:off x="2141768" y="431268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/>
              <a:t>Bubble Sort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3" y="1104898"/>
            <a:ext cx="6616999" cy="33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 idx="4294967295"/>
          </p:nvPr>
        </p:nvSpPr>
        <p:spPr>
          <a:xfrm>
            <a:off x="2141768" y="431268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en-GB"/>
              <a:t>Bubble Sort</a:t>
            </a:r>
            <a:endParaRPr sz="3000" b="1" i="0" u="none" strike="noStrike" cap="none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body" idx="4294967295"/>
          </p:nvPr>
        </p:nvSpPr>
        <p:spPr>
          <a:xfrm>
            <a:off x="855075" y="1113100"/>
            <a:ext cx="7130100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GB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bubble_sort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Traverse through all array elements</a:t>
            </a:r>
            <a:endParaRPr sz="12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Last i elements are already in place</a:t>
            </a:r>
            <a:endParaRPr sz="12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(arr)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-i-1):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traverse the array from 0 to n-i-1</a:t>
            </a:r>
            <a:endParaRPr sz="12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arr[j] &gt; arr[j+1] 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arr[j], arr[j+1] = arr[j+1], arr[j]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E691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#main</a:t>
            </a:r>
            <a:b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 = [5,1,4,2,8]</a:t>
            </a:r>
            <a:b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(bubble_sort(array))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5608325" y="990600"/>
            <a:ext cx="28728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This algorithm is different from what is reflected in the previous image. Do you know why?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Which one is more efficient?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ctrTitle"/>
          </p:nvPr>
        </p:nvSpPr>
        <p:spPr>
          <a:xfrm>
            <a:off x="1736250" y="1991850"/>
            <a:ext cx="5671500" cy="11598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Pyladies Out.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 idx="4294967295"/>
          </p:nvPr>
        </p:nvSpPr>
        <p:spPr>
          <a:xfrm>
            <a:off x="2346475" y="445025"/>
            <a:ext cx="64857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uli"/>
                <a:ea typeface="Muli"/>
                <a:cs typeface="Muli"/>
                <a:sym typeface="Muli"/>
              </a:rPr>
              <a:t>Introduction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94" name="Shape 194"/>
          <p:cNvGraphicFramePr/>
          <p:nvPr/>
        </p:nvGraphicFramePr>
        <p:xfrm>
          <a:off x="952500" y="1272525"/>
          <a:ext cx="7423675" cy="1828710"/>
        </p:xfrm>
        <a:graphic>
          <a:graphicData uri="http://schemas.openxmlformats.org/drawingml/2006/table">
            <a:tbl>
              <a:tblPr>
                <a:noFill/>
                <a:tableStyleId>{5DC957E6-8408-4C89-B9E1-723B051653B0}</a:tableStyleId>
              </a:tblPr>
              <a:tblGrid>
                <a:gridCol w="99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uli"/>
                          <a:ea typeface="Muli"/>
                          <a:cs typeface="Muli"/>
                          <a:sym typeface="Muli"/>
                        </a:rPr>
                        <a:t>Variables</a:t>
                      </a:r>
                      <a:endParaRPr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uli"/>
                          <a:ea typeface="Muli"/>
                          <a:cs typeface="Muli"/>
                          <a:sym typeface="Muli"/>
                        </a:rPr>
                        <a:t>Keywords</a:t>
                      </a:r>
                      <a:endParaRPr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uli"/>
                          <a:ea typeface="Muli"/>
                          <a:cs typeface="Muli"/>
                          <a:sym typeface="Muli"/>
                        </a:rPr>
                        <a:t>Purpose</a:t>
                      </a:r>
                      <a:endParaRPr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Labels to store values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Reserved words in python </a:t>
                      </a:r>
                      <a:endParaRPr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uli"/>
                          <a:ea typeface="Muli"/>
                          <a:cs typeface="Muli"/>
                          <a:sym typeface="Muli"/>
                        </a:rPr>
                        <a:t>Example</a:t>
                      </a:r>
                      <a:endParaRPr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pear= “delicious”</a:t>
                      </a:r>
                      <a:endParaRPr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number_of_pear= 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and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is</a:t>
                      </a:r>
                      <a:endParaRPr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if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2445275" y="445025"/>
            <a:ext cx="63870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uli"/>
                <a:ea typeface="Muli"/>
                <a:cs typeface="Muli"/>
                <a:sym typeface="Muli"/>
              </a:rPr>
              <a:t>Assigning Variables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13</a:t>
            </a:r>
            <a:endParaRPr sz="9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                  variable name               assignment operator           value 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201" name="Shape 201"/>
          <p:cNvCxnSpPr/>
          <p:nvPr/>
        </p:nvCxnSpPr>
        <p:spPr>
          <a:xfrm flipH="1">
            <a:off x="2548425" y="2571950"/>
            <a:ext cx="62700" cy="8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Shape 202"/>
          <p:cNvCxnSpPr/>
          <p:nvPr/>
        </p:nvCxnSpPr>
        <p:spPr>
          <a:xfrm flipH="1">
            <a:off x="4974850" y="2481600"/>
            <a:ext cx="32400" cy="9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7019850" y="2624450"/>
            <a:ext cx="503400" cy="80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 idx="4294967295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Basic Operations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2229800" y="406300"/>
            <a:ext cx="663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3796BF"/>
                </a:solidFill>
                <a:latin typeface="Muli"/>
                <a:ea typeface="Muli"/>
                <a:cs typeface="Muli"/>
                <a:sym typeface="Muli"/>
              </a:rPr>
              <a:t>Comparative Operators</a:t>
            </a:r>
            <a:endParaRPr sz="3000" b="1">
              <a:solidFill>
                <a:srgbClr val="3796B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214" name="Shape 214"/>
          <p:cNvGraphicFramePr/>
          <p:nvPr/>
        </p:nvGraphicFramePr>
        <p:xfrm>
          <a:off x="899050" y="1409100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{5DC957E6-8408-4C89-B9E1-723B051653B0}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assigning value to variable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checks for equality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not equal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less than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less than or equal to 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more than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more than or equal to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 idx="4294967295"/>
          </p:nvPr>
        </p:nvSpPr>
        <p:spPr>
          <a:xfrm>
            <a:off x="2010550" y="445025"/>
            <a:ext cx="65931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uli"/>
                <a:ea typeface="Muli"/>
                <a:cs typeface="Muli"/>
                <a:sym typeface="Muli"/>
              </a:rPr>
              <a:t>Mathematical Operators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220" name="Shape 220"/>
          <p:cNvGraphicFramePr/>
          <p:nvPr/>
        </p:nvGraphicFramePr>
        <p:xfrm>
          <a:off x="1080825" y="1213525"/>
          <a:ext cx="6816600" cy="3200190"/>
        </p:xfrm>
        <a:graphic>
          <a:graphicData uri="http://schemas.openxmlformats.org/drawingml/2006/table">
            <a:tbl>
              <a:tblPr>
                <a:noFill/>
                <a:tableStyleId>{5DC957E6-8408-4C89-B9E1-723B051653B0}</a:tableStyleId>
              </a:tblPr>
              <a:tblGrid>
                <a:gridCol w="34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Add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Subtract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Multiply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Exponent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Divide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Quotient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Remainder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2288400" y="4469825"/>
            <a:ext cx="4652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NOTE: Python will follow </a:t>
            </a:r>
            <a:r>
              <a:rPr lang="en-GB" sz="1800" b="1">
                <a:latin typeface="Ubuntu"/>
                <a:ea typeface="Ubuntu"/>
                <a:cs typeface="Ubuntu"/>
                <a:sym typeface="Ubuntu"/>
              </a:rPr>
              <a:t>BODMAS </a:t>
            </a: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rule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1474</Words>
  <Application>Microsoft Office PowerPoint</Application>
  <PresentationFormat>On-screen Show (16:9)</PresentationFormat>
  <Paragraphs>372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Oswald</vt:lpstr>
      <vt:lpstr>Playfair Display</vt:lpstr>
      <vt:lpstr>Average</vt:lpstr>
      <vt:lpstr>Lato</vt:lpstr>
      <vt:lpstr>Ubuntu</vt:lpstr>
      <vt:lpstr>Arial</vt:lpstr>
      <vt:lpstr>Calibri</vt:lpstr>
      <vt:lpstr>Muli</vt:lpstr>
      <vt:lpstr>Roboto Condensed</vt:lpstr>
      <vt:lpstr>Courier New</vt:lpstr>
      <vt:lpstr>Source Sans Pro</vt:lpstr>
      <vt:lpstr>Roboto</vt:lpstr>
      <vt:lpstr>Wolsey template</vt:lpstr>
      <vt:lpstr>Before we start…..</vt:lpstr>
      <vt:lpstr>Hello, Python</vt:lpstr>
      <vt:lpstr>PowerPoint Presentation</vt:lpstr>
      <vt:lpstr>Content for Module 1 </vt:lpstr>
      <vt:lpstr>Introduction</vt:lpstr>
      <vt:lpstr>Assigning Variables</vt:lpstr>
      <vt:lpstr>Basic Operations</vt:lpstr>
      <vt:lpstr>PowerPoint Presentation</vt:lpstr>
      <vt:lpstr>Mathematical Operators</vt:lpstr>
      <vt:lpstr>Identity, Membership Operators</vt:lpstr>
      <vt:lpstr>Common Reserved Keywords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Statements</vt:lpstr>
      <vt:lpstr>Conditional Statements- if/else</vt:lpstr>
      <vt:lpstr>Conditional Statements- and/or</vt:lpstr>
      <vt:lpstr>PowerPoint Presentation</vt:lpstr>
      <vt:lpstr>Loops</vt:lpstr>
      <vt:lpstr>PowerPoint Presentation</vt:lpstr>
      <vt:lpstr>PowerPoint Presentation</vt:lpstr>
      <vt:lpstr>File Operation</vt:lpstr>
      <vt:lpstr>Understanding the process</vt:lpstr>
      <vt:lpstr>Implementation in Python</vt:lpstr>
      <vt:lpstr>PowerPoint Presentation</vt:lpstr>
      <vt:lpstr>Oppps the message is encoded.. But we know the trick!</vt:lpstr>
      <vt:lpstr>Testing for prime numbers</vt:lpstr>
      <vt:lpstr>Subroutine: Functions and Procedure</vt:lpstr>
      <vt:lpstr>Subroutine</vt:lpstr>
      <vt:lpstr>Subroutine</vt:lpstr>
      <vt:lpstr>Starting from sample code</vt:lpstr>
      <vt:lpstr>Your turn to try</vt:lpstr>
      <vt:lpstr>PowerPoint Presentation</vt:lpstr>
      <vt:lpstr>Search &amp; Sort</vt:lpstr>
      <vt:lpstr>What we will be teaching today</vt:lpstr>
      <vt:lpstr>Linear Search</vt:lpstr>
      <vt:lpstr>Insertion Sort</vt:lpstr>
      <vt:lpstr>Insertion Sort</vt:lpstr>
      <vt:lpstr>Bubble Sort</vt:lpstr>
      <vt:lpstr>Bubble Sort</vt:lpstr>
      <vt:lpstr>Pyladies Out.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start…..</dc:title>
  <cp:lastModifiedBy>Zoey Tan</cp:lastModifiedBy>
  <cp:revision>3</cp:revision>
  <dcterms:modified xsi:type="dcterms:W3CDTF">2018-03-24T05:58:01Z</dcterms:modified>
</cp:coreProperties>
</file>