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2" r:id="rId2"/>
    <p:sldId id="266" r:id="rId3"/>
    <p:sldId id="285" r:id="rId4"/>
    <p:sldId id="301" r:id="rId5"/>
    <p:sldId id="286" r:id="rId6"/>
    <p:sldId id="287" r:id="rId7"/>
    <p:sldId id="302" r:id="rId8"/>
    <p:sldId id="304" r:id="rId9"/>
    <p:sldId id="293" r:id="rId10"/>
    <p:sldId id="303" r:id="rId11"/>
    <p:sldId id="28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8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1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2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9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3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2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7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s://blog.csdn.net/qq_33254870/article/details/88877139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156" y="2307218"/>
            <a:ext cx="373993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noProof="0" dirty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RCNN</a:t>
            </a:r>
            <a:endParaRPr kumimoji="0" lang="zh-CN" altLang="en-US" sz="9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18308" y="4955172"/>
            <a:ext cx="46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Author: QChen</a:t>
            </a:r>
          </a:p>
          <a:p>
            <a:r>
              <a:rPr lang="en-US" altLang="zh-CN" dirty="0" smtClean="0"/>
              <a:t>Date: </a:t>
            </a:r>
            <a:r>
              <a:rPr lang="en-US" altLang="zh-CN" dirty="0" smtClean="0"/>
              <a:t>Apr</a:t>
            </a:r>
            <a:r>
              <a:rPr lang="en-US" altLang="zh-CN" dirty="0" smtClean="0"/>
              <a:t> 11 2019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15" y="2464763"/>
            <a:ext cx="2232997" cy="14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1561" y="1240325"/>
            <a:ext cx="2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/>
              <a:t>Further Discuss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36761" y="1954040"/>
            <a:ext cx="2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 smtClean="0">
                <a:solidFill>
                  <a:srgbClr val="0070C0"/>
                </a:solidFill>
              </a:rPr>
              <a:t>1. How to train 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09185" y="3844961"/>
            <a:ext cx="2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. How to test?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535" y="4780847"/>
            <a:ext cx="7229475" cy="1895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76535" y="2713873"/>
            <a:ext cx="505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smtClean="0"/>
              <a:t>Supervised pre-training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Domain-specific fine-tuning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Object category classifiers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5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711" y="1220016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Advantages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1061" y="1774985"/>
            <a:ext cx="6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DL </a:t>
            </a:r>
            <a:r>
              <a:rPr lang="en-US" altLang="zh-CN" sz="2400" dirty="0"/>
              <a:t>Extract More </a:t>
            </a:r>
            <a:r>
              <a:rPr lang="en-US" altLang="zh-CN" sz="2400" dirty="0" smtClean="0"/>
              <a:t>Expressive Features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711" y="3607467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Disadvantages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1060" y="2300884"/>
            <a:ext cx="880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Region Proposal, Rather then Sliding Window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1059" y="2885899"/>
            <a:ext cx="880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400" dirty="0" smtClean="0">
                <a:solidFill>
                  <a:srgbClr val="FF0000"/>
                </a:solidFill>
              </a:rPr>
              <a:t>Bounding-Box Regression  </a:t>
            </a:r>
            <a:r>
              <a:rPr lang="en-US" altLang="zh-CN" sz="2400" dirty="0" smtClean="0"/>
              <a:t>Improve Accuracy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1061" y="4320949"/>
            <a:ext cx="6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Region Repeat Compute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81061" y="5042517"/>
            <a:ext cx="6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Not end-to-end Model: SS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0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390" y="930067"/>
            <a:ext cx="41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 Detection Model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095998" y="1917630"/>
            <a:ext cx="0" cy="4809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7483" y="1686798"/>
            <a:ext cx="383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</a:t>
            </a:r>
            <a:r>
              <a:rPr lang="en-US" altLang="zh-CN" sz="2400" dirty="0" err="1" smtClean="0"/>
              <a:t>Recongnition</a:t>
            </a:r>
            <a:endParaRPr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183814"/>
            <a:ext cx="4333875" cy="42767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55532" y="1686797"/>
            <a:ext cx="302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Detection</a:t>
            </a:r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36" y="2698163"/>
            <a:ext cx="4953000" cy="3248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4" y="2297503"/>
            <a:ext cx="10382492" cy="363251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2390" y="930067"/>
            <a:ext cx="41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 Detection Model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390" y="1686798"/>
            <a:ext cx="1117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Rich feature hierarchies for accurate object detection and semantic segmentation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650" y="1350424"/>
            <a:ext cx="10266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 Sliding Window Approach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chemeClr val="accent1"/>
                </a:solidFill>
              </a:rPr>
              <a:t>Five Convolutional Layer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chemeClr val="accent1"/>
                </a:solidFill>
              </a:rPr>
              <a:t>Very Large Fields and Strides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z="800" dirty="0" smtClean="0"/>
          </a:p>
        </p:txBody>
      </p:sp>
      <p:sp>
        <p:nvSpPr>
          <p:cNvPr id="2" name="乘号 1"/>
          <p:cNvSpPr/>
          <p:nvPr/>
        </p:nvSpPr>
        <p:spPr>
          <a:xfrm>
            <a:off x="3051019" y="523984"/>
            <a:ext cx="1004934" cy="29763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7650" y="3094220"/>
            <a:ext cx="1026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   Labeled Data is Scarce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supervised </a:t>
            </a:r>
            <a:r>
              <a:rPr lang="en-US" altLang="zh-CN" sz="2400" dirty="0" smtClean="0">
                <a:solidFill>
                  <a:srgbClr val="FF0000"/>
                </a:solidFill>
              </a:rPr>
              <a:t>pre-training on </a:t>
            </a:r>
            <a:r>
              <a:rPr lang="en-US" altLang="zh-CN" sz="2400" dirty="0">
                <a:solidFill>
                  <a:srgbClr val="FF0000"/>
                </a:solidFill>
              </a:rPr>
              <a:t>a large auxiliary dataset (ILSVRC), followed by </a:t>
            </a:r>
            <a:r>
              <a:rPr lang="en-US" altLang="zh-CN" sz="2400" dirty="0" smtClean="0">
                <a:solidFill>
                  <a:srgbClr val="FF0000"/>
                </a:solidFill>
              </a:rPr>
              <a:t>domain-specific </a:t>
            </a:r>
            <a:r>
              <a:rPr lang="en-US" altLang="zh-CN" sz="2400" dirty="0">
                <a:solidFill>
                  <a:srgbClr val="FF0000"/>
                </a:solidFill>
              </a:rPr>
              <a:t>fine-tuning on a small dataset (PASCAL)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4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57" y="2632213"/>
            <a:ext cx="4961020" cy="4470370"/>
          </a:xfrm>
          <a:prstGeom prst="rect">
            <a:avLst/>
          </a:prstGeom>
        </p:spPr>
      </p:pic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436" y="1277996"/>
            <a:ext cx="10266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Sliding Window Approach </a:t>
            </a:r>
          </a:p>
          <a:p>
            <a:endParaRPr lang="en-US" altLang="zh-CN" sz="800" dirty="0" smtClean="0"/>
          </a:p>
          <a:p>
            <a:r>
              <a:rPr lang="en-US" altLang="zh-CN" sz="2400" dirty="0" smtClean="0"/>
              <a:t>       Region </a:t>
            </a:r>
            <a:r>
              <a:rPr lang="en-US" altLang="zh-CN" sz="2400" dirty="0"/>
              <a:t>Proposal: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Selective Search(1-2k)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0115" y="2232103"/>
            <a:ext cx="1050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objectness</a:t>
            </a:r>
            <a:r>
              <a:rPr lang="en-US" altLang="zh-CN" sz="2000" dirty="0" smtClean="0"/>
              <a:t>, category-independent object proposal, Constrained Parametric Min-cut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546470" y="2902665"/>
            <a:ext cx="5358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Efficient Graph-Based Image Segmentation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B050"/>
                </a:solidFill>
              </a:rPr>
              <a:t>Image  </a:t>
            </a:r>
            <a:r>
              <a:rPr lang="en-US" altLang="zh-CN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solidFill>
                  <a:srgbClr val="00B050"/>
                </a:solidFill>
              </a:rPr>
              <a:t>graph</a:t>
            </a:r>
          </a:p>
          <a:p>
            <a:pPr marL="457200" indent="-457200">
              <a:buAutoNum type="arabicPeriod"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Minimun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Spanning </a:t>
            </a:r>
            <a:r>
              <a:rPr lang="en-US" altLang="zh-CN" sz="2000" dirty="0" smtClean="0">
                <a:solidFill>
                  <a:srgbClr val="00B050"/>
                </a:solidFill>
              </a:rPr>
              <a:t>Tree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789283" y="3163395"/>
            <a:ext cx="1757187" cy="67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84751" y="5914859"/>
            <a:ext cx="47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Selective</a:t>
            </a:r>
            <a:r>
              <a:rPr lang="en-US" altLang="zh-CN" sz="2400" dirty="0"/>
              <a:t> </a:t>
            </a:r>
            <a:r>
              <a:rPr lang="en-US" altLang="zh-CN" sz="2000" dirty="0"/>
              <a:t>Search for Object Recognition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42392" y="3825551"/>
            <a:ext cx="3846891" cy="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414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711" y="1220016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Compute CNN </a:t>
            </a:r>
            <a:r>
              <a:rPr lang="en-US" altLang="zh-CN" sz="2400" dirty="0"/>
              <a:t>features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65426" y="2003427"/>
            <a:ext cx="747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Extract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fixed length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feature </a:t>
            </a:r>
            <a:r>
              <a:rPr lang="en-US" altLang="zh-CN" sz="2400" dirty="0" smtClean="0">
                <a:solidFill>
                  <a:schemeClr val="accent1"/>
                </a:solidFill>
              </a:rPr>
              <a:t>vectors  </a:t>
            </a:r>
            <a:r>
              <a:rPr lang="en-US" altLang="zh-CN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2400" dirty="0" err="1" smtClean="0"/>
              <a:t>AlexNet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780199" y="3889255"/>
            <a:ext cx="418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IoU</a:t>
            </a:r>
            <a:endParaRPr lang="en-US" altLang="zh-CN" dirty="0" smtClean="0"/>
          </a:p>
          <a:p>
            <a:r>
              <a:rPr lang="en-US" altLang="zh-CN" dirty="0" smtClean="0"/>
              <a:t>Positive Example: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 &gt;= 0.5, 32</a:t>
            </a:r>
          </a:p>
          <a:p>
            <a:r>
              <a:rPr lang="en-US" altLang="zh-CN" dirty="0" smtClean="0"/>
              <a:t>Negative Example: </a:t>
            </a:r>
            <a:r>
              <a:rPr lang="en-US" altLang="zh-CN" dirty="0" err="1"/>
              <a:t>IoU</a:t>
            </a:r>
            <a:r>
              <a:rPr lang="en-US" altLang="zh-CN" dirty="0"/>
              <a:t> &lt;</a:t>
            </a:r>
            <a:r>
              <a:rPr lang="en-US" altLang="zh-CN" dirty="0" smtClean="0"/>
              <a:t> 0.5, 96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9748" y="2786838"/>
            <a:ext cx="437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(1)  Affine Image Wrapping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9748" y="2786837"/>
            <a:ext cx="437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(2)  Determine Examples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11" y="3321168"/>
            <a:ext cx="6272290" cy="35368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265" y="2372759"/>
            <a:ext cx="4162425" cy="460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1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4" grpId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442" y="1209097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Region Classification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26739" y="1926528"/>
            <a:ext cx="41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SVM   ---------&gt;   VOL:20 + 1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90345" y="1666633"/>
            <a:ext cx="21262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 !!!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39282" y="2622333"/>
            <a:ext cx="9239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IoU</a:t>
            </a:r>
            <a:r>
              <a:rPr lang="en-US" altLang="zh-CN" b="1" dirty="0" smtClean="0">
                <a:solidFill>
                  <a:srgbClr val="FF0000"/>
                </a:solidFill>
              </a:rPr>
              <a:t> threshold 0.3</a:t>
            </a:r>
          </a:p>
          <a:p>
            <a:endParaRPr lang="en-US" altLang="zh-CN" dirty="0" smtClean="0"/>
          </a:p>
          <a:p>
            <a:r>
              <a:rPr lang="en-US" altLang="zh-CN" sz="2400" dirty="0" smtClean="0"/>
              <a:t>Positive Example</a:t>
            </a:r>
            <a:r>
              <a:rPr lang="en-US" altLang="zh-CN" sz="2400" dirty="0"/>
              <a:t>:  </a:t>
            </a:r>
            <a:r>
              <a:rPr lang="en-US" altLang="zh-CN" sz="2400" dirty="0" smtClean="0"/>
              <a:t>the ground-truth </a:t>
            </a:r>
            <a:r>
              <a:rPr lang="en-US" altLang="zh-CN" sz="2400" dirty="0"/>
              <a:t>bounding boxes for each </a:t>
            </a:r>
            <a:r>
              <a:rPr lang="en-US" altLang="zh-CN" sz="2400" dirty="0" smtClean="0"/>
              <a:t>class</a:t>
            </a:r>
          </a:p>
          <a:p>
            <a:endParaRPr lang="en-US" altLang="zh-CN" dirty="0"/>
          </a:p>
          <a:p>
            <a:r>
              <a:rPr lang="en-US" altLang="zh-CN" sz="2400" dirty="0" smtClean="0"/>
              <a:t>Negative Example: </a:t>
            </a:r>
            <a:r>
              <a:rPr lang="en-US" altLang="zh-CN" sz="2400" dirty="0" err="1"/>
              <a:t>IoU</a:t>
            </a:r>
            <a:r>
              <a:rPr lang="en-US" altLang="zh-CN" sz="2400" dirty="0"/>
              <a:t> &lt;</a:t>
            </a:r>
            <a:r>
              <a:rPr lang="en-US" altLang="zh-CN" sz="2400" dirty="0" smtClean="0"/>
              <a:t> 0.3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1153" y="5538491"/>
            <a:ext cx="98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Appendix B we discuss why the positive and </a:t>
            </a:r>
            <a:r>
              <a:rPr lang="en-US" altLang="zh-CN" dirty="0" smtClean="0"/>
              <a:t>negative examples </a:t>
            </a:r>
            <a:r>
              <a:rPr lang="en-US" altLang="zh-CN" dirty="0"/>
              <a:t>are defined differently in </a:t>
            </a:r>
            <a:r>
              <a:rPr lang="en-US" altLang="zh-CN" b="1" dirty="0"/>
              <a:t>fine-tuning</a:t>
            </a:r>
            <a:r>
              <a:rPr lang="en-US" altLang="zh-CN" dirty="0"/>
              <a:t> versus </a:t>
            </a:r>
            <a:r>
              <a:rPr lang="en-US" altLang="zh-CN" b="1" dirty="0" smtClean="0"/>
              <a:t>SVM training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1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442" y="1209097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Detection error analysis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67" y="1670762"/>
            <a:ext cx="6649181" cy="51639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4915" y="2362954"/>
            <a:ext cx="5001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Loc</a:t>
            </a:r>
            <a:r>
              <a:rPr lang="en-US" altLang="zh-CN" dirty="0" smtClean="0"/>
              <a:t>—poor </a:t>
            </a:r>
            <a:r>
              <a:rPr lang="en-US" altLang="zh-CN" dirty="0"/>
              <a:t>localization (a </a:t>
            </a:r>
            <a:r>
              <a:rPr lang="en-US" altLang="zh-CN" dirty="0" smtClean="0"/>
              <a:t>detection with an </a:t>
            </a:r>
            <a:r>
              <a:rPr lang="en-US" altLang="zh-CN" dirty="0" err="1"/>
              <a:t>IoU</a:t>
            </a:r>
            <a:r>
              <a:rPr lang="en-US" altLang="zh-CN" dirty="0"/>
              <a:t> overlap with the correct class between 0.1 and 0.5, or a </a:t>
            </a:r>
            <a:r>
              <a:rPr lang="en-US" altLang="zh-CN" dirty="0" smtClean="0"/>
              <a:t>duplicate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Sim</a:t>
            </a:r>
            <a:r>
              <a:rPr lang="en-US" altLang="zh-CN" dirty="0" smtClean="0"/>
              <a:t>—confusion </a:t>
            </a:r>
            <a:r>
              <a:rPr lang="en-US" altLang="zh-CN" dirty="0"/>
              <a:t>with a similar </a:t>
            </a:r>
            <a:r>
              <a:rPr lang="en-US" altLang="zh-CN" dirty="0" smtClean="0"/>
              <a:t>category;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Oth</a:t>
            </a:r>
            <a:r>
              <a:rPr lang="en-US" altLang="zh-CN" dirty="0" smtClean="0"/>
              <a:t>—confusion with </a:t>
            </a:r>
            <a:r>
              <a:rPr lang="en-US" altLang="zh-CN" dirty="0"/>
              <a:t>a dissimilar object category</a:t>
            </a:r>
            <a:r>
              <a:rPr lang="en-US" altLang="zh-CN" dirty="0" smtClean="0"/>
              <a:t>;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/>
              <a:t>BG—a FP that fired on </a:t>
            </a:r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8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64868" y="34529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711" y="1220016"/>
            <a:ext cx="673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5. Bounding-Box </a:t>
            </a:r>
            <a:r>
              <a:rPr lang="en-US" altLang="zh-CN" sz="2400" b="1" dirty="0">
                <a:solidFill>
                  <a:srgbClr val="FF0000"/>
                </a:solidFill>
              </a:rPr>
              <a:t>Regression: </a:t>
            </a:r>
            <a:r>
              <a:rPr lang="en-US" altLang="zh-CN" sz="2400" b="1" dirty="0" err="1">
                <a:solidFill>
                  <a:srgbClr val="FF0000"/>
                </a:solidFill>
              </a:rPr>
              <a:t>Loaction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65" y="1877226"/>
            <a:ext cx="5207393" cy="38695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938" y="1450848"/>
            <a:ext cx="3012022" cy="2886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686" y="4691779"/>
            <a:ext cx="3600450" cy="542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32079" y="6100968"/>
            <a:ext cx="687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blog.csdn.net/qq_33254870/article/details/88877139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https://blog.csdn.net/qq_33254870/article/details/88887250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6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1511</TotalTime>
  <Words>306</Words>
  <Application>Microsoft Office PowerPoint</Application>
  <PresentationFormat>宽屏</PresentationFormat>
  <Paragraphs>83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微软雅黑</vt:lpstr>
      <vt:lpstr>Agency FB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QChen</cp:lastModifiedBy>
  <cp:revision>123</cp:revision>
  <dcterms:created xsi:type="dcterms:W3CDTF">2017-08-08T02:58:07Z</dcterms:created>
  <dcterms:modified xsi:type="dcterms:W3CDTF">2019-04-11T09:26:39Z</dcterms:modified>
</cp:coreProperties>
</file>