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305" r:id="rId2"/>
    <p:sldId id="321" r:id="rId3"/>
    <p:sldId id="349" r:id="rId4"/>
    <p:sldId id="350" r:id="rId5"/>
    <p:sldId id="351" r:id="rId6"/>
    <p:sldId id="352" r:id="rId7"/>
    <p:sldId id="354" r:id="rId8"/>
    <p:sldId id="358" r:id="rId9"/>
    <p:sldId id="359" r:id="rId10"/>
    <p:sldId id="353" r:id="rId11"/>
    <p:sldId id="360" r:id="rId12"/>
    <p:sldId id="362" r:id="rId13"/>
    <p:sldId id="356" r:id="rId14"/>
    <p:sldId id="361" r:id="rId15"/>
    <p:sldId id="365" r:id="rId16"/>
    <p:sldId id="363" r:id="rId17"/>
    <p:sldId id="364" r:id="rId18"/>
    <p:sldId id="366" r:id="rId19"/>
    <p:sldId id="369" r:id="rId20"/>
    <p:sldId id="355" r:id="rId21"/>
    <p:sldId id="368" r:id="rId22"/>
    <p:sldId id="370" r:id="rId23"/>
    <p:sldId id="371" r:id="rId24"/>
    <p:sldId id="367" r:id="rId25"/>
    <p:sldId id="372" r:id="rId26"/>
    <p:sldId id="373" r:id="rId27"/>
    <p:sldId id="357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298CC5"/>
    <a:srgbClr val="D7E6D5"/>
    <a:srgbClr val="57C988"/>
    <a:srgbClr val="7DC25E"/>
    <a:srgbClr val="4C4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87015" autoAdjust="0"/>
  </p:normalViewPr>
  <p:slideViewPr>
    <p:cSldViewPr snapToGrid="0" showGuides="1">
      <p:cViewPr varScale="1">
        <p:scale>
          <a:sx n="77" d="100"/>
          <a:sy n="77" d="100"/>
        </p:scale>
        <p:origin x="105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AF21E-AA1D-4678-9985-583FF147C867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E13EF-56DF-477F-9799-2CC6E8A6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3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668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r is a user-defined reward, a is an action, s is the input to control node, and Q is computed by the control node.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we pick the action with the largest Q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747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45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556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不同于以往模型压缩的方法在于：</a:t>
            </a:r>
            <a:endParaRPr lang="en-US" altLang="zh-CN" dirty="0" smtClean="0"/>
          </a:p>
          <a:p>
            <a:r>
              <a:rPr lang="zh-CN" altLang="en-US" dirty="0" smtClean="0"/>
              <a:t>以前的方法是在训练之后进行处理，而</a:t>
            </a:r>
            <a:r>
              <a:rPr lang="en-US" altLang="zh-CN" dirty="0" smtClean="0"/>
              <a:t>DMNN</a:t>
            </a:r>
            <a:r>
              <a:rPr lang="zh-CN" altLang="en-US" dirty="0" smtClean="0"/>
              <a:t>训练过程中进行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选择。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0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目前的方法：只能修改深度</a:t>
            </a:r>
            <a:endParaRPr lang="en-US" altLang="zh-CN" dirty="0" smtClean="0"/>
          </a:p>
          <a:p>
            <a:r>
              <a:rPr lang="zh-CN" altLang="en-US" dirty="0" smtClean="0"/>
              <a:t>这样做的缺点：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）跳过的层中某些通道是有用的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）剩余层的某些通道的信息可能是冗余的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301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15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为什么要分</a:t>
            </a:r>
            <a:r>
              <a:rPr lang="en-US" altLang="zh-CN" dirty="0" smtClean="0"/>
              <a:t>block ?</a:t>
            </a:r>
          </a:p>
          <a:p>
            <a:r>
              <a:rPr lang="zh-CN" altLang="en-US" dirty="0" smtClean="0"/>
              <a:t>因为一个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对应一个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会增加计算复杂度。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each sub-block has its switch to decide whether to execute or not, </a:t>
            </a:r>
          </a:p>
          <a:p>
            <a:r>
              <a:rPr lang="en-US" altLang="zh-CN" dirty="0" smtClean="0"/>
              <a:t>resulting to a </a:t>
            </a:r>
            <a:r>
              <a:rPr lang="en-US" altLang="zh-CN" b="1" dirty="0" smtClean="0"/>
              <a:t>dynamic inference path </a:t>
            </a:r>
            <a:r>
              <a:rPr lang="en-US" altLang="zh-CN" dirty="0" smtClean="0"/>
              <a:t>for </a:t>
            </a:r>
            <a:r>
              <a:rPr lang="en-US" altLang="zh-CN" b="1" dirty="0" smtClean="0"/>
              <a:t>different samples</a:t>
            </a:r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35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做 </a:t>
            </a:r>
            <a:r>
              <a:rPr lang="en-US" altLang="zh-CN" b="1" dirty="0" smtClean="0"/>
              <a:t>Identity connection </a:t>
            </a:r>
            <a:r>
              <a:rPr lang="zh-CN" altLang="en-US" dirty="0" smtClean="0"/>
              <a:t>的目的是保持下一层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至少和上一次相等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339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Spatial and </a:t>
                </a:r>
                <a:r>
                  <a:rPr lang="en-US" altLang="zh-CN" b="1" dirty="0" smtClean="0"/>
                  <a:t>previous state information</a:t>
                </a:r>
                <a:r>
                  <a:rPr lang="zh-CN" altLang="en-US" b="1" dirty="0" smtClean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）</a:t>
                </a:r>
                <a:r>
                  <a:rPr lang="en-US" altLang="zh-CN" b="1" dirty="0" smtClean="0"/>
                  <a:t> </a:t>
                </a:r>
                <a:r>
                  <a:rPr lang="en-US" altLang="zh-CN" dirty="0" smtClean="0"/>
                  <a:t>embedding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Spatial and </a:t>
                </a:r>
                <a:r>
                  <a:rPr lang="en-US" altLang="zh-CN" b="1" dirty="0" smtClean="0"/>
                  <a:t>previous state information</a:t>
                </a:r>
                <a:r>
                  <a:rPr lang="zh-CN" altLang="en-US" b="1" dirty="0" smtClean="0"/>
                  <a:t>（</a:t>
                </a:r>
                <a:r>
                  <a:rPr lang="en-US" altLang="zh-CN" sz="1400" b="1" i="0" smtClean="0">
                    <a:latin typeface="Cambria Math" panose="02040503050406030204" pitchFamily="18" charset="0"/>
                  </a:rPr>
                  <a:t>𝒉_(𝒍−𝟏)</a:t>
                </a:r>
                <a:r>
                  <a:rPr lang="zh-CN" altLang="en-US" b="1" dirty="0" smtClean="0"/>
                  <a:t>）</a:t>
                </a:r>
                <a:r>
                  <a:rPr lang="en-US" altLang="zh-CN" b="1" dirty="0" smtClean="0"/>
                  <a:t> </a:t>
                </a:r>
                <a:r>
                  <a:rPr lang="en-US" altLang="zh-CN" dirty="0" smtClean="0"/>
                  <a:t>embedding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935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Spatial and </a:t>
                </a:r>
                <a:r>
                  <a:rPr lang="en-US" altLang="zh-CN" b="1" dirty="0" smtClean="0"/>
                  <a:t>previous state information</a:t>
                </a:r>
                <a:r>
                  <a:rPr lang="zh-CN" altLang="en-US" b="1" dirty="0" smtClean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）</a:t>
                </a:r>
                <a:r>
                  <a:rPr lang="en-US" altLang="zh-CN" b="1" dirty="0" smtClean="0"/>
                  <a:t> </a:t>
                </a:r>
                <a:r>
                  <a:rPr lang="en-US" altLang="zh-CN" dirty="0" smtClean="0"/>
                  <a:t>embedding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Spatial and </a:t>
                </a:r>
                <a:r>
                  <a:rPr lang="en-US" altLang="zh-CN" b="1" dirty="0" smtClean="0"/>
                  <a:t>previous state information</a:t>
                </a:r>
                <a:r>
                  <a:rPr lang="zh-CN" altLang="en-US" b="1" dirty="0" smtClean="0"/>
                  <a:t>（</a:t>
                </a:r>
                <a:r>
                  <a:rPr lang="en-US" altLang="zh-CN" sz="1400" b="1" i="0" smtClean="0">
                    <a:latin typeface="Cambria Math" panose="02040503050406030204" pitchFamily="18" charset="0"/>
                  </a:rPr>
                  <a:t>𝒉_(𝒍−𝟏)</a:t>
                </a:r>
                <a:r>
                  <a:rPr lang="zh-CN" altLang="en-US" b="1" dirty="0" smtClean="0"/>
                  <a:t>）</a:t>
                </a:r>
                <a:r>
                  <a:rPr lang="en-US" altLang="zh-CN" b="1" dirty="0" smtClean="0"/>
                  <a:t> </a:t>
                </a:r>
                <a:r>
                  <a:rPr lang="en-US" altLang="zh-CN" dirty="0" smtClean="0"/>
                  <a:t>embedding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510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63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在训练过程中进行 </a:t>
            </a:r>
            <a:r>
              <a:rPr lang="zh-CN" altLang="en-US" b="1" dirty="0" smtClean="0"/>
              <a:t>通道剪枝 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zh-CN" altLang="en-US" dirty="0" smtClean="0"/>
              <a:t>与剪枝的区别在于：用强化学习的方法将反向传播融入到模型中进行</a:t>
            </a:r>
            <a:r>
              <a:rPr lang="zh-CN" altLang="en-US" b="1" dirty="0" smtClean="0"/>
              <a:t>选择性执行</a:t>
            </a:r>
            <a:endParaRPr lang="en-US" altLang="zh-CN" b="1" dirty="0" smtClean="0"/>
          </a:p>
          <a:p>
            <a:r>
              <a:rPr lang="zh-CN" altLang="en-US" b="0" dirty="0" smtClean="0"/>
              <a:t>与前两篇论文区别在于：不需要控制节点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588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0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2400" dirty="0" smtClean="0"/>
                  <a:t> 经验的</a:t>
                </a:r>
                <a:r>
                  <a:rPr lang="en-US" altLang="zh-CN" sz="2400" dirty="0" smtClean="0"/>
                  <a:t>channel</a:t>
                </a:r>
                <a:r>
                  <a:rPr lang="zh-CN" altLang="en-US" sz="2400" dirty="0" smtClean="0"/>
                  <a:t>显著性均值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sz="2400" b="1" dirty="0" smtClean="0"/>
              </a:p>
              <a:p>
                <a:r>
                  <a:rPr lang="en-US" altLang="zh-CN" sz="2400" b="0" dirty="0" smtClean="0"/>
                  <a:t> channel</a:t>
                </a:r>
                <a:r>
                  <a:rPr lang="zh-CN" altLang="en-US" sz="2400" b="0" dirty="0" smtClean="0"/>
                  <a:t>被激活次数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sz="2400" b="0" dirty="0" smtClean="0"/>
              </a:p>
              <a:p>
                <a:endParaRPr lang="en-US" altLang="zh-CN" sz="2400" b="0" dirty="0" smtClean="0"/>
              </a:p>
              <a:p>
                <a:r>
                  <a:rPr lang="zh-CN" altLang="en-US" sz="2400" b="0" dirty="0" smtClean="0"/>
                  <a:t>初始值由显著性指标计算得来</a:t>
                </a:r>
                <a:endParaRPr lang="zh-CN" altLang="en-US" sz="2400" b="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2400" dirty="0" smtClean="0"/>
                  <a:t> </a:t>
                </a:r>
                <a:r>
                  <a:rPr lang="zh-CN" altLang="en-US" sz="2400" dirty="0" smtClean="0"/>
                  <a:t>经验的</a:t>
                </a:r>
                <a:r>
                  <a:rPr lang="en-US" altLang="zh-CN" sz="2400" dirty="0" smtClean="0"/>
                  <a:t>channel</a:t>
                </a:r>
                <a:r>
                  <a:rPr lang="zh-CN" altLang="en-US" sz="2400" dirty="0" smtClean="0"/>
                  <a:t>显著性均值</a:t>
                </a:r>
                <a:r>
                  <a:rPr lang="en-US" altLang="zh-CN" sz="2400" b="1" i="0" smtClean="0">
                    <a:latin typeface="Cambria Math" panose="02040503050406030204" pitchFamily="18" charset="0"/>
                  </a:rPr>
                  <a:t>〖  𝒖 ̂〗_𝒍^𝒌</a:t>
                </a:r>
                <a:endParaRPr lang="en-US" altLang="zh-CN" sz="2400" b="1" dirty="0" smtClean="0"/>
              </a:p>
              <a:p>
                <a:r>
                  <a:rPr lang="en-US" altLang="zh-CN" sz="2400" b="0" dirty="0" smtClean="0"/>
                  <a:t> channel</a:t>
                </a:r>
                <a:r>
                  <a:rPr lang="zh-CN" altLang="en-US" sz="2400" b="0" dirty="0" smtClean="0"/>
                  <a:t>被激活次数 </a:t>
                </a:r>
                <a:r>
                  <a:rPr lang="en-US" altLang="zh-CN" sz="2400" b="1" i="0" smtClean="0">
                    <a:latin typeface="Cambria Math" panose="02040503050406030204" pitchFamily="18" charset="0"/>
                  </a:rPr>
                  <a:t>𝑻_𝒍^𝒌</a:t>
                </a:r>
                <a:endParaRPr lang="en-US" altLang="zh-CN" sz="2400" b="0" dirty="0" smtClean="0"/>
              </a:p>
              <a:p>
                <a:endParaRPr lang="en-US" altLang="zh-CN" sz="2400" b="0" dirty="0" smtClean="0"/>
              </a:p>
              <a:p>
                <a:r>
                  <a:rPr lang="zh-CN" altLang="en-US" sz="2400" b="0" dirty="0" smtClean="0"/>
                  <a:t>初始值由显著性指标计算得来</a:t>
                </a:r>
                <a:endParaRPr lang="zh-CN" altLang="en-US" sz="2400" b="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887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 </a:t>
                </a:r>
                <a:r>
                  <a:rPr lang="zh-CN" altLang="en-US" sz="2400" dirty="0" smtClean="0"/>
                  <a:t>经验的</a:t>
                </a:r>
                <a:r>
                  <a:rPr lang="en-US" altLang="zh-CN" sz="2400" dirty="0" smtClean="0"/>
                  <a:t>channel</a:t>
                </a:r>
                <a:r>
                  <a:rPr lang="zh-CN" altLang="en-US" sz="2400" dirty="0" smtClean="0"/>
                  <a:t>显著性均值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sz="2400" b="1" dirty="0" smtClean="0"/>
              </a:p>
              <a:p>
                <a:r>
                  <a:rPr lang="en-US" altLang="zh-CN" sz="2400" b="0" dirty="0" smtClean="0"/>
                  <a:t> channel</a:t>
                </a:r>
                <a:r>
                  <a:rPr lang="zh-CN" altLang="en-US" sz="2400" b="0" dirty="0" smtClean="0"/>
                  <a:t>被激活次数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sz="2400" b="1" dirty="0" smtClean="0"/>
              </a:p>
              <a:p>
                <a:endParaRPr lang="zh-CN" altLang="en-US" sz="2400" b="1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 </a:t>
                </a:r>
                <a:r>
                  <a:rPr lang="zh-CN" altLang="en-US" sz="2400" dirty="0" smtClean="0"/>
                  <a:t>经验的</a:t>
                </a:r>
                <a:r>
                  <a:rPr lang="en-US" altLang="zh-CN" sz="2400" dirty="0" smtClean="0"/>
                  <a:t>channel</a:t>
                </a:r>
                <a:r>
                  <a:rPr lang="zh-CN" altLang="en-US" sz="2400" dirty="0" smtClean="0"/>
                  <a:t>显著性均值</a:t>
                </a:r>
                <a:r>
                  <a:rPr lang="en-US" altLang="zh-CN" sz="2400" b="1" i="0" smtClean="0">
                    <a:latin typeface="Cambria Math" panose="02040503050406030204" pitchFamily="18" charset="0"/>
                  </a:rPr>
                  <a:t>〖  𝒖 ̂〗_𝒍^𝒌</a:t>
                </a:r>
                <a:endParaRPr lang="en-US" altLang="zh-CN" sz="2400" b="1" dirty="0" smtClean="0"/>
              </a:p>
              <a:p>
                <a:r>
                  <a:rPr lang="en-US" altLang="zh-CN" sz="2400" b="0" dirty="0" smtClean="0"/>
                  <a:t> channel</a:t>
                </a:r>
                <a:r>
                  <a:rPr lang="zh-CN" altLang="en-US" sz="2400" b="0" dirty="0" smtClean="0"/>
                  <a:t>被激活次数 </a:t>
                </a:r>
                <a:r>
                  <a:rPr lang="en-US" altLang="zh-CN" sz="2400" b="1" i="0" smtClean="0">
                    <a:latin typeface="Cambria Math" panose="02040503050406030204" pitchFamily="18" charset="0"/>
                  </a:rPr>
                  <a:t>𝑻_𝒍^𝒌</a:t>
                </a:r>
                <a:endParaRPr lang="en-US" altLang="zh-CN" sz="2400" b="1" dirty="0" smtClean="0"/>
              </a:p>
              <a:p>
                <a:endParaRPr lang="zh-CN" altLang="en-US" sz="2400" b="1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414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4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93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4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83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3352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86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042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19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579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与剪枝区别就是：这个 </a:t>
            </a:r>
            <a:r>
              <a:rPr lang="zh-CN" altLang="en-US" b="1" dirty="0" smtClean="0">
                <a:solidFill>
                  <a:srgbClr val="FF0000"/>
                </a:solidFill>
              </a:rPr>
              <a:t>依赖于输入 </a:t>
            </a:r>
            <a:r>
              <a:rPr lang="zh-CN" altLang="en-US" dirty="0" smtClean="0"/>
              <a:t>决定是否执行节点，即选择性执行。</a:t>
            </a:r>
            <a:endParaRPr lang="en-US" altLang="zh-CN" dirty="0" smtClean="0"/>
          </a:p>
          <a:p>
            <a:r>
              <a:rPr lang="zh-CN" altLang="en-US" dirty="0" smtClean="0"/>
              <a:t>剪枝方法不依赖与输入，直接执行所有节点。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The proposed framework uses Q-learning to learn the parameters of control nodes that influence the computational path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027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）其他方法鼓励稀疏激活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Attention models: However, </a:t>
            </a:r>
            <a:r>
              <a:rPr lang="en-US" altLang="zh-CN" b="1" dirty="0" smtClean="0"/>
              <a:t>hard attention models </a:t>
            </a:r>
            <a:r>
              <a:rPr lang="en-US" altLang="zh-CN" dirty="0" smtClean="0"/>
              <a:t>differ from D 2 NNs because hard attention models have typically involved only one attention module whereas DDNNs can have multiple attention (controller) modules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897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call a function node a </a:t>
            </a:r>
            <a:r>
              <a:rPr lang="en-US" altLang="zh-CN" b="1" dirty="0" smtClean="0"/>
              <a:t>control node </a:t>
            </a:r>
            <a:r>
              <a:rPr lang="en-US" altLang="zh-CN" dirty="0" smtClean="0"/>
              <a:t>if its outgoing edges are control edges. </a:t>
            </a:r>
          </a:p>
          <a:p>
            <a:r>
              <a:rPr lang="en-US" altLang="zh-CN" dirty="0" smtClean="0"/>
              <a:t>We call a function node a regular node if its outgoing edges are data edges.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444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control nodes</a:t>
            </a:r>
            <a:r>
              <a:rPr lang="en-US" altLang="zh-CN" sz="1200" dirty="0" smtClean="0">
                <a:solidFill>
                  <a:schemeClr val="tx1"/>
                </a:solidFill>
              </a:rPr>
              <a:t>:</a:t>
            </a:r>
            <a:r>
              <a:rPr lang="en-US" altLang="zh-CN" sz="1200" baseline="0" dirty="0" smtClean="0">
                <a:solidFill>
                  <a:schemeClr val="tx1"/>
                </a:solidFill>
              </a:rPr>
              <a:t> </a:t>
            </a:r>
            <a:r>
              <a:rPr lang="en-US" altLang="zh-CN" sz="1200" b="1" baseline="0" dirty="0" smtClean="0">
                <a:solidFill>
                  <a:schemeClr val="tx1"/>
                </a:solidFill>
              </a:rPr>
              <a:t>Q</a:t>
            </a:r>
          </a:p>
          <a:p>
            <a:r>
              <a:rPr lang="en-US" altLang="zh-CN" b="1" dirty="0" smtClean="0"/>
              <a:t>The control edge with the highest score is “activated”</a:t>
            </a:r>
          </a:p>
          <a:p>
            <a:r>
              <a:rPr lang="en-US" altLang="zh-CN" b="1" dirty="0" smtClean="0"/>
              <a:t>the node Q controls N2 and N3. Either N2 or N3 will execute depending on which has the higher control score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9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54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33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68512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8227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679425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0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293017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230786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516855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167864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913144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95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38226" y="1866901"/>
            <a:ext cx="3143250" cy="3946525"/>
          </a:xfrm>
          <a:custGeom>
            <a:avLst/>
            <a:gdLst>
              <a:gd name="connsiteX0" fmla="*/ 0 w 3143250"/>
              <a:gd name="connsiteY0" fmla="*/ 0 h 3946525"/>
              <a:gd name="connsiteX1" fmla="*/ 3143250 w 3143250"/>
              <a:gd name="connsiteY1" fmla="*/ 0 h 3946525"/>
              <a:gd name="connsiteX2" fmla="*/ 3143250 w 3143250"/>
              <a:gd name="connsiteY2" fmla="*/ 3946525 h 3946525"/>
              <a:gd name="connsiteX3" fmla="*/ 0 w 3143250"/>
              <a:gd name="connsiteY3" fmla="*/ 3946525 h 394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946525">
                <a:moveTo>
                  <a:pt x="0" y="0"/>
                </a:moveTo>
                <a:lnTo>
                  <a:pt x="3143250" y="0"/>
                </a:lnTo>
                <a:lnTo>
                  <a:pt x="3143250" y="3946525"/>
                </a:lnTo>
                <a:lnTo>
                  <a:pt x="0" y="3946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905625" y="1866901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905625" y="3903307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9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904224" y="1683655"/>
            <a:ext cx="7583462" cy="4287616"/>
          </a:xfrm>
          <a:custGeom>
            <a:avLst/>
            <a:gdLst>
              <a:gd name="connsiteX0" fmla="*/ 0 w 7583462"/>
              <a:gd name="connsiteY0" fmla="*/ 0 h 4287616"/>
              <a:gd name="connsiteX1" fmla="*/ 7583462 w 7583462"/>
              <a:gd name="connsiteY1" fmla="*/ 0 h 4287616"/>
              <a:gd name="connsiteX2" fmla="*/ 7583462 w 7583462"/>
              <a:gd name="connsiteY2" fmla="*/ 4287616 h 4287616"/>
              <a:gd name="connsiteX3" fmla="*/ 0 w 7583462"/>
              <a:gd name="connsiteY3" fmla="*/ 4287616 h 428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462" h="4287616">
                <a:moveTo>
                  <a:pt x="0" y="0"/>
                </a:moveTo>
                <a:lnTo>
                  <a:pt x="7583462" y="0"/>
                </a:lnTo>
                <a:lnTo>
                  <a:pt x="7583462" y="4287616"/>
                </a:lnTo>
                <a:lnTo>
                  <a:pt x="0" y="42876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8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52500" y="1574801"/>
            <a:ext cx="5168900" cy="2214563"/>
          </a:xfrm>
          <a:custGeom>
            <a:avLst/>
            <a:gdLst>
              <a:gd name="connsiteX0" fmla="*/ 0 w 5168900"/>
              <a:gd name="connsiteY0" fmla="*/ 0 h 2214563"/>
              <a:gd name="connsiteX1" fmla="*/ 5168900 w 5168900"/>
              <a:gd name="connsiteY1" fmla="*/ 0 h 2214563"/>
              <a:gd name="connsiteX2" fmla="*/ 5168900 w 5168900"/>
              <a:gd name="connsiteY2" fmla="*/ 2214563 h 2214563"/>
              <a:gd name="connsiteX3" fmla="*/ 0 w 5168900"/>
              <a:gd name="connsiteY3" fmla="*/ 2214563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2214563">
                <a:moveTo>
                  <a:pt x="0" y="0"/>
                </a:moveTo>
                <a:lnTo>
                  <a:pt x="5168900" y="0"/>
                </a:lnTo>
                <a:lnTo>
                  <a:pt x="5168900" y="2214563"/>
                </a:lnTo>
                <a:lnTo>
                  <a:pt x="0" y="2214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527800" y="3910167"/>
            <a:ext cx="4687888" cy="2100107"/>
          </a:xfrm>
          <a:custGeom>
            <a:avLst/>
            <a:gdLst>
              <a:gd name="connsiteX0" fmla="*/ 0 w 4687888"/>
              <a:gd name="connsiteY0" fmla="*/ 0 h 2100107"/>
              <a:gd name="connsiteX1" fmla="*/ 4687888 w 4687888"/>
              <a:gd name="connsiteY1" fmla="*/ 0 h 2100107"/>
              <a:gd name="connsiteX2" fmla="*/ 4687888 w 4687888"/>
              <a:gd name="connsiteY2" fmla="*/ 2100107 h 2100107"/>
              <a:gd name="connsiteX3" fmla="*/ 0 w 4687888"/>
              <a:gd name="connsiteY3" fmla="*/ 2100107 h 210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7888" h="2100107">
                <a:moveTo>
                  <a:pt x="0" y="0"/>
                </a:moveTo>
                <a:lnTo>
                  <a:pt x="4687888" y="0"/>
                </a:lnTo>
                <a:lnTo>
                  <a:pt x="4687888" y="2100107"/>
                </a:lnTo>
                <a:lnTo>
                  <a:pt x="0" y="2100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8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432175" y="1"/>
            <a:ext cx="8759827" cy="7893048"/>
          </a:xfrm>
          <a:custGeom>
            <a:avLst/>
            <a:gdLst>
              <a:gd name="connsiteX0" fmla="*/ 7838282 w 8759827"/>
              <a:gd name="connsiteY0" fmla="*/ 3101973 h 7893048"/>
              <a:gd name="connsiteX1" fmla="*/ 8759827 w 8759827"/>
              <a:gd name="connsiteY1" fmla="*/ 4025048 h 7893048"/>
              <a:gd name="connsiteX2" fmla="*/ 8759827 w 8759827"/>
              <a:gd name="connsiteY2" fmla="*/ 6969974 h 7893048"/>
              <a:gd name="connsiteX3" fmla="*/ 7838282 w 8759827"/>
              <a:gd name="connsiteY3" fmla="*/ 7893048 h 7893048"/>
              <a:gd name="connsiteX4" fmla="*/ 5446713 w 8759827"/>
              <a:gd name="connsiteY4" fmla="*/ 5497511 h 7893048"/>
              <a:gd name="connsiteX5" fmla="*/ 5087145 w 8759827"/>
              <a:gd name="connsiteY5" fmla="*/ 352424 h 7893048"/>
              <a:gd name="connsiteX6" fmla="*/ 7478714 w 8759827"/>
              <a:gd name="connsiteY6" fmla="*/ 2747962 h 7893048"/>
              <a:gd name="connsiteX7" fmla="*/ 5087145 w 8759827"/>
              <a:gd name="connsiteY7" fmla="*/ 5143499 h 7893048"/>
              <a:gd name="connsiteX8" fmla="*/ 2695578 w 8759827"/>
              <a:gd name="connsiteY8" fmla="*/ 2747962 h 7893048"/>
              <a:gd name="connsiteX9" fmla="*/ 5459391 w 8759827"/>
              <a:gd name="connsiteY9" fmla="*/ 0 h 7893048"/>
              <a:gd name="connsiteX10" fmla="*/ 8759827 w 8759827"/>
              <a:gd name="connsiteY10" fmla="*/ 0 h 7893048"/>
              <a:gd name="connsiteX11" fmla="*/ 8759827 w 8759827"/>
              <a:gd name="connsiteY11" fmla="*/ 1485162 h 7893048"/>
              <a:gd name="connsiteX12" fmla="*/ 7838282 w 8759827"/>
              <a:gd name="connsiteY12" fmla="*/ 2408236 h 7893048"/>
              <a:gd name="connsiteX13" fmla="*/ 5446713 w 8759827"/>
              <a:gd name="connsiteY13" fmla="*/ 12699 h 7893048"/>
              <a:gd name="connsiteX14" fmla="*/ 12678 w 8759827"/>
              <a:gd name="connsiteY14" fmla="*/ 0 h 7893048"/>
              <a:gd name="connsiteX15" fmla="*/ 4770461 w 8759827"/>
              <a:gd name="connsiteY15" fmla="*/ 0 h 7893048"/>
              <a:gd name="connsiteX16" fmla="*/ 4783139 w 8759827"/>
              <a:gd name="connsiteY16" fmla="*/ 12699 h 7893048"/>
              <a:gd name="connsiteX17" fmla="*/ 2391571 w 8759827"/>
              <a:gd name="connsiteY17" fmla="*/ 2408236 h 7893048"/>
              <a:gd name="connsiteX18" fmla="*/ 0 w 8759827"/>
              <a:gd name="connsiteY18" fmla="*/ 12699 h 789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59827" h="7893048">
                <a:moveTo>
                  <a:pt x="7838282" y="3101973"/>
                </a:moveTo>
                <a:lnTo>
                  <a:pt x="8759827" y="4025048"/>
                </a:lnTo>
                <a:lnTo>
                  <a:pt x="8759827" y="6969974"/>
                </a:lnTo>
                <a:lnTo>
                  <a:pt x="7838282" y="7893048"/>
                </a:lnTo>
                <a:lnTo>
                  <a:pt x="5446713" y="5497511"/>
                </a:lnTo>
                <a:close/>
                <a:moveTo>
                  <a:pt x="5087145" y="352424"/>
                </a:moveTo>
                <a:lnTo>
                  <a:pt x="7478714" y="2747962"/>
                </a:lnTo>
                <a:lnTo>
                  <a:pt x="5087145" y="5143499"/>
                </a:lnTo>
                <a:lnTo>
                  <a:pt x="2695578" y="2747962"/>
                </a:lnTo>
                <a:close/>
                <a:moveTo>
                  <a:pt x="5459391" y="0"/>
                </a:moveTo>
                <a:lnTo>
                  <a:pt x="8759827" y="0"/>
                </a:lnTo>
                <a:lnTo>
                  <a:pt x="8759827" y="1485162"/>
                </a:lnTo>
                <a:lnTo>
                  <a:pt x="7838282" y="2408236"/>
                </a:lnTo>
                <a:lnTo>
                  <a:pt x="5446713" y="12699"/>
                </a:lnTo>
                <a:close/>
                <a:moveTo>
                  <a:pt x="12678" y="0"/>
                </a:moveTo>
                <a:lnTo>
                  <a:pt x="4770461" y="0"/>
                </a:lnTo>
                <a:lnTo>
                  <a:pt x="4783139" y="12699"/>
                </a:lnTo>
                <a:lnTo>
                  <a:pt x="2391571" y="2408236"/>
                </a:lnTo>
                <a:lnTo>
                  <a:pt x="0" y="126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7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63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0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7" r:id="rId4"/>
    <p:sldLayoutId id="2147483666" r:id="rId5"/>
    <p:sldLayoutId id="2147483665" r:id="rId6"/>
    <p:sldLayoutId id="2147483664" r:id="rId7"/>
    <p:sldLayoutId id="2147483663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378246" y="2697735"/>
            <a:ext cx="9696260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en-US" altLang="zh-CN" sz="6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Dynamic </a:t>
            </a:r>
            <a:r>
              <a:rPr lang="en-US" altLang="zh-CN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altLang="zh-C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17182" y="5124450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汇报人：</a:t>
            </a:r>
            <a:r>
              <a:rPr lang="zh-CN" altLang="en-US" sz="1400" dirty="0" smtClean="0">
                <a:solidFill>
                  <a:prstClr val="white"/>
                </a:solidFill>
                <a:latin typeface="Agency FB" panose="020B0503020202020204" pitchFamily="34" charset="0"/>
                <a:ea typeface="微软雅黑"/>
              </a:rPr>
              <a:t>第</a:t>
            </a:r>
            <a:r>
              <a:rPr lang="en-US" altLang="zh-CN" sz="1400" dirty="0" smtClean="0">
                <a:solidFill>
                  <a:prstClr val="white"/>
                </a:solidFill>
                <a:latin typeface="+mn-ea"/>
              </a:rPr>
              <a:t>PPT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418308" y="4955172"/>
            <a:ext cx="465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Author: QChen</a:t>
            </a:r>
          </a:p>
          <a:p>
            <a:r>
              <a:rPr lang="en-US" altLang="zh-CN" dirty="0" smtClean="0"/>
              <a:t>Date: June 19 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02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66148" y="345292"/>
            <a:ext cx="288313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8500" y="1221028"/>
            <a:ext cx="4568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Dynamic Deep Neural Networks</a:t>
            </a:r>
          </a:p>
        </p:txBody>
      </p:sp>
      <p:sp>
        <p:nvSpPr>
          <p:cNvPr id="3" name="矩形 2"/>
          <p:cNvSpPr/>
          <p:nvPr/>
        </p:nvSpPr>
        <p:spPr>
          <a:xfrm>
            <a:off x="1325831" y="1896329"/>
            <a:ext cx="107152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A </a:t>
            </a:r>
            <a:r>
              <a:rPr lang="en-US" altLang="zh-CN" sz="2400" dirty="0" smtClean="0">
                <a:solidFill>
                  <a:srgbClr val="FF0000"/>
                </a:solidFill>
              </a:rPr>
              <a:t>DDNN </a:t>
            </a:r>
            <a:r>
              <a:rPr lang="en-US" altLang="zh-CN" sz="2400" dirty="0">
                <a:solidFill>
                  <a:srgbClr val="FF0000"/>
                </a:solidFill>
              </a:rPr>
              <a:t>is trained end to end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That </a:t>
            </a:r>
            <a:r>
              <a:rPr lang="en-US" altLang="zh-CN" sz="2400" dirty="0"/>
              <a:t>is, regular </a:t>
            </a:r>
            <a:r>
              <a:rPr lang="en-US" altLang="zh-CN" sz="2400" dirty="0" smtClean="0"/>
              <a:t>modules and control </a:t>
            </a:r>
            <a:r>
              <a:rPr lang="en-US" altLang="zh-CN" sz="2400" dirty="0"/>
              <a:t>modules </a:t>
            </a:r>
            <a:r>
              <a:rPr lang="en-US" altLang="zh-CN" sz="2400" dirty="0" smtClean="0"/>
              <a:t>are </a:t>
            </a:r>
            <a:r>
              <a:rPr lang="en-US" altLang="zh-CN" sz="2400" dirty="0"/>
              <a:t>jointly trained to </a:t>
            </a:r>
            <a:endParaRPr lang="en-US" altLang="zh-CN" sz="2400" dirty="0" smtClean="0"/>
          </a:p>
          <a:p>
            <a:r>
              <a:rPr lang="en-US" altLang="zh-CN" sz="2400" dirty="0" smtClean="0"/>
              <a:t>optimize </a:t>
            </a:r>
            <a:r>
              <a:rPr lang="en-US" altLang="zh-CN" sz="2400" dirty="0"/>
              <a:t>both </a:t>
            </a:r>
            <a:r>
              <a:rPr lang="en-US" altLang="zh-CN" sz="2400" dirty="0" smtClean="0"/>
              <a:t>accuracy </a:t>
            </a:r>
            <a:r>
              <a:rPr lang="en-US" altLang="zh-CN" sz="2400" dirty="0"/>
              <a:t>and efficiency. 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325831" y="3420507"/>
            <a:ext cx="99374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</a:rPr>
              <a:t>The </a:t>
            </a:r>
            <a:r>
              <a:rPr lang="en-US" altLang="zh-CN" sz="2400" dirty="0">
                <a:solidFill>
                  <a:srgbClr val="00B050"/>
                </a:solidFill>
              </a:rPr>
              <a:t>output of the </a:t>
            </a:r>
            <a:r>
              <a:rPr lang="en-US" altLang="zh-CN" sz="2400" dirty="0" smtClean="0">
                <a:solidFill>
                  <a:srgbClr val="00B050"/>
                </a:solidFill>
              </a:rPr>
              <a:t>network </a:t>
            </a:r>
            <a:r>
              <a:rPr lang="en-US" altLang="zh-CN" sz="2400" dirty="0">
                <a:solidFill>
                  <a:srgbClr val="00B050"/>
                </a:solidFill>
              </a:rPr>
              <a:t>cannot be expressed as a differentiable function </a:t>
            </a:r>
            <a:r>
              <a:rPr lang="en-US" altLang="zh-CN" sz="2400" dirty="0" smtClean="0">
                <a:solidFill>
                  <a:srgbClr val="00B050"/>
                </a:solidFill>
              </a:rPr>
              <a:t>of all trainable </a:t>
            </a:r>
            <a:r>
              <a:rPr lang="en-US" altLang="zh-CN" sz="2400" dirty="0">
                <a:solidFill>
                  <a:srgbClr val="00B050"/>
                </a:solidFill>
              </a:rPr>
              <a:t>parameters</a:t>
            </a:r>
          </a:p>
        </p:txBody>
      </p:sp>
      <p:sp>
        <p:nvSpPr>
          <p:cNvPr id="7" name="矩形 6"/>
          <p:cNvSpPr/>
          <p:nvPr/>
        </p:nvSpPr>
        <p:spPr>
          <a:xfrm>
            <a:off x="1229021" y="4675101"/>
            <a:ext cx="108120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C00CC"/>
                </a:solidFill>
              </a:rPr>
              <a:t> </a:t>
            </a:r>
            <a:r>
              <a:rPr lang="en-US" altLang="zh-CN" sz="2800" dirty="0" smtClean="0">
                <a:solidFill>
                  <a:srgbClr val="CC00CC"/>
                </a:solidFill>
              </a:rPr>
              <a:t>control nodes outputs discretized </a:t>
            </a:r>
            <a:r>
              <a:rPr lang="en-US" altLang="zh-CN" sz="2800" dirty="0">
                <a:solidFill>
                  <a:srgbClr val="CC00CC"/>
                </a:solidFill>
              </a:rPr>
              <a:t>into control </a:t>
            </a:r>
            <a:r>
              <a:rPr lang="en-US" altLang="zh-CN" sz="2800" dirty="0" smtClean="0">
                <a:solidFill>
                  <a:srgbClr val="CC00CC"/>
                </a:solidFill>
              </a:rPr>
              <a:t>decisions</a:t>
            </a:r>
          </a:p>
          <a:p>
            <a:r>
              <a:rPr lang="en-US" altLang="zh-CN" sz="2800" dirty="0">
                <a:solidFill>
                  <a:srgbClr val="CC00CC"/>
                </a:solidFill>
              </a:rPr>
              <a:t>                                                    </a:t>
            </a:r>
            <a:r>
              <a:rPr lang="en-US" altLang="zh-CN" sz="2800" dirty="0" smtClean="0">
                <a:solidFill>
                  <a:srgbClr val="CC00CC"/>
                </a:solidFill>
              </a:rPr>
              <a:t>                -- </a:t>
            </a:r>
            <a:r>
              <a:rPr lang="en-US" altLang="zh-CN" sz="2800" dirty="0">
                <a:solidFill>
                  <a:srgbClr val="CC00CC"/>
                </a:solidFill>
              </a:rPr>
              <a:t>reinforcement learning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100" y="5829947"/>
            <a:ext cx="3209925" cy="571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650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66148" y="345292"/>
            <a:ext cx="288313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8500" y="1221028"/>
            <a:ext cx="4568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Dynamic Deep Neural Networks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646" y="1973654"/>
            <a:ext cx="7190142" cy="38395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887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66148" y="345292"/>
            <a:ext cx="288313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8500" y="1221028"/>
            <a:ext cx="5030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298CC5"/>
                </a:solidFill>
              </a:rPr>
              <a:t>Dynamic </a:t>
            </a:r>
            <a:r>
              <a:rPr lang="en-US" altLang="zh-CN" sz="2400" dirty="0">
                <a:solidFill>
                  <a:srgbClr val="FF0000"/>
                </a:solidFill>
              </a:rPr>
              <a:t>Multi-path</a:t>
            </a:r>
            <a:r>
              <a:rPr lang="en-US" altLang="zh-CN" sz="2400" dirty="0">
                <a:solidFill>
                  <a:srgbClr val="298CC5"/>
                </a:solidFill>
              </a:rPr>
              <a:t> Neural Network</a:t>
            </a:r>
            <a:endParaRPr lang="zh-CN" altLang="en-US" sz="2400" dirty="0">
              <a:solidFill>
                <a:srgbClr val="298CC5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7235" y="2145137"/>
            <a:ext cx="103902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There </a:t>
            </a:r>
            <a:r>
              <a:rPr lang="en-US" altLang="zh-CN" sz="3200" dirty="0"/>
              <a:t>exists </a:t>
            </a:r>
            <a:r>
              <a:rPr lang="en-US" altLang="zh-CN" sz="3200" dirty="0">
                <a:solidFill>
                  <a:srgbClr val="FF0000"/>
                </a:solidFill>
              </a:rPr>
              <a:t>different emphasis </a:t>
            </a:r>
            <a:r>
              <a:rPr lang="en-US" altLang="zh-CN" sz="3200" dirty="0"/>
              <a:t>on </a:t>
            </a:r>
            <a:r>
              <a:rPr lang="en-US" altLang="zh-CN" sz="3200" dirty="0" smtClean="0"/>
              <a:t>extracting feature </a:t>
            </a:r>
            <a:r>
              <a:rPr lang="en-US" altLang="zh-CN" sz="3200" dirty="0"/>
              <a:t>among different channels and layers.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3590430" y="3453577"/>
            <a:ext cx="9905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M. D. </a:t>
            </a:r>
            <a:r>
              <a:rPr lang="en-US" altLang="zh-CN" dirty="0" err="1"/>
              <a:t>Zeiler</a:t>
            </a:r>
            <a:r>
              <a:rPr lang="en-US" altLang="zh-CN" dirty="0"/>
              <a:t> and R. Fergus. Visualizing and </a:t>
            </a:r>
            <a:r>
              <a:rPr lang="en-US" altLang="zh-CN" dirty="0" smtClean="0"/>
              <a:t>understanding convolutional </a:t>
            </a:r>
            <a:r>
              <a:rPr lang="en-US" altLang="zh-CN" dirty="0"/>
              <a:t>networks. </a:t>
            </a:r>
            <a:endParaRPr lang="en-US" altLang="zh-CN" dirty="0" smtClean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European conference on </a:t>
            </a:r>
            <a:r>
              <a:rPr lang="en-US" altLang="zh-CN" dirty="0" smtClean="0"/>
              <a:t>computer </a:t>
            </a:r>
            <a:r>
              <a:rPr lang="en-US" altLang="zh-CN" dirty="0"/>
              <a:t>vision, pages 818–833. Springer, 2014.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75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66148" y="345292"/>
            <a:ext cx="288313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8500" y="1221028"/>
            <a:ext cx="5030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298CC5"/>
                </a:solidFill>
              </a:rPr>
              <a:t>Dynamic </a:t>
            </a:r>
            <a:r>
              <a:rPr lang="en-US" altLang="zh-CN" sz="2400" dirty="0">
                <a:solidFill>
                  <a:srgbClr val="FF0000"/>
                </a:solidFill>
              </a:rPr>
              <a:t>Multi-path</a:t>
            </a:r>
            <a:r>
              <a:rPr lang="en-US" altLang="zh-CN" sz="2400" dirty="0">
                <a:solidFill>
                  <a:srgbClr val="298CC5"/>
                </a:solidFill>
              </a:rPr>
              <a:t> Neural Network</a:t>
            </a:r>
            <a:endParaRPr lang="zh-CN" altLang="en-US" sz="2400" dirty="0">
              <a:solidFill>
                <a:srgbClr val="298CC5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64204" y="2268720"/>
            <a:ext cx="10487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we propose a novel method called </a:t>
            </a:r>
            <a:r>
              <a:rPr lang="en-US" altLang="zh-CN" sz="2400" dirty="0" smtClean="0"/>
              <a:t>Dynamic Multi-path </a:t>
            </a:r>
            <a:r>
              <a:rPr lang="en-US" altLang="zh-CN" sz="2400" dirty="0"/>
              <a:t>Neural Network (DMNN), which provides </a:t>
            </a:r>
            <a:r>
              <a:rPr lang="en-US" altLang="zh-CN" sz="2400" dirty="0" smtClean="0">
                <a:solidFill>
                  <a:srgbClr val="FF0000"/>
                </a:solidFill>
              </a:rPr>
              <a:t>more path </a:t>
            </a:r>
            <a:r>
              <a:rPr lang="en-US" altLang="zh-CN" sz="2400" dirty="0">
                <a:solidFill>
                  <a:srgbClr val="FF0000"/>
                </a:solidFill>
              </a:rPr>
              <a:t>selection choices </a:t>
            </a:r>
            <a:r>
              <a:rPr lang="en-US" altLang="zh-CN" sz="2400" dirty="0"/>
              <a:t>in terms of network width and </a:t>
            </a:r>
            <a:r>
              <a:rPr lang="en-US" altLang="zh-CN" sz="2400" dirty="0" smtClean="0"/>
              <a:t>depth during </a:t>
            </a:r>
            <a:r>
              <a:rPr lang="en-US" altLang="zh-CN" sz="2400" dirty="0">
                <a:solidFill>
                  <a:srgbClr val="FF0000"/>
                </a:solidFill>
              </a:rPr>
              <a:t>inference</a:t>
            </a:r>
            <a:r>
              <a:rPr lang="en-US" altLang="zh-CN" sz="2400" dirty="0"/>
              <a:t>. 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64204" y="4160002"/>
            <a:ext cx="103243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Reconfiguring</a:t>
            </a:r>
            <a:r>
              <a:rPr lang="en-US" altLang="zh-CN" sz="2400" dirty="0"/>
              <a:t> the inference path according to the input sample </a:t>
            </a:r>
            <a:r>
              <a:rPr lang="en-US" altLang="zh-CN" sz="2400" dirty="0">
                <a:solidFill>
                  <a:srgbClr val="FF0000"/>
                </a:solidFill>
              </a:rPr>
              <a:t>adaptively</a:t>
            </a:r>
            <a:r>
              <a:rPr lang="en-US" altLang="zh-CN" sz="2400" dirty="0"/>
              <a:t> to meet a better accuracy-efficiency trade-off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340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66148" y="345292"/>
            <a:ext cx="288313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8500" y="1221028"/>
            <a:ext cx="5030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298CC5"/>
                </a:solidFill>
              </a:rPr>
              <a:t>Dynamic </a:t>
            </a:r>
            <a:r>
              <a:rPr lang="en-US" altLang="zh-CN" sz="2400" dirty="0">
                <a:solidFill>
                  <a:srgbClr val="FF0000"/>
                </a:solidFill>
              </a:rPr>
              <a:t>Multi-path</a:t>
            </a:r>
            <a:r>
              <a:rPr lang="en-US" altLang="zh-CN" sz="2400" dirty="0">
                <a:solidFill>
                  <a:srgbClr val="298CC5"/>
                </a:solidFill>
              </a:rPr>
              <a:t> Neural Network</a:t>
            </a:r>
            <a:endParaRPr lang="zh-CN" altLang="en-US" sz="2400" dirty="0">
              <a:solidFill>
                <a:srgbClr val="298CC5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772" y="1866900"/>
            <a:ext cx="6315075" cy="4991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26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66148" y="345292"/>
            <a:ext cx="288313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8500" y="1221028"/>
            <a:ext cx="5030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298CC5"/>
                </a:solidFill>
              </a:rPr>
              <a:t>Dynamic </a:t>
            </a:r>
            <a:r>
              <a:rPr lang="en-US" altLang="zh-CN" sz="2400" dirty="0">
                <a:solidFill>
                  <a:srgbClr val="FF0000"/>
                </a:solidFill>
              </a:rPr>
              <a:t>Multi-path</a:t>
            </a:r>
            <a:r>
              <a:rPr lang="en-US" altLang="zh-CN" sz="2400" dirty="0">
                <a:solidFill>
                  <a:srgbClr val="298CC5"/>
                </a:solidFill>
              </a:rPr>
              <a:t> Neural Network</a:t>
            </a:r>
            <a:endParaRPr lang="zh-CN" altLang="en-US" sz="2400" dirty="0">
              <a:solidFill>
                <a:srgbClr val="298CC5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97610" y="2253108"/>
            <a:ext cx="5262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1. How to design </a:t>
            </a:r>
            <a:r>
              <a:rPr lang="en-US" altLang="zh-CN" sz="3200" dirty="0" smtClean="0">
                <a:solidFill>
                  <a:srgbClr val="FF0000"/>
                </a:solidFill>
              </a:rPr>
              <a:t>controller</a:t>
            </a:r>
            <a:r>
              <a:rPr lang="en-US" altLang="zh-CN" sz="3200" dirty="0" smtClean="0"/>
              <a:t>?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1597610" y="4010689"/>
            <a:ext cx="4647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</a:t>
            </a:r>
            <a:r>
              <a:rPr lang="en-US" altLang="zh-CN" sz="3200" dirty="0" smtClean="0"/>
              <a:t>. How to train or </a:t>
            </a:r>
            <a:r>
              <a:rPr lang="en-US" altLang="zh-CN" sz="3200" dirty="0" smtClean="0">
                <a:solidFill>
                  <a:srgbClr val="FF0000"/>
                </a:solidFill>
              </a:rPr>
              <a:t>learn</a:t>
            </a:r>
            <a:r>
              <a:rPr lang="en-US" altLang="zh-CN" sz="3200" dirty="0" smtClean="0"/>
              <a:t>?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2718781" y="3002286"/>
            <a:ext cx="82836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We also carefully </a:t>
            </a:r>
            <a:r>
              <a:rPr lang="en-US" altLang="zh-CN" sz="2000" dirty="0" smtClean="0"/>
              <a:t>design the </a:t>
            </a:r>
            <a:r>
              <a:rPr lang="en-US" altLang="zh-CN" sz="2000" dirty="0"/>
              <a:t>gate controller to take </a:t>
            </a:r>
            <a:r>
              <a:rPr lang="en-US" altLang="zh-CN" sz="2000" dirty="0" smtClean="0"/>
              <a:t>both</a:t>
            </a:r>
          </a:p>
          <a:p>
            <a:r>
              <a:rPr lang="en-US" altLang="zh-CN" sz="2000" dirty="0" smtClean="0">
                <a:solidFill>
                  <a:srgbClr val="CC00CC"/>
                </a:solidFill>
              </a:rPr>
              <a:t>previous </a:t>
            </a:r>
            <a:r>
              <a:rPr lang="en-US" altLang="zh-CN" sz="2000" dirty="0">
                <a:solidFill>
                  <a:srgbClr val="CC00CC"/>
                </a:solidFill>
              </a:rPr>
              <a:t>state </a:t>
            </a:r>
            <a:r>
              <a:rPr lang="en-US" altLang="zh-CN" sz="2000" dirty="0" smtClean="0">
                <a:solidFill>
                  <a:srgbClr val="CC00CC"/>
                </a:solidFill>
              </a:rPr>
              <a:t>information </a:t>
            </a:r>
            <a:r>
              <a:rPr lang="en-US" altLang="zh-CN" sz="2000" dirty="0" smtClean="0"/>
              <a:t>and </a:t>
            </a:r>
            <a:r>
              <a:rPr lang="en-US" altLang="zh-CN" sz="2000" dirty="0">
                <a:solidFill>
                  <a:srgbClr val="CC00CC"/>
                </a:solidFill>
              </a:rPr>
              <a:t>object category </a:t>
            </a:r>
            <a:r>
              <a:rPr lang="en-US" altLang="zh-CN" sz="2000" dirty="0"/>
              <a:t>into consideration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092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66148" y="345292"/>
            <a:ext cx="288313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8500" y="1221028"/>
            <a:ext cx="5030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298CC5"/>
                </a:solidFill>
              </a:rPr>
              <a:t>Dynamic </a:t>
            </a:r>
            <a:r>
              <a:rPr lang="en-US" altLang="zh-CN" sz="2400" dirty="0">
                <a:solidFill>
                  <a:srgbClr val="FF0000"/>
                </a:solidFill>
              </a:rPr>
              <a:t>Multi-path</a:t>
            </a:r>
            <a:r>
              <a:rPr lang="en-US" altLang="zh-CN" sz="2400" dirty="0">
                <a:solidFill>
                  <a:srgbClr val="298CC5"/>
                </a:solidFill>
              </a:rPr>
              <a:t> Neural Network</a:t>
            </a:r>
            <a:endParaRPr lang="zh-CN" altLang="en-US" sz="2400" dirty="0">
              <a:solidFill>
                <a:srgbClr val="298CC5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086" y="1834757"/>
            <a:ext cx="7149418" cy="50494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17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66148" y="345292"/>
            <a:ext cx="288313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8500" y="1221028"/>
            <a:ext cx="5030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298CC5"/>
                </a:solidFill>
              </a:rPr>
              <a:t>Dynamic </a:t>
            </a:r>
            <a:r>
              <a:rPr lang="en-US" altLang="zh-CN" sz="2400" dirty="0">
                <a:solidFill>
                  <a:srgbClr val="FF0000"/>
                </a:solidFill>
              </a:rPr>
              <a:t>Multi-path</a:t>
            </a:r>
            <a:r>
              <a:rPr lang="en-US" altLang="zh-CN" sz="2400" dirty="0">
                <a:solidFill>
                  <a:srgbClr val="298CC5"/>
                </a:solidFill>
              </a:rPr>
              <a:t> Neural Network</a:t>
            </a:r>
            <a:endParaRPr lang="zh-CN" altLang="en-US" sz="2400" dirty="0">
              <a:solidFill>
                <a:srgbClr val="298CC5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260" y="1851527"/>
            <a:ext cx="6898190" cy="46557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005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66148" y="345292"/>
            <a:ext cx="288313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8500" y="1221028"/>
            <a:ext cx="5030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298CC5"/>
                </a:solidFill>
              </a:rPr>
              <a:t>Dynamic </a:t>
            </a:r>
            <a:r>
              <a:rPr lang="en-US" altLang="zh-CN" sz="2400" dirty="0">
                <a:solidFill>
                  <a:srgbClr val="FF0000"/>
                </a:solidFill>
              </a:rPr>
              <a:t>Multi-path</a:t>
            </a:r>
            <a:r>
              <a:rPr lang="en-US" altLang="zh-CN" sz="2400" dirty="0">
                <a:solidFill>
                  <a:srgbClr val="298CC5"/>
                </a:solidFill>
              </a:rPr>
              <a:t> Neural Network</a:t>
            </a:r>
            <a:endParaRPr lang="zh-CN" altLang="en-US" sz="2400" dirty="0">
              <a:solidFill>
                <a:srgbClr val="298CC5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402" y="1973654"/>
            <a:ext cx="10904143" cy="37269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032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66148" y="345292"/>
            <a:ext cx="288313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8500" y="1221028"/>
            <a:ext cx="5030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298CC5"/>
                </a:solidFill>
              </a:rPr>
              <a:t>Dynamic </a:t>
            </a:r>
            <a:r>
              <a:rPr lang="en-US" altLang="zh-CN" sz="2400" dirty="0">
                <a:solidFill>
                  <a:srgbClr val="FF0000"/>
                </a:solidFill>
              </a:rPr>
              <a:t>Multi-path</a:t>
            </a:r>
            <a:r>
              <a:rPr lang="en-US" altLang="zh-CN" sz="2400" dirty="0">
                <a:solidFill>
                  <a:srgbClr val="298CC5"/>
                </a:solidFill>
              </a:rPr>
              <a:t> Neural Network</a:t>
            </a:r>
            <a:endParaRPr lang="zh-CN" altLang="en-US" sz="2400" dirty="0">
              <a:solidFill>
                <a:srgbClr val="298CC5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155" y="1973654"/>
            <a:ext cx="5238750" cy="714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875" y="2870958"/>
            <a:ext cx="2914650" cy="1076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35687" y="3178287"/>
            <a:ext cx="3021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Controller Loss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8112" y="4132440"/>
            <a:ext cx="3457575" cy="10382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457661" y="4420719"/>
            <a:ext cx="473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The </a:t>
            </a:r>
            <a:r>
              <a:rPr lang="en-US" altLang="zh-CN" sz="2400" dirty="0">
                <a:solidFill>
                  <a:srgbClr val="FF0000"/>
                </a:solidFill>
              </a:rPr>
              <a:t>total </a:t>
            </a:r>
            <a:r>
              <a:rPr lang="en-US" altLang="zh-CN" sz="2400" dirty="0" smtClean="0">
                <a:solidFill>
                  <a:srgbClr val="FF0000"/>
                </a:solidFill>
              </a:rPr>
              <a:t>execution rate </a:t>
            </a:r>
            <a:r>
              <a:rPr lang="en-US" altLang="zh-CN" sz="2400" dirty="0">
                <a:solidFill>
                  <a:srgbClr val="FF0000"/>
                </a:solidFill>
              </a:rPr>
              <a:t>loss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4736" y="5484707"/>
            <a:ext cx="4124325" cy="9334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962900" y="5766766"/>
            <a:ext cx="2469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 The FLOPs loss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007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66148" y="345292"/>
            <a:ext cx="288313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647" y="3937072"/>
            <a:ext cx="12294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DYNAMIC NEURAL NETWORK CHANNEL </a:t>
            </a:r>
            <a:r>
              <a:rPr lang="en-US" altLang="zh-CN" sz="2400" dirty="0" smtClean="0"/>
              <a:t>EXECUTION </a:t>
            </a:r>
            <a:r>
              <a:rPr lang="en-US" altLang="zh-CN" sz="2400" dirty="0"/>
              <a:t>FOR EFFICIENT TRAINING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650393" y="2968349"/>
            <a:ext cx="535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Dynamic Multi-path Neural Network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08483" y="1999626"/>
            <a:ext cx="4568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Dynamic Deep Neural Networks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39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66148" y="345292"/>
            <a:ext cx="288313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8500" y="1221028"/>
            <a:ext cx="8098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dirty="0" smtClean="0">
                <a:solidFill>
                  <a:schemeClr val="accent1"/>
                </a:solidFill>
              </a:rPr>
              <a:t>DYNAMIC NEURAL NETWORK CHANNEL EXECUTION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7247" y="3312307"/>
            <a:ext cx="101726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At </a:t>
            </a:r>
            <a:r>
              <a:rPr lang="en-US" altLang="zh-CN" sz="2400" dirty="0"/>
              <a:t>each training step, we select only </a:t>
            </a:r>
            <a:r>
              <a:rPr lang="en-US" altLang="zh-CN" sz="2400" dirty="0" smtClean="0"/>
              <a:t>a subset </a:t>
            </a:r>
            <a:r>
              <a:rPr lang="en-US" altLang="zh-CN" sz="2400" dirty="0"/>
              <a:t>of </a:t>
            </a:r>
            <a:r>
              <a:rPr lang="en-US" altLang="zh-CN" sz="2400" dirty="0">
                <a:solidFill>
                  <a:srgbClr val="FF0000"/>
                </a:solidFill>
              </a:rPr>
              <a:t>highly salient channels </a:t>
            </a:r>
            <a:r>
              <a:rPr lang="en-US" altLang="zh-CN" sz="2400" dirty="0"/>
              <a:t>to execute according to the combinatorial upper confidence </a:t>
            </a:r>
            <a:r>
              <a:rPr lang="en-US" altLang="zh-CN" sz="2400" dirty="0" smtClean="0"/>
              <a:t>bound algorithm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277247" y="1973654"/>
            <a:ext cx="9860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we </a:t>
            </a:r>
            <a:r>
              <a:rPr lang="en-US" altLang="zh-CN" sz="2400" dirty="0"/>
              <a:t>propose a novel method </a:t>
            </a:r>
            <a:r>
              <a:rPr lang="en-US" altLang="zh-CN" sz="2400" dirty="0" smtClean="0"/>
              <a:t>which reduces </a:t>
            </a:r>
            <a:r>
              <a:rPr lang="en-US" altLang="zh-CN" sz="2400" dirty="0"/>
              <a:t>the memory footprint and number of computing operations required </a:t>
            </a:r>
            <a:r>
              <a:rPr lang="en-US" altLang="zh-CN" sz="2400" dirty="0">
                <a:solidFill>
                  <a:srgbClr val="FF0000"/>
                </a:solidFill>
              </a:rPr>
              <a:t>for training and inference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157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66148" y="345292"/>
            <a:ext cx="288313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8500" y="1221028"/>
            <a:ext cx="8098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dirty="0" smtClean="0">
                <a:solidFill>
                  <a:schemeClr val="accent1"/>
                </a:solidFill>
              </a:rPr>
              <a:t>DYNAMIC NEURAL NETWORK CHANNEL EXECUTION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412240" y="2826157"/>
                <a:ext cx="10495280" cy="28430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altLang="zh-CN" sz="2800" dirty="0" smtClean="0"/>
                  <a:t>sample </a:t>
                </a:r>
                <a:r>
                  <a:rPr lang="en-US" altLang="zh-CN" sz="2800" dirty="0"/>
                  <a:t>a batch of B data samples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); </a:t>
                </a:r>
                <a:endParaRPr lang="en-US" altLang="zh-CN" sz="2800" dirty="0" smtClean="0"/>
              </a:p>
              <a:p>
                <a:pPr marL="342900" indent="-342900">
                  <a:buAutoNum type="arabicParenR"/>
                </a:pPr>
                <a:r>
                  <a:rPr lang="en-US" altLang="zh-CN" sz="2800" dirty="0" smtClean="0"/>
                  <a:t>select </a:t>
                </a:r>
                <a:r>
                  <a:rPr lang="en-US" altLang="zh-CN" sz="2800" dirty="0"/>
                  <a:t>and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activate a subset S </a:t>
                </a:r>
                <a:r>
                  <a:rPr lang="en-US" altLang="zh-CN" sz="2800" dirty="0"/>
                  <a:t>of convolutional </a:t>
                </a:r>
                <a:r>
                  <a:rPr lang="en-US" altLang="zh-CN" sz="2800" dirty="0" smtClean="0"/>
                  <a:t>channels</a:t>
                </a:r>
                <a:r>
                  <a:rPr lang="en-US" altLang="zh-CN" sz="2800" dirty="0"/>
                  <a:t>;</a:t>
                </a:r>
              </a:p>
              <a:p>
                <a:r>
                  <a:rPr lang="en-US" altLang="zh-CN" sz="2800" dirty="0" smtClean="0"/>
                  <a:t>3</a:t>
                </a:r>
                <a:r>
                  <a:rPr lang="en-US" altLang="zh-CN" sz="2800" dirty="0"/>
                  <a:t>) run a forward and a backward pass on the “thin” network, </a:t>
                </a:r>
                <a:endParaRPr lang="en-US" altLang="zh-CN" sz="2800" dirty="0" smtClean="0"/>
              </a:p>
              <a:p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that </a:t>
                </a:r>
                <a:r>
                  <a:rPr lang="en-US" altLang="zh-CN" sz="2800" dirty="0"/>
                  <a:t>is only on the active channels; </a:t>
                </a:r>
              </a:p>
              <a:p>
                <a:r>
                  <a:rPr lang="en-US" altLang="zh-CN" sz="2800" dirty="0"/>
                  <a:t>4) observe the revealed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saliency estimates</a:t>
                </a: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𝑆𝐴𝐿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2800" dirty="0" smtClean="0"/>
                  <a:t>) </a:t>
                </a:r>
                <a:r>
                  <a:rPr lang="en-US" altLang="zh-CN" sz="2800" dirty="0"/>
                  <a:t>of the activated channels.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0" y="2826157"/>
                <a:ext cx="10495280" cy="2843022"/>
              </a:xfrm>
              <a:prstGeom prst="rect">
                <a:avLst/>
              </a:prstGeom>
              <a:blipFill rotWithShape="0">
                <a:blip r:embed="rId4"/>
                <a:stretch>
                  <a:fillRect l="-1220" t="-2361" b="-1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944880" y="2015451"/>
            <a:ext cx="435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</a:rPr>
              <a:t>In</a:t>
            </a:r>
            <a:r>
              <a:rPr lang="zh-CN" altLang="en-US" sz="3200" dirty="0" smtClean="0">
                <a:solidFill>
                  <a:srgbClr val="00B050"/>
                </a:solidFill>
              </a:rPr>
              <a:t> </a:t>
            </a:r>
            <a:r>
              <a:rPr lang="en-US" altLang="zh-CN" sz="3200" dirty="0" smtClean="0">
                <a:solidFill>
                  <a:srgbClr val="00B050"/>
                </a:solidFill>
              </a:rPr>
              <a:t>each training step </a:t>
            </a:r>
            <a:r>
              <a:rPr lang="en-US" altLang="zh-CN" sz="3200" dirty="0" smtClean="0">
                <a:solidFill>
                  <a:srgbClr val="FF0000"/>
                </a:solidFill>
              </a:rPr>
              <a:t>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407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66148" y="345292"/>
            <a:ext cx="288313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8500" y="1221028"/>
            <a:ext cx="8098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dirty="0" smtClean="0">
                <a:solidFill>
                  <a:schemeClr val="accent1"/>
                </a:solidFill>
              </a:rPr>
              <a:t>DYNAMIC NEURAL NETWORK CHANNEL EXECUTION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167" y="5918175"/>
            <a:ext cx="9957402" cy="79724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2232" y="1886705"/>
            <a:ext cx="1004313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The </a:t>
            </a:r>
            <a:r>
              <a:rPr lang="zh-CN" altLang="en-US" sz="2800" dirty="0">
                <a:solidFill>
                  <a:srgbClr val="FF0000"/>
                </a:solidFill>
              </a:rPr>
              <a:t>saliency </a:t>
            </a:r>
            <a:r>
              <a:rPr lang="zh-CN" altLang="en-US" sz="2800" dirty="0" smtClean="0">
                <a:solidFill>
                  <a:srgbClr val="FF0000"/>
                </a:solidFill>
              </a:rPr>
              <a:t>metri</a:t>
            </a:r>
            <a:r>
              <a:rPr lang="en-US" altLang="zh-CN" sz="2800" dirty="0">
                <a:solidFill>
                  <a:srgbClr val="FF0000"/>
                </a:solidFill>
              </a:rPr>
              <a:t>c </a:t>
            </a:r>
            <a:r>
              <a:rPr lang="en-US" altLang="zh-CN" sz="2800" dirty="0"/>
              <a:t>approximates the change in loss incurred </a:t>
            </a:r>
            <a:endParaRPr lang="en-US" altLang="zh-CN" sz="2800" dirty="0" smtClean="0"/>
          </a:p>
          <a:p>
            <a:r>
              <a:rPr lang="en-US" altLang="zh-CN" sz="2800" dirty="0" smtClean="0"/>
              <a:t>from </a:t>
            </a:r>
            <a:r>
              <a:rPr lang="en-US" altLang="zh-CN" sz="2800" dirty="0"/>
              <a:t>removing a particular channel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690171" y="4131884"/>
                <a:ext cx="848758" cy="568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171" y="4131884"/>
                <a:ext cx="848758" cy="5681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30628" y="4947125"/>
                <a:ext cx="661207" cy="568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bSup>
                    </m:oMath>
                  </m:oMathPara>
                </a14:m>
                <a:endParaRPr lang="zh-CN" altLang="en-US" sz="28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628" y="4947125"/>
                <a:ext cx="661207" cy="5681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2706662" y="4154326"/>
            <a:ext cx="5950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</a:t>
            </a:r>
            <a:r>
              <a:rPr lang="zh-CN" altLang="en-US" sz="2800" dirty="0"/>
              <a:t>an empirical channel saliency mean</a:t>
            </a:r>
          </a:p>
        </p:txBody>
      </p:sp>
      <p:sp>
        <p:nvSpPr>
          <p:cNvPr id="12" name="矩形 11"/>
          <p:cNvSpPr/>
          <p:nvPr/>
        </p:nvSpPr>
        <p:spPr>
          <a:xfrm>
            <a:off x="2772391" y="4803197"/>
            <a:ext cx="92884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the </a:t>
            </a:r>
            <a:r>
              <a:rPr lang="zh-CN" altLang="en-US" sz="2800" dirty="0"/>
              <a:t>number of times each channel has been activated </a:t>
            </a:r>
            <a:endParaRPr lang="en-US" altLang="zh-CN" sz="2800" dirty="0" smtClean="0"/>
          </a:p>
          <a:p>
            <a:r>
              <a:rPr lang="zh-CN" altLang="en-US" sz="2800" dirty="0" smtClean="0"/>
              <a:t>in </a:t>
            </a:r>
            <a:r>
              <a:rPr lang="zh-CN" altLang="en-US" sz="2800" dirty="0"/>
              <a:t>all training steps so far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1232" y="2996207"/>
            <a:ext cx="6505575" cy="838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420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66148" y="345292"/>
            <a:ext cx="288313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8500" y="1221028"/>
            <a:ext cx="8098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dirty="0" smtClean="0">
                <a:solidFill>
                  <a:schemeClr val="accent1"/>
                </a:solidFill>
              </a:rPr>
              <a:t>DYNAMIC NEURAL NETWORK CHANNEL EXECUTION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18384"/>
            <a:ext cx="12547600" cy="35801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5590" y="5898197"/>
            <a:ext cx="9957402" cy="7972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459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66148" y="345292"/>
            <a:ext cx="288313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8500" y="1221028"/>
            <a:ext cx="8098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dirty="0" smtClean="0">
                <a:solidFill>
                  <a:schemeClr val="accent1"/>
                </a:solidFill>
              </a:rPr>
              <a:t>DYNAMIC NEURAL NETWORK CHANNEL EXECUTION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03" y="1773977"/>
            <a:ext cx="11548427" cy="50840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096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66148" y="345292"/>
            <a:ext cx="288313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8500" y="1221028"/>
            <a:ext cx="8098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dirty="0" smtClean="0">
                <a:solidFill>
                  <a:schemeClr val="accent1"/>
                </a:solidFill>
              </a:rPr>
              <a:t>DYNAMIC NEURAL NETWORK CHANNEL EXECUTION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48" y="1844446"/>
            <a:ext cx="11583337" cy="34042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939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66148" y="345292"/>
            <a:ext cx="288313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075" y="1069216"/>
            <a:ext cx="7572375" cy="5638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97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66148" y="345292"/>
            <a:ext cx="288313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0524" y="1151336"/>
            <a:ext cx="4604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Hard Attention or Soft Attention</a:t>
            </a:r>
            <a:r>
              <a:rPr lang="zh-CN" altLang="en-US" sz="2400" dirty="0">
                <a:solidFill>
                  <a:srgbClr val="00B050"/>
                </a:solidFill>
              </a:rPr>
              <a:t>？</a:t>
            </a:r>
          </a:p>
        </p:txBody>
      </p:sp>
      <p:sp>
        <p:nvSpPr>
          <p:cNvPr id="4" name="矩形 3"/>
          <p:cNvSpPr/>
          <p:nvPr/>
        </p:nvSpPr>
        <p:spPr>
          <a:xfrm>
            <a:off x="1008122" y="2129336"/>
            <a:ext cx="113660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Hard attention </a:t>
            </a:r>
            <a:r>
              <a:rPr lang="en-US" altLang="zh-CN" sz="2400" dirty="0" smtClean="0"/>
              <a:t>models </a:t>
            </a:r>
            <a:r>
              <a:rPr lang="en-US" altLang="zh-CN" sz="2400" dirty="0"/>
              <a:t>only process the salient parts and </a:t>
            </a:r>
            <a:r>
              <a:rPr lang="en-US" altLang="zh-CN" sz="2400" dirty="0">
                <a:solidFill>
                  <a:srgbClr val="FF0000"/>
                </a:solidFill>
              </a:rPr>
              <a:t>discard </a:t>
            </a:r>
            <a:r>
              <a:rPr lang="en-US" altLang="zh-CN" sz="2400" dirty="0" smtClean="0"/>
              <a:t>others</a:t>
            </a:r>
          </a:p>
          <a:p>
            <a:r>
              <a:rPr lang="en-US" altLang="zh-CN" sz="2400" dirty="0" smtClean="0"/>
              <a:t>(e.g. processing </a:t>
            </a:r>
            <a:r>
              <a:rPr lang="en-US" altLang="zh-CN" sz="2400" dirty="0"/>
              <a:t>only a subset of image </a:t>
            </a:r>
            <a:r>
              <a:rPr lang="en-US" altLang="zh-CN" sz="2400" dirty="0" err="1"/>
              <a:t>subwindows</a:t>
            </a:r>
            <a:r>
              <a:rPr lang="en-US" altLang="zh-CN" sz="2400" dirty="0"/>
              <a:t>);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In contrast</a:t>
            </a:r>
            <a:r>
              <a:rPr lang="en-US" altLang="zh-CN" sz="2400" dirty="0"/>
              <a:t>, soft attention models process all parts but </a:t>
            </a:r>
            <a:r>
              <a:rPr lang="en-US" altLang="zh-CN" sz="2400" dirty="0" smtClean="0">
                <a:solidFill>
                  <a:srgbClr val="FF0000"/>
                </a:solidFill>
              </a:rPr>
              <a:t>up-weight</a:t>
            </a:r>
            <a:r>
              <a:rPr lang="en-US" altLang="zh-CN" sz="2400" dirty="0" smtClean="0"/>
              <a:t> the </a:t>
            </a:r>
            <a:r>
              <a:rPr lang="en-US" altLang="zh-CN" sz="2400" dirty="0"/>
              <a:t>salient parts.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927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66148" y="345292"/>
            <a:ext cx="288313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50713" y="2423782"/>
            <a:ext cx="4714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参数剪枝 </a:t>
            </a:r>
            <a:endParaRPr lang="en-US" altLang="zh-CN" sz="2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）参数共享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）低秩分解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）紧性卷积核的设计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）知识蒸馏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8307" y="1532130"/>
            <a:ext cx="6799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深度神经网络压缩与加速综述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666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66148" y="345292"/>
            <a:ext cx="288313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9378" y="2860895"/>
            <a:ext cx="10063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不依赖于训练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数据和反向传播，直接构建并排序权重的显著性矩阵，删除不显著冗余的节点，由于不依赖于训练数据及后向传播计算梯度信息，因此该网络剪枝过程较为快速。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776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66148" y="345292"/>
            <a:ext cx="288313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052" y="1354153"/>
            <a:ext cx="5743575" cy="481965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5006566" y="2833735"/>
            <a:ext cx="4173648" cy="90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907794" y="2080365"/>
            <a:ext cx="2272420" cy="90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7421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66148" y="345292"/>
            <a:ext cx="288313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8500" y="1221028"/>
            <a:ext cx="4568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Dynamic Deep Neural Networks</a:t>
            </a:r>
          </a:p>
        </p:txBody>
      </p:sp>
      <p:sp>
        <p:nvSpPr>
          <p:cNvPr id="2" name="矩形 1"/>
          <p:cNvSpPr/>
          <p:nvPr/>
        </p:nvSpPr>
        <p:spPr>
          <a:xfrm>
            <a:off x="1490805" y="1773599"/>
            <a:ext cx="8694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Optimizing </a:t>
            </a:r>
            <a:r>
              <a:rPr lang="en-US" altLang="zh-CN" sz="2000" dirty="0">
                <a:solidFill>
                  <a:srgbClr val="FF0000"/>
                </a:solidFill>
              </a:rPr>
              <a:t>Accuracy-Efficiency</a:t>
            </a:r>
            <a:r>
              <a:rPr lang="en-US" altLang="zh-CN" sz="2000" dirty="0"/>
              <a:t> Trade-offs by Selective Execution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739" y="3139459"/>
            <a:ext cx="6086475" cy="16192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76715" y="2359626"/>
            <a:ext cx="5405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only a </a:t>
            </a:r>
            <a:r>
              <a:rPr lang="zh-CN" altLang="en-US" sz="2400" dirty="0">
                <a:solidFill>
                  <a:srgbClr val="FF0000"/>
                </a:solidFill>
              </a:rPr>
              <a:t>subset</a:t>
            </a:r>
            <a:r>
              <a:rPr lang="zh-CN" altLang="en-US" sz="2400" dirty="0"/>
              <a:t> of neurons are executed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09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66148" y="345292"/>
            <a:ext cx="288313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8500" y="1221028"/>
            <a:ext cx="4568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Dynamic Deep Neural Networks</a:t>
            </a:r>
          </a:p>
        </p:txBody>
      </p:sp>
      <p:sp>
        <p:nvSpPr>
          <p:cNvPr id="2" name="矩形 1"/>
          <p:cNvSpPr/>
          <p:nvPr/>
        </p:nvSpPr>
        <p:spPr>
          <a:xfrm>
            <a:off x="674593" y="1914777"/>
            <a:ext cx="111297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000" b="1" dirty="0">
                <a:solidFill>
                  <a:srgbClr val="00B050"/>
                </a:solidFill>
              </a:rPr>
              <a:t>(1)</a:t>
            </a:r>
            <a:r>
              <a:rPr lang="en-US" altLang="zh-CN" sz="2000" dirty="0"/>
              <a:t> the decisions on </a:t>
            </a:r>
            <a:r>
              <a:rPr lang="en-US" altLang="zh-CN" sz="2000" dirty="0" smtClean="0"/>
              <a:t>selective execution </a:t>
            </a:r>
            <a:r>
              <a:rPr lang="en-US" altLang="zh-CN" sz="2000" dirty="0"/>
              <a:t>are part of the network </a:t>
            </a:r>
            <a:r>
              <a:rPr lang="en-US" altLang="zh-CN" sz="2000" dirty="0">
                <a:solidFill>
                  <a:srgbClr val="FF0000"/>
                </a:solidFill>
              </a:rPr>
              <a:t>inference</a:t>
            </a:r>
            <a:r>
              <a:rPr lang="en-US" altLang="zh-CN" sz="2000" dirty="0"/>
              <a:t> and are </a:t>
            </a:r>
            <a:r>
              <a:rPr lang="en-US" altLang="zh-CN" sz="2000" dirty="0" smtClean="0">
                <a:solidFill>
                  <a:srgbClr val="FF0000"/>
                </a:solidFill>
              </a:rPr>
              <a:t>learned</a:t>
            </a:r>
            <a:r>
              <a:rPr lang="en-US" altLang="zh-CN" sz="2000" dirty="0" smtClean="0"/>
              <a:t> end </a:t>
            </a:r>
            <a:r>
              <a:rPr lang="en-US" altLang="zh-CN" sz="2000" dirty="0"/>
              <a:t>to end together with the rest of the network, as </a:t>
            </a:r>
            <a:r>
              <a:rPr lang="en-US" altLang="zh-CN" sz="2000" dirty="0" smtClean="0"/>
              <a:t>opposed </a:t>
            </a:r>
            <a:r>
              <a:rPr lang="en-US" altLang="zh-CN" sz="2000" dirty="0"/>
              <a:t>to </a:t>
            </a:r>
            <a:r>
              <a:rPr lang="en-US" altLang="zh-CN" sz="2000" dirty="0">
                <a:solidFill>
                  <a:srgbClr val="FF0000"/>
                </a:solidFill>
              </a:rPr>
              <a:t>hand-designed or separately learned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5580" y="2961042"/>
            <a:ext cx="94095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(2) DDNNs allow </a:t>
            </a:r>
            <a:r>
              <a:rPr lang="en-US" altLang="zh-CN" sz="2000" dirty="0">
                <a:solidFill>
                  <a:srgbClr val="FF0000"/>
                </a:solidFill>
              </a:rPr>
              <a:t>more flexible </a:t>
            </a:r>
            <a:r>
              <a:rPr lang="en-US" altLang="zh-CN" sz="2000" dirty="0"/>
              <a:t>network architectures and execution sequences including parallel paths, as opposed to architectures with less variance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668500" y="4007307"/>
            <a:ext cx="118433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(3) our DDNNs </a:t>
            </a:r>
            <a:r>
              <a:rPr lang="en-US" altLang="zh-CN" sz="2000" dirty="0">
                <a:solidFill>
                  <a:srgbClr val="FF0000"/>
                </a:solidFill>
              </a:rPr>
              <a:t>directly optimize arbitrary efficiency metric</a:t>
            </a:r>
            <a:r>
              <a:rPr lang="en-US" altLang="zh-CN" sz="2000" dirty="0"/>
              <a:t> that is defined by the user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759701" y="4958660"/>
            <a:ext cx="122251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(4) our method optimizes metrics such as the F-score that does not decompose over individual examples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949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66148" y="345292"/>
            <a:ext cx="288313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8500" y="1221028"/>
            <a:ext cx="4568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Dynamic Deep Neural Networks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02889" y="2753958"/>
            <a:ext cx="5262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1. How to design </a:t>
            </a:r>
            <a:r>
              <a:rPr lang="en-US" altLang="zh-CN" sz="3200" dirty="0" smtClean="0">
                <a:solidFill>
                  <a:srgbClr val="FF0000"/>
                </a:solidFill>
              </a:rPr>
              <a:t>controller</a:t>
            </a:r>
            <a:r>
              <a:rPr lang="en-US" altLang="zh-CN" sz="3200" dirty="0" smtClean="0"/>
              <a:t>?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1602889" y="3659394"/>
            <a:ext cx="4647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</a:t>
            </a:r>
            <a:r>
              <a:rPr lang="en-US" altLang="zh-CN" sz="3200" dirty="0" smtClean="0"/>
              <a:t>. How to train or </a:t>
            </a:r>
            <a:r>
              <a:rPr lang="en-US" altLang="zh-CN" sz="3200" dirty="0" smtClean="0">
                <a:solidFill>
                  <a:srgbClr val="FF0000"/>
                </a:solidFill>
              </a:rPr>
              <a:t>learn</a:t>
            </a:r>
            <a:r>
              <a:rPr lang="en-US" altLang="zh-CN" sz="3200" dirty="0" smtClean="0"/>
              <a:t>?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665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66148" y="345292"/>
            <a:ext cx="288313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8500" y="1221028"/>
            <a:ext cx="4568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Dynamic Deep Neural Networks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092" y="2081996"/>
            <a:ext cx="7791450" cy="18764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38132" y="4357724"/>
            <a:ext cx="107211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control </a:t>
            </a:r>
            <a:r>
              <a:rPr lang="en-US" altLang="zh-CN" sz="2400" dirty="0" smtClean="0">
                <a:solidFill>
                  <a:srgbClr val="FF0000"/>
                </a:solidFill>
              </a:rPr>
              <a:t>nodes</a:t>
            </a:r>
            <a:r>
              <a:rPr lang="en-US" altLang="zh-CN" sz="2400" dirty="0" smtClean="0"/>
              <a:t> can </a:t>
            </a:r>
            <a:r>
              <a:rPr lang="en-US" altLang="zh-CN" sz="2400" dirty="0"/>
              <a:t>cause the computation of some nodes to be skipped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423595" y="5174583"/>
            <a:ext cx="84088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800" dirty="0"/>
              <a:t>a program with conditional statements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701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heme/theme1.xml><?xml version="1.0" encoding="utf-8"?>
<a:theme xmlns:a="http://schemas.openxmlformats.org/drawingml/2006/main" name="第一PPT，www.1ppt.com">
  <a:themeElements>
    <a:clrScheme name="自定义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CC5"/>
      </a:accent1>
      <a:accent2>
        <a:srgbClr val="4C4676"/>
      </a:accent2>
      <a:accent3>
        <a:srgbClr val="298CC5"/>
      </a:accent3>
      <a:accent4>
        <a:srgbClr val="4C4676"/>
      </a:accent4>
      <a:accent5>
        <a:srgbClr val="298CC5"/>
      </a:accent5>
      <a:accent6>
        <a:srgbClr val="4C4676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11988</TotalTime>
  <Words>1121</Words>
  <Application>Microsoft Office PowerPoint</Application>
  <PresentationFormat>宽屏</PresentationFormat>
  <Paragraphs>173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等线</vt:lpstr>
      <vt:lpstr>楷体</vt:lpstr>
      <vt:lpstr>宋体</vt:lpstr>
      <vt:lpstr>微软雅黑</vt:lpstr>
      <vt:lpstr>Agency FB</vt:lpstr>
      <vt:lpstr>Arial</vt:lpstr>
      <vt:lpstr>Calibri</vt:lpstr>
      <vt:lpstr>Cambria Math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</dc:creator>
  <cp:keywords>www.1ppt.com</cp:keywords>
  <dc:description>www.1ppt.com</dc:description>
  <cp:lastModifiedBy>QChen</cp:lastModifiedBy>
  <cp:revision>367</cp:revision>
  <dcterms:created xsi:type="dcterms:W3CDTF">2017-08-08T02:58:07Z</dcterms:created>
  <dcterms:modified xsi:type="dcterms:W3CDTF">2019-06-24T07:00:49Z</dcterms:modified>
</cp:coreProperties>
</file>