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5" r:id="rId2"/>
    <p:sldId id="321" r:id="rId3"/>
    <p:sldId id="376" r:id="rId4"/>
    <p:sldId id="373" r:id="rId5"/>
    <p:sldId id="374" r:id="rId6"/>
    <p:sldId id="355" r:id="rId7"/>
    <p:sldId id="380" r:id="rId8"/>
    <p:sldId id="379" r:id="rId9"/>
    <p:sldId id="375" r:id="rId10"/>
    <p:sldId id="315" r:id="rId11"/>
    <p:sldId id="377" r:id="rId12"/>
    <p:sldId id="378" r:id="rId13"/>
    <p:sldId id="381" r:id="rId14"/>
    <p:sldId id="382" r:id="rId15"/>
    <p:sldId id="383" r:id="rId16"/>
    <p:sldId id="384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CC5"/>
    <a:srgbClr val="CC00CC"/>
    <a:srgbClr val="D7E6D5"/>
    <a:srgbClr val="57C988"/>
    <a:srgbClr val="7DC25E"/>
    <a:srgbClr val="4C4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6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68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09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39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2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60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93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546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7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6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8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8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38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98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05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3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6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96027" y="2643650"/>
            <a:ext cx="1021955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17182" y="512445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汇报人：</a:t>
            </a:r>
            <a:r>
              <a:rPr lang="zh-CN" altLang="en-US" sz="1400" dirty="0" smtClean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第</a:t>
            </a:r>
            <a:r>
              <a:rPr lang="en-US" altLang="zh-CN" sz="1400" dirty="0" smtClean="0">
                <a:solidFill>
                  <a:prstClr val="white"/>
                </a:solidFill>
                <a:latin typeface="+mn-ea"/>
              </a:rPr>
              <a:t>PPT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418308" y="4955172"/>
            <a:ext cx="465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Author: QChen</a:t>
            </a:r>
          </a:p>
          <a:p>
            <a:r>
              <a:rPr lang="en-US" altLang="zh-CN" dirty="0" smtClean="0"/>
              <a:t>Date: May 15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02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238" y="1803478"/>
            <a:ext cx="9380120" cy="24607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69496" y="345292"/>
            <a:ext cx="16530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NMS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6198" y="2471596"/>
            <a:ext cx="2915216" cy="1403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449" y="4832160"/>
            <a:ext cx="2112867" cy="12009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56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80105" y="345292"/>
            <a:ext cx="143180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IOU Net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42" y="1585583"/>
            <a:ext cx="10220325" cy="2419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91626" y="4355350"/>
            <a:ext cx="9789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Using </a:t>
            </a:r>
            <a:r>
              <a:rPr lang="en-US" altLang="zh-CN" sz="2400" dirty="0">
                <a:solidFill>
                  <a:srgbClr val="FF0000"/>
                </a:solidFill>
              </a:rPr>
              <a:t>classification confidence </a:t>
            </a:r>
            <a:r>
              <a:rPr lang="en-US" altLang="zh-CN" sz="2400" dirty="0"/>
              <a:t>as the ranking </a:t>
            </a:r>
            <a:r>
              <a:rPr lang="en-US" altLang="zh-CN" sz="2400" dirty="0" smtClean="0"/>
              <a:t>metric will </a:t>
            </a:r>
            <a:r>
              <a:rPr lang="en-US" altLang="zh-CN" sz="2400" dirty="0"/>
              <a:t>cause accurately localized bounding boxes (in green) being </a:t>
            </a:r>
            <a:r>
              <a:rPr lang="en-US" altLang="zh-CN" sz="2400" dirty="0">
                <a:solidFill>
                  <a:srgbClr val="FF0000"/>
                </a:solidFill>
              </a:rPr>
              <a:t>incorrectly eliminated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in the </a:t>
            </a:r>
            <a:r>
              <a:rPr lang="en-US" altLang="zh-CN" sz="2400" dirty="0"/>
              <a:t>traditional NMS procedure. 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1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380105" y="345292"/>
            <a:ext cx="143180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IOU Net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8" y="1006161"/>
            <a:ext cx="10391775" cy="42481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37305" y="5625471"/>
            <a:ext cx="10821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non-monotonic</a:t>
            </a:r>
            <a:r>
              <a:rPr lang="en-US" altLang="zh-CN" sz="2400" dirty="0"/>
              <a:t> localization in iterative bounding box </a:t>
            </a:r>
            <a:r>
              <a:rPr lang="en-US" altLang="zh-CN" sz="2400" dirty="0" smtClean="0"/>
              <a:t>regression 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02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380105" y="345292"/>
            <a:ext cx="143180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IOU Net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85" y="2455893"/>
            <a:ext cx="10429875" cy="145732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4617268" y="3184555"/>
            <a:ext cx="5957181" cy="656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235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380105" y="345292"/>
            <a:ext cx="143180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IOU Net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92" y="1514804"/>
            <a:ext cx="11728975" cy="37633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244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80657" y="2517360"/>
            <a:ext cx="120682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Bounding Box Regression with Uncertainty </a:t>
            </a:r>
            <a:endParaRPr lang="en-US" altLang="zh-CN" sz="4800" dirty="0" smtClean="0"/>
          </a:p>
          <a:p>
            <a:r>
              <a:rPr lang="zh-CN" altLang="en-US" sz="4800" dirty="0" smtClean="0"/>
              <a:t>for </a:t>
            </a:r>
            <a:r>
              <a:rPr lang="zh-CN" altLang="en-US" sz="4800" dirty="0"/>
              <a:t>Accurate Object Detection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33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400944" y="345292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Idea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6661" y="1665838"/>
            <a:ext cx="480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sz="2400" dirty="0">
                <a:solidFill>
                  <a:srgbClr val="FF0000"/>
                </a:solidFill>
              </a:rPr>
              <a:t>贪心</a:t>
            </a:r>
            <a:r>
              <a:rPr lang="zh-CN" altLang="en-US" dirty="0" smtClean="0"/>
              <a:t>？这个指标是什么？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466661" y="2647830"/>
            <a:ext cx="480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sz="2400" dirty="0">
                <a:solidFill>
                  <a:srgbClr val="FF0000"/>
                </a:solidFill>
              </a:rPr>
              <a:t>最小生成树</a:t>
            </a:r>
            <a:r>
              <a:rPr lang="zh-CN" altLang="en-US" dirty="0" smtClean="0"/>
              <a:t>？逆向思考？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480240" y="3629822"/>
            <a:ext cx="1009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en-US" altLang="zh-CN" sz="2400" dirty="0" smtClean="0">
                <a:solidFill>
                  <a:srgbClr val="FF0000"/>
                </a:solidFill>
              </a:rPr>
              <a:t>GIOU</a:t>
            </a:r>
            <a:r>
              <a:rPr lang="en-US" altLang="zh-CN" dirty="0" smtClean="0"/>
              <a:t>?  </a:t>
            </a:r>
            <a:r>
              <a:rPr lang="zh-CN" altLang="en-US" dirty="0" smtClean="0"/>
              <a:t>考虑不重合部分以及间隔，但是没有将类别得分考虑进去，类别得分是否有用？</a:t>
            </a:r>
            <a:r>
              <a:rPr lang="en-US" altLang="zh-CN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67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8569" y="1042010"/>
            <a:ext cx="471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Foresight </a:t>
            </a:r>
            <a:r>
              <a:rPr lang="en-US" altLang="zh-CN" sz="2400" dirty="0" smtClean="0">
                <a:solidFill>
                  <a:schemeClr val="accent1"/>
                </a:solidFill>
              </a:rPr>
              <a:t>Review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14140" y="345292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1503675"/>
            <a:ext cx="6896100" cy="5324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01757" y="1875696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1. First </a:t>
            </a:r>
            <a:r>
              <a:rPr lang="en-US" altLang="zh-CN" sz="2000" dirty="0"/>
              <a:t>category </a:t>
            </a:r>
            <a:r>
              <a:rPr lang="en-US" altLang="zh-CN" sz="2000" dirty="0" smtClean="0"/>
              <a:t>independent region</a:t>
            </a:r>
          </a:p>
          <a:p>
            <a:r>
              <a:rPr lang="en-US" altLang="zh-CN" sz="2000" dirty="0" smtClean="0"/>
              <a:t> proposals </a:t>
            </a:r>
            <a:r>
              <a:rPr lang="en-US" altLang="zh-CN" sz="2000" dirty="0"/>
              <a:t>are generated.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2. These </a:t>
            </a:r>
            <a:r>
              <a:rPr lang="en-US" altLang="zh-CN" sz="2000" dirty="0"/>
              <a:t>region proposals are </a:t>
            </a:r>
            <a:endParaRPr lang="en-US" altLang="zh-CN" sz="2000" dirty="0" smtClean="0"/>
          </a:p>
          <a:p>
            <a:r>
              <a:rPr lang="en-US" altLang="zh-CN" sz="2000" dirty="0" smtClean="0"/>
              <a:t>then assigned a </a:t>
            </a:r>
            <a:r>
              <a:rPr lang="en-US" altLang="zh-CN" sz="2000" dirty="0"/>
              <a:t>score for each class label </a:t>
            </a:r>
            <a:endParaRPr lang="en-US" altLang="zh-CN" sz="2000" dirty="0" smtClean="0"/>
          </a:p>
          <a:p>
            <a:r>
              <a:rPr lang="en-US" altLang="zh-CN" sz="2000" dirty="0" smtClean="0"/>
              <a:t>using </a:t>
            </a:r>
            <a:r>
              <a:rPr lang="en-US" altLang="zh-CN" sz="2000" dirty="0"/>
              <a:t>a classification network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3. Their positions </a:t>
            </a:r>
            <a:r>
              <a:rPr lang="en-US" altLang="zh-CN" sz="2000" dirty="0"/>
              <a:t>are updated </a:t>
            </a:r>
            <a:r>
              <a:rPr lang="en-US" altLang="zh-CN" sz="2000" dirty="0" smtClean="0"/>
              <a:t>slightly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using a regression network.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4. Finally, non-maximum-suppression </a:t>
            </a:r>
          </a:p>
          <a:p>
            <a:r>
              <a:rPr lang="en-US" altLang="zh-CN" sz="2000" dirty="0" smtClean="0"/>
              <a:t>is </a:t>
            </a:r>
            <a:r>
              <a:rPr lang="en-US" altLang="zh-CN" sz="2000" dirty="0"/>
              <a:t>applied to obtain detections.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39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14140" y="345292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68" y="2434956"/>
            <a:ext cx="5124450" cy="1571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056" y="868512"/>
            <a:ext cx="6098357" cy="59143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06970" y="4553893"/>
            <a:ext cx="4834551" cy="832918"/>
          </a:xfrm>
          <a:prstGeom prst="rect">
            <a:avLst/>
          </a:prstGeom>
          <a:solidFill>
            <a:srgbClr val="D7E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815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14140" y="345292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97084" y="334979"/>
            <a:ext cx="51435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674" y="1516596"/>
            <a:ext cx="2767814" cy="42373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895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68" y="2434956"/>
            <a:ext cx="5124450" cy="15716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216" y="868512"/>
            <a:ext cx="6098357" cy="591435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28443" y="3269241"/>
            <a:ext cx="4604848" cy="1285592"/>
          </a:xfrm>
          <a:prstGeom prst="rect">
            <a:avLst/>
          </a:prstGeom>
          <a:solidFill>
            <a:srgbClr val="D7E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000191" y="345292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Pruning NMS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59289" y="4830791"/>
            <a:ext cx="1647254" cy="409285"/>
          </a:xfrm>
          <a:prstGeom prst="rect">
            <a:avLst/>
          </a:prstGeom>
          <a:solidFill>
            <a:srgbClr val="D7E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246675" y="4671588"/>
            <a:ext cx="1647254" cy="378337"/>
          </a:xfrm>
          <a:prstGeom prst="rect">
            <a:avLst/>
          </a:prstGeom>
          <a:solidFill>
            <a:srgbClr val="D7E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022987" y="4369126"/>
            <a:ext cx="4520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94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00191" y="345292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Pruning NMS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0737" y="1448554"/>
            <a:ext cx="2326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re-scoring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402" y="2271900"/>
            <a:ext cx="4876800" cy="12096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35659" y="3768007"/>
            <a:ext cx="101610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If </a:t>
            </a:r>
            <a:r>
              <a:rPr lang="zh-CN" altLang="en-US" sz="2800" dirty="0" smtClean="0">
                <a:solidFill>
                  <a:srgbClr val="FF0000"/>
                </a:solidFill>
              </a:rPr>
              <a:t>bi</a:t>
            </a:r>
            <a:r>
              <a:rPr lang="zh-CN" altLang="en-US" sz="2800" dirty="0" smtClean="0"/>
              <a:t> </a:t>
            </a:r>
            <a:r>
              <a:rPr lang="zh-CN" altLang="en-US" sz="2800" dirty="0"/>
              <a:t>contains an object not covered </a:t>
            </a:r>
            <a:r>
              <a:rPr lang="zh-CN" altLang="en-US" sz="2800" dirty="0" smtClean="0"/>
              <a:t>by </a:t>
            </a:r>
            <a:r>
              <a:rPr lang="zh-CN" altLang="en-US" sz="2800" dirty="0" smtClean="0">
                <a:solidFill>
                  <a:srgbClr val="FF0000"/>
                </a:solidFill>
              </a:rPr>
              <a:t>M</a:t>
            </a:r>
            <a:r>
              <a:rPr lang="zh-CN" altLang="en-US" sz="2800" dirty="0" smtClean="0"/>
              <a:t>,</a:t>
            </a:r>
            <a:endParaRPr lang="en-US" altLang="zh-CN" sz="2800" dirty="0" smtClean="0"/>
          </a:p>
          <a:p>
            <a:r>
              <a:rPr lang="zh-CN" altLang="en-US" sz="2800" dirty="0" smtClean="0"/>
              <a:t>it won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t </a:t>
            </a:r>
            <a:r>
              <a:rPr lang="zh-CN" altLang="en-US" sz="2800" dirty="0"/>
              <a:t>lead to a miss at a lower detection threshold.</a:t>
            </a:r>
          </a:p>
        </p:txBody>
      </p:sp>
      <p:sp>
        <p:nvSpPr>
          <p:cNvPr id="13" name="矩形 12"/>
          <p:cNvSpPr/>
          <p:nvPr/>
        </p:nvSpPr>
        <p:spPr>
          <a:xfrm>
            <a:off x="1635659" y="5008546"/>
            <a:ext cx="104869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98CC5"/>
                </a:solidFill>
              </a:rPr>
              <a:t>if </a:t>
            </a:r>
            <a:r>
              <a:rPr lang="en-US" altLang="zh-CN" sz="2800" dirty="0">
                <a:solidFill>
                  <a:srgbClr val="FF0000"/>
                </a:solidFill>
              </a:rPr>
              <a:t>bi</a:t>
            </a:r>
            <a:r>
              <a:rPr lang="en-US" altLang="zh-CN" sz="2800" dirty="0">
                <a:solidFill>
                  <a:srgbClr val="298CC5"/>
                </a:solidFill>
              </a:rPr>
              <a:t> does not cover any other object (while </a:t>
            </a:r>
            <a:r>
              <a:rPr lang="en-US" altLang="zh-CN" sz="2800" dirty="0">
                <a:solidFill>
                  <a:srgbClr val="FF0000"/>
                </a:solidFill>
              </a:rPr>
              <a:t>M</a:t>
            </a:r>
            <a:r>
              <a:rPr lang="en-US" altLang="zh-CN" sz="2800" dirty="0">
                <a:solidFill>
                  <a:srgbClr val="298CC5"/>
                </a:solidFill>
              </a:rPr>
              <a:t> covers an object), </a:t>
            </a:r>
          </a:p>
          <a:p>
            <a:r>
              <a:rPr lang="en-US" altLang="zh-CN" sz="2800" dirty="0">
                <a:solidFill>
                  <a:srgbClr val="298CC5"/>
                </a:solidFill>
              </a:rPr>
              <a:t>and even after decaying its score it ranks above true detections, </a:t>
            </a:r>
          </a:p>
          <a:p>
            <a:r>
              <a:rPr lang="en-US" altLang="zh-CN" sz="2800" dirty="0">
                <a:solidFill>
                  <a:srgbClr val="298CC5"/>
                </a:solidFill>
              </a:rPr>
              <a:t>it would still generate a </a:t>
            </a:r>
            <a:r>
              <a:rPr lang="en-US" altLang="zh-CN" sz="2800" dirty="0">
                <a:solidFill>
                  <a:srgbClr val="FF0000"/>
                </a:solidFill>
              </a:rPr>
              <a:t>false positive</a:t>
            </a:r>
            <a:r>
              <a:rPr lang="en-US" altLang="zh-CN" sz="2800" dirty="0">
                <a:solidFill>
                  <a:srgbClr val="298CC5"/>
                </a:solidFill>
              </a:rPr>
              <a:t>.</a:t>
            </a:r>
            <a:endParaRPr lang="zh-CN" altLang="en-US" sz="2800" dirty="0">
              <a:solidFill>
                <a:srgbClr val="298CC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3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269496" y="345292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NMS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68" y="2434956"/>
            <a:ext cx="5124450" cy="15716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056" y="868512"/>
            <a:ext cx="6098357" cy="591435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52237" y="3304515"/>
            <a:ext cx="4713175" cy="1285592"/>
          </a:xfrm>
          <a:prstGeom prst="rect">
            <a:avLst/>
          </a:prstGeom>
          <a:solidFill>
            <a:srgbClr val="D7E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724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269496" y="345292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NMS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4" y="1432852"/>
            <a:ext cx="6324600" cy="14573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644711" y="3302314"/>
            <a:ext cx="100523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It is also clear that scores for detection boxes </a:t>
            </a:r>
            <a:endParaRPr lang="en-US" altLang="zh-CN" sz="2800" dirty="0" smtClean="0"/>
          </a:p>
          <a:p>
            <a:r>
              <a:rPr lang="zh-CN" altLang="en-US" sz="2800" dirty="0" smtClean="0"/>
              <a:t>which </a:t>
            </a:r>
            <a:r>
              <a:rPr lang="zh-CN" altLang="en-US" sz="2800" dirty="0"/>
              <a:t>have a </a:t>
            </a:r>
            <a:r>
              <a:rPr lang="zh-CN" altLang="en-US" sz="2800" dirty="0">
                <a:solidFill>
                  <a:srgbClr val="FF0000"/>
                </a:solidFill>
              </a:rPr>
              <a:t>higher</a:t>
            </a:r>
            <a:r>
              <a:rPr lang="zh-CN" altLang="en-US" sz="2800" dirty="0"/>
              <a:t> overlap with M should be </a:t>
            </a:r>
            <a:r>
              <a:rPr lang="zh-CN" altLang="en-US" sz="2800" dirty="0">
                <a:solidFill>
                  <a:srgbClr val="FF0000"/>
                </a:solidFill>
              </a:rPr>
              <a:t>decayed more</a:t>
            </a:r>
            <a:r>
              <a:rPr lang="zh-CN" altLang="en-US" sz="2800" dirty="0"/>
              <a:t>, as they have a higher likelihood of being </a:t>
            </a:r>
            <a:r>
              <a:rPr lang="zh-CN" altLang="en-US" sz="2800" dirty="0">
                <a:solidFill>
                  <a:srgbClr val="FF0000"/>
                </a:solidFill>
              </a:rPr>
              <a:t>false positives</a:t>
            </a:r>
            <a:r>
              <a:rPr lang="zh-CN" altLang="en-US" sz="2800" dirty="0"/>
              <a:t>.</a:t>
            </a:r>
          </a:p>
        </p:txBody>
      </p:sp>
      <p:sp>
        <p:nvSpPr>
          <p:cNvPr id="15" name="矩形 14"/>
          <p:cNvSpPr/>
          <p:nvPr/>
        </p:nvSpPr>
        <p:spPr>
          <a:xfrm>
            <a:off x="1644711" y="5099446"/>
            <a:ext cx="9509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98CC5"/>
                </a:solidFill>
              </a:rPr>
              <a:t>which are very close would be assigned a greater penalty</a:t>
            </a:r>
            <a:endParaRPr lang="zh-CN" altLang="en-US" sz="2800" dirty="0">
              <a:solidFill>
                <a:srgbClr val="298CC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39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269496" y="345292"/>
            <a:ext cx="16530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NMS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8590" y="1201910"/>
            <a:ext cx="11836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It would be ideal if the penalty function was </a:t>
            </a:r>
            <a:r>
              <a:rPr lang="en-US" altLang="zh-CN" sz="2800" dirty="0">
                <a:solidFill>
                  <a:srgbClr val="FF0000"/>
                </a:solidFill>
              </a:rPr>
              <a:t>continuous</a:t>
            </a:r>
            <a:r>
              <a:rPr lang="en-US" altLang="zh-CN" sz="2800" dirty="0"/>
              <a:t>, </a:t>
            </a:r>
          </a:p>
          <a:p>
            <a:r>
              <a:rPr lang="en-US" altLang="zh-CN" sz="2800" dirty="0"/>
              <a:t>otherwise it could lead to abrupt changes to the ranked list of detections.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0" y="2489415"/>
            <a:ext cx="126688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A continuous penalty function should have no penalty when there is no overlap and very high penalty at a high overlap.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447" y="3727939"/>
            <a:ext cx="5659113" cy="122059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5133361"/>
            <a:ext cx="13661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when the overlap is low, it should increase the penalty </a:t>
            </a:r>
            <a:r>
              <a:rPr lang="en-US" altLang="zh-CN" sz="2800" dirty="0" smtClean="0"/>
              <a:t>gradually,</a:t>
            </a:r>
          </a:p>
          <a:p>
            <a:r>
              <a:rPr lang="en-US" altLang="zh-CN" sz="2800" dirty="0" smtClean="0"/>
              <a:t>as M should </a:t>
            </a:r>
            <a:r>
              <a:rPr lang="en-US" altLang="zh-CN" sz="2800" dirty="0"/>
              <a:t>not affect the scores of boxes which have a very </a:t>
            </a:r>
            <a:r>
              <a:rPr lang="en-US" altLang="zh-CN" sz="2800" dirty="0" smtClean="0"/>
              <a:t>low overlap </a:t>
            </a:r>
            <a:r>
              <a:rPr lang="en-US" altLang="zh-CN" sz="2800" dirty="0"/>
              <a:t>with it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067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heme/theme1.xml><?xml version="1.0" encoding="utf-8"?>
<a:theme xmlns:a="http://schemas.openxmlformats.org/drawingml/2006/main" name="第一PPT，www.1ppt.com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6856</TotalTime>
  <Words>377</Words>
  <Application>Microsoft Office PowerPoint</Application>
  <PresentationFormat>宽屏</PresentationFormat>
  <Paragraphs>69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宋体</vt:lpstr>
      <vt:lpstr>微软雅黑</vt:lpstr>
      <vt:lpstr>Agency FB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QChen</cp:lastModifiedBy>
  <cp:revision>365</cp:revision>
  <dcterms:created xsi:type="dcterms:W3CDTF">2017-08-08T02:58:07Z</dcterms:created>
  <dcterms:modified xsi:type="dcterms:W3CDTF">2019-05-16T00:47:44Z</dcterms:modified>
</cp:coreProperties>
</file>