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5" r:id="rId2"/>
    <p:sldId id="321" r:id="rId3"/>
    <p:sldId id="289" r:id="rId4"/>
    <p:sldId id="333" r:id="rId5"/>
    <p:sldId id="315" r:id="rId6"/>
    <p:sldId id="347" r:id="rId7"/>
    <p:sldId id="334" r:id="rId8"/>
    <p:sldId id="336" r:id="rId9"/>
    <p:sldId id="337" r:id="rId10"/>
    <p:sldId id="338" r:id="rId11"/>
    <p:sldId id="335" r:id="rId12"/>
    <p:sldId id="339" r:id="rId13"/>
    <p:sldId id="340" r:id="rId14"/>
    <p:sldId id="344" r:id="rId15"/>
    <p:sldId id="342" r:id="rId16"/>
    <p:sldId id="345" r:id="rId17"/>
    <p:sldId id="343" r:id="rId18"/>
    <p:sldId id="346" r:id="rId19"/>
    <p:sldId id="295" r:id="rId20"/>
    <p:sldId id="34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298CC5"/>
    <a:srgbClr val="D7E6D5"/>
    <a:srgbClr val="57C988"/>
    <a:srgbClr val="7DC25E"/>
    <a:srgbClr val="4C4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9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8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6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3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6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3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3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4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8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0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5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0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8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30605" y="1627780"/>
            <a:ext cx="9696260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altLang="zh-CN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6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altLang="zh-CN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 </a:t>
            </a:r>
            <a:r>
              <a:rPr lang="en-US" altLang="zh-CN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MultiBox</a:t>
            </a:r>
            <a:r>
              <a:rPr lang="en-US" altLang="zh-CN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18308" y="4955172"/>
            <a:ext cx="46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Author: QChen</a:t>
            </a:r>
          </a:p>
          <a:p>
            <a:r>
              <a:rPr lang="en-US" altLang="zh-CN" dirty="0" smtClean="0"/>
              <a:t>Date: Apr 18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/>
              <a:t>Model 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add </a:t>
            </a:r>
            <a:r>
              <a:rPr lang="en-US" altLang="zh-CN" sz="2400" dirty="0">
                <a:solidFill>
                  <a:schemeClr val="accent1"/>
                </a:solidFill>
              </a:rPr>
              <a:t>auxiliary structure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114" y="1944750"/>
            <a:ext cx="4498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Default boxes and aspect ratios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4" y="2557085"/>
            <a:ext cx="6838950" cy="3952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00265" y="2406415"/>
            <a:ext cx="4649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This </a:t>
            </a:r>
            <a:r>
              <a:rPr lang="zh-CN" altLang="en-US" sz="2000" dirty="0"/>
              <a:t>results in a total of </a:t>
            </a:r>
            <a:r>
              <a:rPr lang="zh-CN" altLang="en-US" sz="2000" b="1" dirty="0">
                <a:solidFill>
                  <a:srgbClr val="00B050"/>
                </a:solidFill>
              </a:rPr>
              <a:t>(c + 4)k filters </a:t>
            </a:r>
            <a:r>
              <a:rPr lang="zh-CN" altLang="en-US" sz="2000" dirty="0"/>
              <a:t>that are </a:t>
            </a:r>
            <a:r>
              <a:rPr lang="zh-CN" altLang="en-US" sz="2000" dirty="0" smtClean="0"/>
              <a:t>applied around each location </a:t>
            </a:r>
            <a:endParaRPr lang="en-US" altLang="zh-CN" sz="2000" dirty="0" smtClean="0"/>
          </a:p>
          <a:p>
            <a:r>
              <a:rPr lang="zh-CN" altLang="en-US" sz="2000" dirty="0" smtClean="0"/>
              <a:t>in </a:t>
            </a:r>
            <a:r>
              <a:rPr lang="zh-CN" altLang="en-US" sz="2000" dirty="0"/>
              <a:t>the feature map, yielding </a:t>
            </a:r>
            <a:r>
              <a:rPr lang="zh-CN" altLang="en-US" sz="2000" b="1" dirty="0">
                <a:solidFill>
                  <a:srgbClr val="00B050"/>
                </a:solidFill>
              </a:rPr>
              <a:t>(c + 4)kmn </a:t>
            </a:r>
            <a:r>
              <a:rPr lang="zh-CN" altLang="en-US" sz="2000" dirty="0"/>
              <a:t>outputs for a </a:t>
            </a:r>
            <a:r>
              <a:rPr lang="zh-CN" altLang="en-US" sz="2000" b="1" dirty="0">
                <a:solidFill>
                  <a:srgbClr val="00B050"/>
                </a:solidFill>
              </a:rPr>
              <a:t>m × n </a:t>
            </a:r>
            <a:r>
              <a:rPr lang="zh-CN" altLang="en-US" sz="2000" dirty="0"/>
              <a:t>feature map.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1" y="957661"/>
            <a:ext cx="11268075" cy="1495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00263" y="4381243"/>
            <a:ext cx="49033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Bycombiningpredictionsforalldefaultboxeswithdifferentscalesandaspectratios from </a:t>
            </a:r>
            <a:r>
              <a:rPr lang="en-US" altLang="zh-CN" dirty="0"/>
              <a:t>all locations of many feature maps, </a:t>
            </a:r>
            <a:r>
              <a:rPr lang="en-US" altLang="zh-CN" sz="2400" dirty="0">
                <a:solidFill>
                  <a:srgbClr val="0070C0"/>
                </a:solidFill>
              </a:rPr>
              <a:t>we have a diverse set of predictions, covering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various input object sizes and shapes</a:t>
            </a:r>
            <a:r>
              <a:rPr lang="en-US" altLang="zh-CN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1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18" y="2473435"/>
            <a:ext cx="11572875" cy="29432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2888055" y="3259248"/>
            <a:ext cx="8890503" cy="18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9606" y="3665144"/>
            <a:ext cx="4398853" cy="1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068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114" y="1944750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Matching strategy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3644" y="2502911"/>
            <a:ext cx="8703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For each </a:t>
            </a:r>
            <a:r>
              <a:rPr lang="en-US" altLang="zh-CN" sz="2400" dirty="0" smtClean="0"/>
              <a:t>ground truth </a:t>
            </a:r>
            <a:r>
              <a:rPr lang="en-US" altLang="zh-CN" sz="2400" dirty="0"/>
              <a:t>box we are selecting from default boxes that vary over location, aspect ratio, </a:t>
            </a:r>
            <a:r>
              <a:rPr lang="en-US" altLang="zh-CN" sz="2400" dirty="0" smtClean="0"/>
              <a:t>and scale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63644" y="3598448"/>
            <a:ext cx="8386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 </a:t>
            </a:r>
            <a:r>
              <a:rPr lang="zh-CN" altLang="en-US" dirty="0" smtClean="0">
                <a:solidFill>
                  <a:srgbClr val="00B050"/>
                </a:solidFill>
              </a:rPr>
              <a:t>先</a:t>
            </a:r>
            <a:r>
              <a:rPr lang="zh-CN" altLang="en-US" dirty="0">
                <a:solidFill>
                  <a:srgbClr val="00B050"/>
                </a:solidFill>
              </a:rPr>
              <a:t>将每个</a:t>
            </a:r>
            <a:r>
              <a:rPr lang="en-US" altLang="zh-CN" dirty="0" err="1">
                <a:solidFill>
                  <a:srgbClr val="00B050"/>
                </a:solidFill>
              </a:rPr>
              <a:t>groudtruth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bbox</a:t>
            </a:r>
            <a:r>
              <a:rPr lang="zh-CN" altLang="en-US" dirty="0">
                <a:solidFill>
                  <a:srgbClr val="00B050"/>
                </a:solidFill>
              </a:rPr>
              <a:t>和所有的</a:t>
            </a:r>
            <a:r>
              <a:rPr lang="en-US" altLang="zh-CN" dirty="0">
                <a:solidFill>
                  <a:srgbClr val="00B050"/>
                </a:solidFill>
              </a:rPr>
              <a:t>anchors</a:t>
            </a:r>
            <a:r>
              <a:rPr lang="zh-CN" altLang="en-US" dirty="0">
                <a:solidFill>
                  <a:srgbClr val="00B050"/>
                </a:solidFill>
              </a:rPr>
              <a:t>算</a:t>
            </a:r>
            <a:r>
              <a:rPr lang="en-US" altLang="zh-CN" dirty="0">
                <a:solidFill>
                  <a:srgbClr val="00B050"/>
                </a:solidFill>
              </a:rPr>
              <a:t>IOU</a:t>
            </a:r>
            <a:r>
              <a:rPr lang="zh-CN" altLang="en-US" dirty="0">
                <a:solidFill>
                  <a:srgbClr val="00B050"/>
                </a:solidFill>
              </a:rPr>
              <a:t>，最大的和</a:t>
            </a:r>
            <a:r>
              <a:rPr lang="en-US" altLang="zh-CN" dirty="0" err="1">
                <a:solidFill>
                  <a:srgbClr val="00B050"/>
                </a:solidFill>
              </a:rPr>
              <a:t>groudtruth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bbox</a:t>
            </a:r>
            <a:r>
              <a:rPr lang="zh-CN" altLang="en-US" dirty="0">
                <a:solidFill>
                  <a:srgbClr val="00B050"/>
                </a:solidFill>
              </a:rPr>
              <a:t>进行配对，这一轮下来，每个</a:t>
            </a:r>
            <a:r>
              <a:rPr lang="en-US" altLang="zh-CN" dirty="0" err="1">
                <a:solidFill>
                  <a:srgbClr val="00B050"/>
                </a:solidFill>
              </a:rPr>
              <a:t>groudtruth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bbox</a:t>
            </a:r>
            <a:r>
              <a:rPr lang="zh-CN" altLang="en-US" dirty="0">
                <a:solidFill>
                  <a:srgbClr val="00B050"/>
                </a:solidFill>
              </a:rPr>
              <a:t>就都会有一个</a:t>
            </a:r>
            <a:r>
              <a:rPr lang="en-US" altLang="zh-CN" dirty="0">
                <a:solidFill>
                  <a:srgbClr val="00B050"/>
                </a:solidFill>
              </a:rPr>
              <a:t>anchor</a:t>
            </a:r>
            <a:r>
              <a:rPr lang="zh-CN" altLang="en-US" dirty="0">
                <a:solidFill>
                  <a:srgbClr val="00B050"/>
                </a:solidFill>
              </a:rPr>
              <a:t>与之</a:t>
            </a:r>
            <a:r>
              <a:rPr lang="zh-CN" altLang="en-US" dirty="0" smtClean="0">
                <a:solidFill>
                  <a:srgbClr val="00B050"/>
                </a:solidFill>
              </a:rPr>
              <a:t>配对。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23421" y="3690781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MultiBox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3644" y="4722086"/>
            <a:ext cx="998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C00CC"/>
                </a:solidFill>
              </a:rPr>
              <a:t>2. </a:t>
            </a:r>
            <a:r>
              <a:rPr lang="zh-CN" altLang="en-US" dirty="0" smtClean="0">
                <a:solidFill>
                  <a:srgbClr val="CC00CC"/>
                </a:solidFill>
              </a:rPr>
              <a:t>接下来</a:t>
            </a:r>
            <a:r>
              <a:rPr lang="zh-CN" altLang="en-US" dirty="0">
                <a:solidFill>
                  <a:srgbClr val="CC00CC"/>
                </a:solidFill>
              </a:rPr>
              <a:t>没有配对的</a:t>
            </a:r>
            <a:r>
              <a:rPr lang="en-US" altLang="zh-CN" dirty="0">
                <a:solidFill>
                  <a:srgbClr val="CC00CC"/>
                </a:solidFill>
              </a:rPr>
              <a:t>anchors</a:t>
            </a:r>
            <a:r>
              <a:rPr lang="zh-CN" altLang="en-US" dirty="0">
                <a:solidFill>
                  <a:srgbClr val="CC00CC"/>
                </a:solidFill>
              </a:rPr>
              <a:t>也会依次</a:t>
            </a:r>
            <a:r>
              <a:rPr lang="zh-CN" altLang="en-US" dirty="0" smtClean="0">
                <a:solidFill>
                  <a:srgbClr val="CC00CC"/>
                </a:solidFill>
              </a:rPr>
              <a:t>和所有</a:t>
            </a:r>
            <a:r>
              <a:rPr lang="en-US" altLang="zh-CN" dirty="0" err="1" smtClean="0">
                <a:solidFill>
                  <a:srgbClr val="CC00CC"/>
                </a:solidFill>
              </a:rPr>
              <a:t>groudtruth</a:t>
            </a:r>
            <a:r>
              <a:rPr lang="en-US" altLang="zh-CN" dirty="0" smtClean="0">
                <a:solidFill>
                  <a:srgbClr val="CC00CC"/>
                </a:solidFill>
              </a:rPr>
              <a:t> </a:t>
            </a:r>
            <a:r>
              <a:rPr lang="en-US" altLang="zh-CN" dirty="0" err="1">
                <a:solidFill>
                  <a:srgbClr val="CC00CC"/>
                </a:solidFill>
              </a:rPr>
              <a:t>bbox</a:t>
            </a:r>
            <a:r>
              <a:rPr lang="zh-CN" altLang="en-US" dirty="0">
                <a:solidFill>
                  <a:srgbClr val="CC00CC"/>
                </a:solidFill>
              </a:rPr>
              <a:t>算</a:t>
            </a:r>
            <a:r>
              <a:rPr lang="en-US" altLang="zh-CN" dirty="0">
                <a:solidFill>
                  <a:srgbClr val="CC00CC"/>
                </a:solidFill>
              </a:rPr>
              <a:t>IOU</a:t>
            </a:r>
            <a:r>
              <a:rPr lang="zh-CN" altLang="en-US" dirty="0">
                <a:solidFill>
                  <a:srgbClr val="CC00CC"/>
                </a:solidFill>
              </a:rPr>
              <a:t>，大于</a:t>
            </a:r>
            <a:r>
              <a:rPr lang="en-US" altLang="zh-CN" dirty="0">
                <a:solidFill>
                  <a:srgbClr val="CC00CC"/>
                </a:solidFill>
              </a:rPr>
              <a:t>0.5</a:t>
            </a:r>
            <a:r>
              <a:rPr lang="zh-CN" altLang="en-US" dirty="0">
                <a:solidFill>
                  <a:srgbClr val="CC00CC"/>
                </a:solidFill>
              </a:rPr>
              <a:t>的会与之配对。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17140" y="5753391"/>
            <a:ext cx="909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这两轮下来，每个</a:t>
            </a:r>
            <a:r>
              <a:rPr lang="en-US" altLang="zh-CN" sz="2400" dirty="0" err="1">
                <a:solidFill>
                  <a:srgbClr val="FF0000"/>
                </a:solidFill>
              </a:rPr>
              <a:t>groudtruth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bbox</a:t>
            </a:r>
            <a:r>
              <a:rPr lang="zh-CN" altLang="en-US" sz="2400" dirty="0">
                <a:solidFill>
                  <a:srgbClr val="FF0000"/>
                </a:solidFill>
              </a:rPr>
              <a:t>就会有多个</a:t>
            </a:r>
            <a:r>
              <a:rPr lang="en-US" altLang="zh-CN" sz="2400" dirty="0">
                <a:solidFill>
                  <a:srgbClr val="FF0000"/>
                </a:solidFill>
              </a:rPr>
              <a:t>anchors</a:t>
            </a:r>
            <a:r>
              <a:rPr lang="zh-CN" altLang="en-US" sz="2400" dirty="0">
                <a:solidFill>
                  <a:srgbClr val="FF0000"/>
                </a:solidFill>
              </a:rPr>
              <a:t>和它配上了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4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142" y="1611180"/>
            <a:ext cx="7715250" cy="1162050"/>
          </a:xfrm>
          <a:prstGeom prst="rect">
            <a:avLst/>
          </a:prstGeom>
        </p:spPr>
      </p:pic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9835" y="1276954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Loss function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592" y="2603246"/>
            <a:ext cx="8134350" cy="2847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442" y="5451221"/>
            <a:ext cx="10477500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10" y="2246976"/>
            <a:ext cx="1800225" cy="581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51" y="3161510"/>
            <a:ext cx="4707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where N is the number of matched default boxes. If N = 0, wet set the loss to 0. 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153299"/>
            <a:ext cx="5124450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6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9835" y="1276954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Loss function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8003" y="2797521"/>
            <a:ext cx="500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红色：</a:t>
            </a:r>
            <a:r>
              <a:rPr lang="en-US" altLang="zh-CN" dirty="0" err="1" smtClean="0"/>
              <a:t>Groud</a:t>
            </a:r>
            <a:r>
              <a:rPr lang="en-US" altLang="zh-CN" dirty="0" smtClean="0"/>
              <a:t> Truth</a:t>
            </a:r>
          </a:p>
          <a:p>
            <a:r>
              <a:rPr lang="zh-CN" altLang="en-US" dirty="0" smtClean="0"/>
              <a:t>绿色：</a:t>
            </a:r>
            <a:r>
              <a:rPr lang="en-US" altLang="zh-CN" dirty="0" smtClean="0"/>
              <a:t>Default Box</a:t>
            </a:r>
          </a:p>
          <a:p>
            <a:r>
              <a:rPr lang="zh-CN" altLang="en-US" dirty="0" smtClean="0"/>
              <a:t>红色框与绿色框的差就是我们的参照 </a:t>
            </a:r>
            <a:r>
              <a:rPr lang="en-US" altLang="zh-CN" dirty="0" err="1" smtClean="0">
                <a:solidFill>
                  <a:srgbClr val="FF0000"/>
                </a:solidFill>
              </a:rPr>
              <a:t>cf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蓝色：预测框</a:t>
            </a:r>
            <a:endParaRPr lang="en-US" altLang="zh-CN" dirty="0" smtClean="0"/>
          </a:p>
          <a:p>
            <a:r>
              <a:rPr lang="zh-CN" altLang="en-US" dirty="0" smtClean="0"/>
              <a:t>我们希望预测（蓝色）框与红色框尽量靠近</a:t>
            </a:r>
            <a:endParaRPr lang="en-US" altLang="zh-CN" dirty="0" smtClean="0"/>
          </a:p>
          <a:p>
            <a:r>
              <a:rPr lang="zh-CN" altLang="en-US" dirty="0" smtClean="0"/>
              <a:t>怎么去靠近？以 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为标准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00" y="2456258"/>
            <a:ext cx="3114675" cy="2990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70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114" y="1944750"/>
            <a:ext cx="7237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Choosing scales and aspect ratios for default boxes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6035" y="2720057"/>
            <a:ext cx="4615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solidFill>
                  <a:srgbClr val="92D050"/>
                </a:solidFill>
              </a:rPr>
              <a:t>processing the image at different sizes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57608" y="2920112"/>
            <a:ext cx="4897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04661" y="3448637"/>
            <a:ext cx="10782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by utilizing feature maps from several different layers in </a:t>
            </a:r>
            <a:r>
              <a:rPr lang="en-US" altLang="zh-CN" sz="2400" dirty="0" smtClean="0"/>
              <a:t>a single </a:t>
            </a:r>
            <a:r>
              <a:rPr lang="en-US" altLang="zh-CN" sz="2400" dirty="0"/>
              <a:t>network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5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114" y="1944750"/>
            <a:ext cx="7237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Choosing scales and aspect ratios for default boxes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149" y="2796436"/>
            <a:ext cx="7515225" cy="8667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26598" y="38223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 smtClean="0"/>
              <a:t>ar ∈ {</a:t>
            </a:r>
            <a:r>
              <a:rPr lang="zh-CN" altLang="en-US" sz="2400" dirty="0"/>
              <a:t>1,2,3</a:t>
            </a:r>
            <a:r>
              <a:rPr lang="zh-CN" altLang="en-US" sz="2400" dirty="0" smtClean="0"/>
              <a:t>,1</a:t>
            </a:r>
            <a:r>
              <a:rPr lang="en-US" altLang="zh-CN" sz="2400" dirty="0" smtClean="0"/>
              <a:t>/2, 1/3</a:t>
            </a:r>
            <a:r>
              <a:rPr lang="zh-CN" altLang="en-US" sz="2400" dirty="0" smtClean="0"/>
              <a:t>}.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559" y="4443252"/>
            <a:ext cx="6638925" cy="504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299" y="5451893"/>
            <a:ext cx="2047875" cy="5524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35971" y="5543452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ar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时，多加一个：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114" y="194475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Hard negative mining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17" y="2978873"/>
            <a:ext cx="11649075" cy="2457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26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853521"/>
            <a:ext cx="11649075" cy="4895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5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958" y="1573102"/>
            <a:ext cx="11778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Allowing different default box shapes in several </a:t>
            </a:r>
            <a:r>
              <a:rPr lang="en-US" altLang="zh-CN" sz="2400" dirty="0" smtClean="0"/>
              <a:t>feature maps </a:t>
            </a:r>
            <a:r>
              <a:rPr lang="en-US" altLang="zh-CN" sz="2400" dirty="0"/>
              <a:t>let us efficiently </a:t>
            </a:r>
            <a:r>
              <a:rPr lang="en-US" altLang="zh-CN" sz="2400" dirty="0">
                <a:solidFill>
                  <a:srgbClr val="FF0000"/>
                </a:solidFill>
              </a:rPr>
              <a:t>discretize</a:t>
            </a:r>
            <a:r>
              <a:rPr lang="en-US" altLang="zh-CN" sz="2400" dirty="0"/>
              <a:t> the space of possible output box shapes.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37381" y="3620146"/>
            <a:ext cx="11303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Fortunately</a:t>
            </a:r>
            <a:r>
              <a:rPr lang="en-US" altLang="zh-CN" sz="2400" dirty="0"/>
              <a:t>, within the SSD framework, the </a:t>
            </a:r>
            <a:r>
              <a:rPr lang="en-US" altLang="zh-CN" sz="2400" dirty="0" smtClean="0"/>
              <a:t>default </a:t>
            </a:r>
            <a:r>
              <a:rPr lang="en-US" altLang="zh-CN" sz="2400" dirty="0"/>
              <a:t>boxes do not necessary need to correspond to the actual receptive fields of </a:t>
            </a:r>
            <a:r>
              <a:rPr lang="en-US" altLang="zh-CN" sz="2400" dirty="0" smtClean="0"/>
              <a:t>each layer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design </a:t>
            </a:r>
            <a:r>
              <a:rPr lang="en-US" altLang="zh-CN" sz="2400" dirty="0">
                <a:solidFill>
                  <a:srgbClr val="FF0000"/>
                </a:solidFill>
              </a:rPr>
              <a:t>the tiling of default boxes</a:t>
            </a:r>
            <a:r>
              <a:rPr lang="en-US" altLang="zh-CN" sz="2400" dirty="0"/>
              <a:t> so that specific feature maps learn to </a:t>
            </a:r>
            <a:r>
              <a:rPr lang="en-US" altLang="zh-CN" sz="2400" dirty="0" smtClean="0"/>
              <a:t>be responsive </a:t>
            </a:r>
            <a:r>
              <a:rPr lang="en-US" altLang="zh-CN" sz="2400" dirty="0"/>
              <a:t>to particular scales of the objects.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2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992" y="1821707"/>
            <a:ext cx="3990975" cy="3781425"/>
          </a:xfrm>
          <a:prstGeom prst="rect">
            <a:avLst/>
          </a:prstGeom>
        </p:spPr>
      </p:pic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/>
          <p:cNvSpPr/>
          <p:nvPr/>
        </p:nvSpPr>
        <p:spPr>
          <a:xfrm>
            <a:off x="6775134" y="3712420"/>
            <a:ext cx="874152" cy="741672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4609" y="1013611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Faster RCNN Architecture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8569" y="1042010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2" y="1584355"/>
            <a:ext cx="5250172" cy="51764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255353" y="2621111"/>
            <a:ext cx="2852707" cy="14825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48340" y="1685149"/>
            <a:ext cx="2702195" cy="577421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2189" y="2878858"/>
            <a:ext cx="3744961" cy="17287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59756" y="2234046"/>
            <a:ext cx="1188264" cy="397791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12210" y="3872708"/>
            <a:ext cx="248706" cy="299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60916" y="3971211"/>
            <a:ext cx="13029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76996" y="5232903"/>
            <a:ext cx="1311971" cy="370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1394" y="1855961"/>
            <a:ext cx="502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FCOS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5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2261" y="1225601"/>
            <a:ext cx="1066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paper: </a:t>
            </a:r>
            <a:r>
              <a:rPr lang="en-US" altLang="zh-CN" sz="2400" dirty="0"/>
              <a:t>SSD: Single Shot </a:t>
            </a:r>
            <a:r>
              <a:rPr lang="en-US" altLang="zh-CN" sz="2400" dirty="0" err="1"/>
              <a:t>MultiBox</a:t>
            </a:r>
            <a:r>
              <a:rPr lang="en-US" altLang="zh-CN" sz="2400" dirty="0"/>
              <a:t> Detector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687266"/>
            <a:ext cx="11668125" cy="508635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0004079" y="2073244"/>
            <a:ext cx="18650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11243" y="2832226"/>
            <a:ext cx="18650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353207" y="3956364"/>
            <a:ext cx="4202318" cy="7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311243" y="4698501"/>
            <a:ext cx="4202318" cy="7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40586" y="5086291"/>
            <a:ext cx="4202318" cy="7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77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27" y="1428016"/>
            <a:ext cx="10813139" cy="47032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345" y="5705911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YOLO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椭圆 4"/>
          <p:cNvSpPr/>
          <p:nvPr/>
        </p:nvSpPr>
        <p:spPr>
          <a:xfrm rot="20023144">
            <a:off x="6546818" y="4786193"/>
            <a:ext cx="3195874" cy="10855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89804" y="5513560"/>
            <a:ext cx="30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+ 4Conv +2FC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430" y="1109759"/>
            <a:ext cx="7258050" cy="1114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517" y="1199207"/>
            <a:ext cx="7381875" cy="1047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7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Model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87" y="1687266"/>
            <a:ext cx="10258425" cy="4981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4420" y="1271767"/>
            <a:ext cx="36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Pyramidal Feature </a:t>
            </a:r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Hierarchy</a:t>
            </a:r>
            <a:endParaRPr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7108" y="1982800"/>
            <a:ext cx="1584357" cy="516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5374" y="1747407"/>
            <a:ext cx="4961299" cy="263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712" y="1586774"/>
            <a:ext cx="12086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Our </a:t>
            </a:r>
            <a:r>
              <a:rPr lang="en-US" altLang="zh-CN" sz="2400" dirty="0"/>
              <a:t>improvements include using </a:t>
            </a:r>
            <a:r>
              <a:rPr lang="en-US" altLang="zh-CN" sz="2400" dirty="0">
                <a:solidFill>
                  <a:srgbClr val="FF0000"/>
                </a:solidFill>
              </a:rPr>
              <a:t>a small convolutional filter </a:t>
            </a:r>
            <a:r>
              <a:rPr lang="en-US" altLang="zh-CN" sz="2400" dirty="0"/>
              <a:t>to predict </a:t>
            </a:r>
            <a:r>
              <a:rPr lang="en-US" altLang="zh-CN" sz="2400" dirty="0" smtClean="0"/>
              <a:t>object categories </a:t>
            </a:r>
            <a:r>
              <a:rPr lang="en-US" altLang="zh-CN" sz="2400" dirty="0"/>
              <a:t>and offsets in bounding box </a:t>
            </a:r>
            <a:r>
              <a:rPr lang="en-US" altLang="zh-CN" sz="2400" dirty="0" smtClean="0"/>
              <a:t>locations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using </a:t>
            </a:r>
            <a:r>
              <a:rPr lang="en-US" altLang="zh-CN" sz="2400" dirty="0"/>
              <a:t>separate predictors (filters) </a:t>
            </a:r>
            <a:r>
              <a:rPr lang="en-US" altLang="zh-CN" sz="2400" dirty="0" smtClean="0"/>
              <a:t>for different </a:t>
            </a:r>
            <a:r>
              <a:rPr lang="en-US" altLang="zh-CN" sz="2400" dirty="0">
                <a:solidFill>
                  <a:srgbClr val="FF0000"/>
                </a:solidFill>
              </a:rPr>
              <a:t>aspect ratio </a:t>
            </a:r>
            <a:r>
              <a:rPr lang="en-US" altLang="zh-CN" sz="2400" dirty="0" smtClean="0">
                <a:solidFill>
                  <a:srgbClr val="FF0000"/>
                </a:solidFill>
              </a:rPr>
              <a:t>detections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applying </a:t>
            </a:r>
            <a:r>
              <a:rPr lang="en-US" altLang="zh-CN" sz="2400" dirty="0"/>
              <a:t>these filters to </a:t>
            </a:r>
            <a:r>
              <a:rPr lang="en-US" altLang="zh-CN" sz="2400" dirty="0">
                <a:solidFill>
                  <a:srgbClr val="FF0000"/>
                </a:solidFill>
              </a:rPr>
              <a:t>multiple feature maps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from the </a:t>
            </a:r>
            <a:r>
              <a:rPr lang="en-US" altLang="zh-CN" sz="2400" dirty="0"/>
              <a:t>later stages of a network </a:t>
            </a:r>
            <a:endParaRPr lang="en-US" altLang="zh-CN" sz="2400" dirty="0" smtClean="0"/>
          </a:p>
          <a:p>
            <a:r>
              <a:rPr lang="en-US" altLang="zh-CN" sz="2400" dirty="0" smtClean="0"/>
              <a:t>in </a:t>
            </a:r>
            <a:r>
              <a:rPr lang="en-US" altLang="zh-CN" sz="2400" dirty="0"/>
              <a:t>order to perform detection at multiple </a:t>
            </a:r>
            <a:r>
              <a:rPr lang="en-US" altLang="zh-CN" sz="2400" dirty="0" smtClean="0"/>
              <a:t>scales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0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/>
              <a:t>Model 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add </a:t>
            </a:r>
            <a:r>
              <a:rPr lang="en-US" altLang="zh-CN" sz="2400" dirty="0">
                <a:solidFill>
                  <a:schemeClr val="accent1"/>
                </a:solidFill>
              </a:rPr>
              <a:t>auxiliary structure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114" y="1944750"/>
            <a:ext cx="5404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Multi-scale feature maps for detection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17" y="2579954"/>
            <a:ext cx="10734675" cy="3943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49149" y="1203794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discretize the space of possible output box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3995" y="1705374"/>
            <a:ext cx="4909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显然前者适合检测小的目标，比如图片中的猫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后者</a:t>
            </a:r>
            <a:r>
              <a:rPr lang="zh-CN" altLang="en-US" dirty="0"/>
              <a:t>适合检测大的目标，比如图片中的狗。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0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/>
              <a:t>Model 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add </a:t>
            </a:r>
            <a:r>
              <a:rPr lang="en-US" altLang="zh-CN" sz="2400" dirty="0">
                <a:solidFill>
                  <a:schemeClr val="accent1"/>
                </a:solidFill>
              </a:rPr>
              <a:t>auxiliary structure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114" y="1944750"/>
            <a:ext cx="5404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Convolutional predictors for detection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124" y="2645791"/>
            <a:ext cx="6391275" cy="400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9974" y="3539382"/>
            <a:ext cx="2975574" cy="536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761" y="1437991"/>
            <a:ext cx="6572250" cy="58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66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314" y="1243709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/>
              <a:t>Model 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add </a:t>
            </a:r>
            <a:r>
              <a:rPr lang="en-US" altLang="zh-CN" sz="2400" dirty="0">
                <a:solidFill>
                  <a:schemeClr val="accent1"/>
                </a:solidFill>
              </a:rPr>
              <a:t>auxiliary structure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7762" y="34529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114" y="1944750"/>
            <a:ext cx="5404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Convolutional predictors for detection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9" y="2645791"/>
            <a:ext cx="11268075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18" y="1705374"/>
            <a:ext cx="9591675" cy="506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97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6146</TotalTime>
  <Words>613</Words>
  <Application>Microsoft Office PowerPoint</Application>
  <PresentationFormat>宽屏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QChen</cp:lastModifiedBy>
  <cp:revision>279</cp:revision>
  <dcterms:created xsi:type="dcterms:W3CDTF">2017-08-08T02:58:07Z</dcterms:created>
  <dcterms:modified xsi:type="dcterms:W3CDTF">2019-05-19T13:53:37Z</dcterms:modified>
</cp:coreProperties>
</file>