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5" r:id="rId2"/>
    <p:sldId id="307" r:id="rId3"/>
    <p:sldId id="310" r:id="rId4"/>
    <p:sldId id="311" r:id="rId5"/>
    <p:sldId id="312" r:id="rId6"/>
    <p:sldId id="313" r:id="rId7"/>
    <p:sldId id="289" r:id="rId8"/>
    <p:sldId id="314" r:id="rId9"/>
    <p:sldId id="315" r:id="rId10"/>
    <p:sldId id="316" r:id="rId11"/>
    <p:sldId id="317" r:id="rId12"/>
    <p:sldId id="294" r:id="rId13"/>
    <p:sldId id="318" r:id="rId14"/>
    <p:sldId id="319" r:id="rId15"/>
    <p:sldId id="320" r:id="rId16"/>
    <p:sldId id="29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6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9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1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2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52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27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2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6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3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6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6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0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1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4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0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39485" y="2307218"/>
            <a:ext cx="6070035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9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altLang="zh-CN" sz="9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  <a:endParaRPr lang="en-US" altLang="zh-CN" sz="9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第</a:t>
            </a:r>
            <a:r>
              <a:rPr lang="en-US" altLang="zh-CN" sz="1400" dirty="0" smtClean="0">
                <a:solidFill>
                  <a:prstClr val="white"/>
                </a:solidFill>
                <a:latin typeface="+mn-ea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18308" y="4955172"/>
            <a:ext cx="465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Author: QChen</a:t>
            </a:r>
          </a:p>
          <a:p>
            <a:r>
              <a:rPr lang="en-US" altLang="zh-CN" dirty="0" smtClean="0"/>
              <a:t>Date: Apr </a:t>
            </a:r>
            <a:r>
              <a:rPr lang="en-US" altLang="zh-CN" dirty="0" smtClean="0"/>
              <a:t>18 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5" y="2648784"/>
            <a:ext cx="1549633" cy="9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261" y="1225601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Initializing from pre-trained networks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657" y="1818991"/>
            <a:ext cx="7399502" cy="41653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67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261" y="1225601"/>
            <a:ext cx="880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Fine-tuning for detection    </a:t>
            </a:r>
            <a:r>
              <a:rPr lang="en-US" altLang="zh-CN" sz="2400" dirty="0">
                <a:solidFill>
                  <a:schemeClr val="accent1"/>
                </a:solidFill>
              </a:rPr>
              <a:t>—— hierarchical sampling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96" y="1982800"/>
            <a:ext cx="7324725" cy="3028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072" y="5307284"/>
            <a:ext cx="7324725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59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719" y="4176800"/>
            <a:ext cx="5548660" cy="992195"/>
          </a:xfrm>
          <a:prstGeom prst="rect">
            <a:avLst/>
          </a:prstGeom>
        </p:spPr>
      </p:pic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64" y="5467278"/>
            <a:ext cx="8029575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225" y="1482646"/>
            <a:ext cx="2562225" cy="5429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229100" y="1837853"/>
            <a:ext cx="3203795" cy="387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332" y="2939544"/>
            <a:ext cx="5420668" cy="835751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6464174" y="3847723"/>
            <a:ext cx="1498726" cy="154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52261" y="1225601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Multi-task loss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64" y="1705763"/>
            <a:ext cx="3694899" cy="3537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06970" y="2176158"/>
            <a:ext cx="508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u: ground-truth </a:t>
            </a:r>
            <a:r>
              <a:rPr lang="en-US" altLang="zh-CN" dirty="0">
                <a:solidFill>
                  <a:srgbClr val="FF0000"/>
                </a:solidFill>
              </a:rPr>
              <a:t>class u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v: ground-truth bounding-box regression target 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75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260" y="1225601"/>
            <a:ext cx="821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en-US" altLang="zh-CN" sz="2400" dirty="0"/>
              <a:t>. Back-propagation through 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 pooling layers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079" y="1982800"/>
            <a:ext cx="7248525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66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260" y="1225601"/>
            <a:ext cx="821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en-US" altLang="zh-CN" sz="2400" dirty="0"/>
              <a:t>. Back-propagation through 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 pooling layers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87" y="1851470"/>
            <a:ext cx="7307841" cy="4743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171" y="2616927"/>
            <a:ext cx="2680407" cy="996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63" y="3985027"/>
            <a:ext cx="4591050" cy="476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70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260" y="1225601"/>
            <a:ext cx="821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r>
              <a:rPr lang="en-US" altLang="zh-CN" sz="2400" dirty="0"/>
              <a:t>. Truncated SVD for faster detection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1851" y="1015308"/>
            <a:ext cx="4273802" cy="56984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210" y="2277866"/>
            <a:ext cx="9553575" cy="3619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055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6711" y="1220016"/>
            <a:ext cx="550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Advantages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1061" y="1774985"/>
            <a:ext cx="6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400" dirty="0" smtClean="0"/>
              <a:t>ROI Pooling Layer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711" y="3931603"/>
            <a:ext cx="550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Disadvantages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1058" y="2329954"/>
            <a:ext cx="880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Multi-task </a:t>
            </a:r>
            <a:r>
              <a:rPr lang="en-US" altLang="zh-CN" sz="2400" dirty="0" smtClean="0"/>
              <a:t>Loss</a:t>
            </a:r>
            <a:endParaRPr lang="en-US" altLang="zh-CN" sz="24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2381058" y="2884923"/>
            <a:ext cx="955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A</a:t>
            </a:r>
            <a:r>
              <a:rPr lang="zh-CN" altLang="en-US" sz="2400" dirty="0"/>
              <a:t>）</a:t>
            </a:r>
            <a:r>
              <a:rPr lang="en-US" altLang="zh-CN" sz="2400" dirty="0" err="1" smtClean="0"/>
              <a:t>Softmax</a:t>
            </a:r>
            <a:r>
              <a:rPr lang="en-US" altLang="zh-CN" sz="2400" dirty="0" smtClean="0"/>
              <a:t> loss replace SVM</a:t>
            </a:r>
          </a:p>
          <a:p>
            <a:r>
              <a:rPr lang="zh-CN" altLang="en-US" sz="2400" dirty="0"/>
              <a:t>   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）</a:t>
            </a:r>
            <a:r>
              <a:rPr lang="en-US" altLang="zh-CN" sz="2400" dirty="0" smtClean="0"/>
              <a:t>SmoothL1 Loss </a:t>
            </a:r>
            <a:r>
              <a:rPr lang="en-US" altLang="zh-CN" sz="2400" dirty="0"/>
              <a:t>replace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bouding</a:t>
            </a:r>
            <a:r>
              <a:rPr lang="en-US" altLang="zh-CN" sz="2400" dirty="0" smtClean="0"/>
              <a:t>-box regression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381058" y="4608951"/>
            <a:ext cx="6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 Not end-to-end Model: SS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2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9016" y="864443"/>
            <a:ext cx="41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Object  Detection Model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095998" y="1917630"/>
            <a:ext cx="0" cy="4809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7483" y="1686798"/>
            <a:ext cx="383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Object </a:t>
            </a:r>
            <a:r>
              <a:rPr lang="en-US" altLang="zh-CN" sz="2400" dirty="0" smtClean="0"/>
              <a:t>Recognition</a:t>
            </a:r>
            <a:endParaRPr lang="zh-CN" altLang="en-US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183814"/>
            <a:ext cx="4333875" cy="42767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55532" y="1686797"/>
            <a:ext cx="302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Object Detection</a:t>
            </a:r>
            <a:endParaRPr lang="zh-CN" altLang="en-US" sz="2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036" y="2698163"/>
            <a:ext cx="4953000" cy="3248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163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976" y="2495875"/>
            <a:ext cx="10382492" cy="36325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6416" y="1754743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RCNN</a:t>
            </a:r>
            <a:r>
              <a:rPr lang="en-US" altLang="zh-CN" dirty="0" smtClean="0"/>
              <a:t> </a:t>
            </a:r>
            <a:r>
              <a:rPr lang="en-US" altLang="zh-CN" sz="2400" dirty="0"/>
              <a:t>Architecture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03179" y="1013611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Foresight </a:t>
            </a:r>
            <a:r>
              <a:rPr lang="en-US" altLang="zh-CN" sz="2400" dirty="0" smtClean="0">
                <a:solidFill>
                  <a:schemeClr val="accent1"/>
                </a:solidFill>
              </a:rPr>
              <a:t>Review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5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6416" y="1754743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SPP</a:t>
            </a:r>
            <a:r>
              <a:rPr lang="en-US" altLang="zh-CN" dirty="0" smtClean="0"/>
              <a:t> </a:t>
            </a:r>
            <a:r>
              <a:rPr lang="en-US" altLang="zh-CN" sz="2400" dirty="0"/>
              <a:t>Architecture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03179" y="1013611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Foresight </a:t>
            </a:r>
            <a:r>
              <a:rPr lang="en-US" altLang="zh-CN" sz="2400" dirty="0" smtClean="0">
                <a:solidFill>
                  <a:schemeClr val="accent1"/>
                </a:solidFill>
              </a:rPr>
              <a:t>Review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12" y="2299952"/>
            <a:ext cx="6605352" cy="4472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28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6416" y="1754743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 </a:t>
            </a:r>
            <a:r>
              <a:rPr lang="en-US" altLang="zh-CN" sz="2400" dirty="0" smtClean="0"/>
              <a:t>Comparison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03179" y="1013611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Foresight </a:t>
            </a:r>
            <a:r>
              <a:rPr lang="en-US" altLang="zh-CN" sz="2400" dirty="0" smtClean="0">
                <a:solidFill>
                  <a:schemeClr val="accent1"/>
                </a:solidFill>
              </a:rPr>
              <a:t>Review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6416" y="2396030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Problem Discovery?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937442" y="3159659"/>
            <a:ext cx="493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1. Training is a multi-stage pipeline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7442" y="3704868"/>
            <a:ext cx="650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2. Training is expensive in space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time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36595" y="3649349"/>
            <a:ext cx="30781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SPPnet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37442" y="4333742"/>
            <a:ext cx="650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en-US" altLang="zh-CN" sz="2400" dirty="0">
                <a:solidFill>
                  <a:srgbClr val="FF0000"/>
                </a:solidFill>
              </a:rPr>
              <a:t>. Object detection is </a:t>
            </a:r>
            <a:r>
              <a:rPr lang="en-US" altLang="zh-CN" sz="2400" dirty="0" smtClean="0">
                <a:solidFill>
                  <a:srgbClr val="FF0000"/>
                </a:solidFill>
              </a:rPr>
              <a:t>slow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2417" y="4777950"/>
            <a:ext cx="592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—— test-time, </a:t>
            </a:r>
            <a:r>
              <a:rPr lang="en-US" altLang="zh-CN" dirty="0" smtClean="0">
                <a:solidFill>
                  <a:schemeClr val="accent1"/>
                </a:solidFill>
              </a:rPr>
              <a:t>without sharing computation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接箭头连接符 14"/>
          <p:cNvCxnSpPr>
            <a:stCxn id="5" idx="1"/>
          </p:cNvCxnSpPr>
          <p:nvPr/>
        </p:nvCxnSpPr>
        <p:spPr>
          <a:xfrm flipH="1" flipV="1">
            <a:off x="7677339" y="3920150"/>
            <a:ext cx="1059256" cy="19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1"/>
          </p:cNvCxnSpPr>
          <p:nvPr/>
        </p:nvCxnSpPr>
        <p:spPr>
          <a:xfrm flipH="1">
            <a:off x="5685576" y="4111014"/>
            <a:ext cx="3051019" cy="461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7539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5" grpId="0"/>
      <p:bldP spid="1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179" y="1013611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Foresight </a:t>
            </a:r>
            <a:r>
              <a:rPr lang="en-US" altLang="zh-CN" sz="2400" dirty="0" smtClean="0">
                <a:solidFill>
                  <a:schemeClr val="accent1"/>
                </a:solidFill>
              </a:rPr>
              <a:t>Review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8598" y="1664209"/>
            <a:ext cx="112534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the fine-tuning </a:t>
            </a:r>
            <a:r>
              <a:rPr lang="en-US" altLang="zh-CN" sz="2400" dirty="0" smtClean="0">
                <a:solidFill>
                  <a:srgbClr val="FF0000"/>
                </a:solidFill>
              </a:rPr>
              <a:t>algorithm </a:t>
            </a:r>
            <a:r>
              <a:rPr lang="en-US" altLang="zh-CN" sz="2400" dirty="0">
                <a:solidFill>
                  <a:srgbClr val="FF0000"/>
                </a:solidFill>
              </a:rPr>
              <a:t>proposed in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SPPnet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800" dirty="0" smtClean="0"/>
              <a:t>cannot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update </a:t>
            </a:r>
            <a:r>
              <a:rPr lang="en-US" altLang="zh-CN" sz="2400" dirty="0">
                <a:solidFill>
                  <a:srgbClr val="0070C0"/>
                </a:solidFill>
              </a:rPr>
              <a:t>the </a:t>
            </a:r>
            <a:r>
              <a:rPr lang="en-US" altLang="zh-CN" sz="2400" dirty="0" smtClean="0">
                <a:solidFill>
                  <a:srgbClr val="0070C0"/>
                </a:solidFill>
              </a:rPr>
              <a:t>convolutional layers </a:t>
            </a:r>
            <a:r>
              <a:rPr lang="en-US" altLang="zh-CN" sz="2400" dirty="0">
                <a:solidFill>
                  <a:srgbClr val="FF0000"/>
                </a:solidFill>
              </a:rPr>
              <a:t>that </a:t>
            </a:r>
            <a:r>
              <a:rPr lang="en-US" altLang="zh-CN" sz="2400" dirty="0">
                <a:solidFill>
                  <a:srgbClr val="00B050"/>
                </a:solidFill>
              </a:rPr>
              <a:t>precede</a:t>
            </a:r>
            <a:r>
              <a:rPr lang="en-US" altLang="zh-CN" sz="2400" dirty="0">
                <a:solidFill>
                  <a:srgbClr val="FF0000"/>
                </a:solidFill>
              </a:rPr>
              <a:t> the spatial pyramid pooling.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589" y="4647728"/>
            <a:ext cx="11919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反向传播</a:t>
            </a:r>
            <a:r>
              <a:rPr lang="zh-CN" altLang="en-US" sz="2400" dirty="0"/>
              <a:t>需要计算每一个</a:t>
            </a:r>
            <a:r>
              <a:rPr lang="en-US" altLang="zh-CN" sz="2400" dirty="0" err="1">
                <a:solidFill>
                  <a:srgbClr val="00B0F0"/>
                </a:solidFill>
              </a:rPr>
              <a:t>RoI</a:t>
            </a:r>
            <a:r>
              <a:rPr lang="zh-CN" altLang="en-US" sz="2400" dirty="0">
                <a:solidFill>
                  <a:srgbClr val="00B0F0"/>
                </a:solidFill>
              </a:rPr>
              <a:t>感受野</a:t>
            </a:r>
            <a:r>
              <a:rPr lang="zh-CN" altLang="en-US" sz="2400" dirty="0"/>
              <a:t>的卷积层梯度，通常所有</a:t>
            </a:r>
            <a:r>
              <a:rPr lang="en-US" altLang="zh-CN" sz="2400" dirty="0" err="1"/>
              <a:t>RoI</a:t>
            </a:r>
            <a:r>
              <a:rPr lang="zh-CN" altLang="en-US" sz="2400" dirty="0"/>
              <a:t>会覆盖整个图像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RoI</a:t>
            </a:r>
            <a:r>
              <a:rPr lang="en-US" altLang="zh-CN" sz="2400" dirty="0"/>
              <a:t>-centric sampling</a:t>
            </a:r>
            <a:r>
              <a:rPr lang="zh-CN" altLang="en-US" sz="2400" dirty="0"/>
              <a:t>方式会由于计算</a:t>
            </a:r>
            <a:r>
              <a:rPr lang="en-US" altLang="zh-CN" sz="2400" dirty="0"/>
              <a:t>too much</a:t>
            </a:r>
            <a:r>
              <a:rPr lang="zh-CN" altLang="en-US" sz="2400" dirty="0"/>
              <a:t>整幅图像梯度而变得又慢又耗内存。</a:t>
            </a:r>
          </a:p>
        </p:txBody>
      </p:sp>
      <p:sp>
        <p:nvSpPr>
          <p:cNvPr id="7" name="矩形 6"/>
          <p:cNvSpPr/>
          <p:nvPr/>
        </p:nvSpPr>
        <p:spPr>
          <a:xfrm>
            <a:off x="570643" y="2651037"/>
            <a:ext cx="7316913" cy="9347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way of Sampling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90803" y="3732522"/>
            <a:ext cx="621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(RCNN)</a:t>
            </a:r>
            <a:r>
              <a:rPr lang="en-US" altLang="zh-CN" sz="2800" dirty="0" err="1" smtClean="0"/>
              <a:t>SPPnet</a:t>
            </a:r>
            <a:r>
              <a:rPr lang="en-US" altLang="zh-CN" sz="2800" dirty="0" smtClean="0"/>
              <a:t> :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RoI</a:t>
            </a:r>
            <a:r>
              <a:rPr lang="en-US" altLang="zh-CN" sz="2800" dirty="0"/>
              <a:t>-centric sampling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490803" y="5978433"/>
            <a:ext cx="787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Fast-RCNN :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Image-centric </a:t>
            </a:r>
            <a:r>
              <a:rPr lang="en-US" altLang="zh-CN" sz="2800" dirty="0">
                <a:solidFill>
                  <a:srgbClr val="FF0000"/>
                </a:solidFill>
              </a:rPr>
              <a:t>sampling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047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261" y="1225601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paper: Fast </a:t>
            </a:r>
            <a:r>
              <a:rPr lang="en-US" altLang="zh-CN" sz="2400" dirty="0"/>
              <a:t>R-CNN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471" y="2123509"/>
            <a:ext cx="9557511" cy="30369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77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09" y="2109458"/>
            <a:ext cx="9783543" cy="38024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261" y="1225601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paper: Fast </a:t>
            </a:r>
            <a:r>
              <a:rPr lang="en-US" altLang="zh-CN" sz="2400" dirty="0"/>
              <a:t>R-CNN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14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20035" y="345292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 R-CNN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261" y="1225601"/>
            <a:ext cx="554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The </a:t>
            </a:r>
            <a:r>
              <a:rPr lang="en-US" altLang="zh-CN" sz="2400" dirty="0" err="1" smtClean="0"/>
              <a:t>RoI</a:t>
            </a:r>
            <a:r>
              <a:rPr lang="en-US" altLang="zh-CN" sz="2400" dirty="0" smtClean="0"/>
              <a:t> Pooling layer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84" y="1839079"/>
            <a:ext cx="8239125" cy="4248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56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1675</TotalTime>
  <Words>278</Words>
  <Application>Microsoft Office PowerPoint</Application>
  <PresentationFormat>宽屏</PresentationFormat>
  <Paragraphs>77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Agency FB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QChen</cp:lastModifiedBy>
  <cp:revision>162</cp:revision>
  <dcterms:created xsi:type="dcterms:W3CDTF">2017-08-08T02:58:07Z</dcterms:created>
  <dcterms:modified xsi:type="dcterms:W3CDTF">2019-04-18T04:12:22Z</dcterms:modified>
</cp:coreProperties>
</file>