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3155" r:id="rId3"/>
    <p:sldId id="3169" r:id="rId5"/>
    <p:sldId id="3170" r:id="rId6"/>
    <p:sldId id="3122" r:id="rId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B369"/>
    <a:srgbClr val="1A8CE1"/>
    <a:srgbClr val="FFFFFF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>
        <p:scale>
          <a:sx n="66" d="100"/>
          <a:sy n="66" d="100"/>
        </p:scale>
        <p:origin x="-744" y="-534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9A3C-EDB8-47A7-A89F-8B39791795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4AA-064A-47A7-A070-FE09BE241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E67A1-5C53-42BD-AB2C-709FEF61F2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80EFF5-4C64-44AF-903C-4654B01C43E2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-69282" y="-30352"/>
            <a:ext cx="12858750" cy="724376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3936385" y="2677170"/>
            <a:ext cx="4985980" cy="256224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en-US" altLang="zh-CN" sz="5400" cap="all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4</a:t>
            </a:r>
            <a:r>
              <a:rPr lang="zh-CN" altLang="en-US" sz="5400" cap="all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路视频拼接</a:t>
            </a:r>
            <a:endParaRPr lang="en-US" altLang="zh-CN" sz="5400" cap="all" dirty="0" smtClean="0">
              <a:solidFill>
                <a:schemeClr val="accent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5400" cap="all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与</a:t>
            </a:r>
            <a:r>
              <a:rPr lang="zh-CN" altLang="en-US" sz="5400" cap="all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云端监控方案</a:t>
            </a:r>
            <a:endParaRPr lang="en-US" altLang="zh-CN" sz="5400" cap="all" dirty="0" smtClean="0">
              <a:solidFill>
                <a:schemeClr val="accent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zh-CN" altLang="en-US" sz="5400" cap="all" dirty="0">
              <a:solidFill>
                <a:schemeClr val="accent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182385" y="4758393"/>
            <a:ext cx="3623254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cap="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架构</a:t>
            </a:r>
            <a:r>
              <a:rPr lang="zh-CN" altLang="en-US" sz="1600" cap="all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600" cap="all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wzj</a:t>
            </a:r>
            <a:r>
              <a:rPr lang="zh-CN" altLang="en-US" sz="1600" cap="all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部门：研发部</a:t>
            </a:r>
            <a:endParaRPr lang="en-US" altLang="zh-CN" sz="1600" cap="all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cap="all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版本：</a:t>
            </a:r>
            <a:r>
              <a:rPr lang="en-US" altLang="zh-CN" sz="1600" cap="all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002       </a:t>
            </a:r>
            <a:r>
              <a:rPr lang="zh-CN" altLang="en-US" sz="1600" cap="all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时间：</a:t>
            </a:r>
            <a:r>
              <a:rPr lang="en-US" altLang="zh-CN" sz="1600" cap="all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2017.02.14</a:t>
            </a:r>
            <a:r>
              <a:rPr lang="zh-CN" altLang="en-US" sz="1600" cap="all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1600" cap="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3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4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9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8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9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8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36887" y="327049"/>
            <a:ext cx="7039676" cy="65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38070" y="1530945"/>
            <a:ext cx="600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7783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架构设计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-1-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第一阶段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310" y="5416525"/>
            <a:ext cx="14668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4999" y="1121831"/>
            <a:ext cx="8858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pic.87870.com/upload/images/87870/2016/1/7/444cb14f-3ee5-41da-a1b1-dae494efbcf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170" y="1113703"/>
            <a:ext cx="1493540" cy="9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05039" y="3025775"/>
            <a:ext cx="11144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627" y="1238523"/>
            <a:ext cx="17907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375" y="1076598"/>
            <a:ext cx="12763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1748855" y="145608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48855" y="171238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48855" y="1888133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748855" y="1238523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517607" y="1591636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517607" y="1743348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517607" y="1888133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26" idx="1"/>
          </p:cNvCxnSpPr>
          <p:nvPr/>
        </p:nvCxnSpPr>
        <p:spPr>
          <a:xfrm>
            <a:off x="8545782" y="1888132"/>
            <a:ext cx="25922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517607" y="1456085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971782" y="3647718"/>
            <a:ext cx="14763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下箭头 25"/>
          <p:cNvSpPr/>
          <p:nvPr/>
        </p:nvSpPr>
        <p:spPr>
          <a:xfrm rot="18094897">
            <a:off x="9867509" y="1967105"/>
            <a:ext cx="377148" cy="2534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72163" y="3025775"/>
            <a:ext cx="11144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流程图: 联系 26"/>
          <p:cNvSpPr/>
          <p:nvPr/>
        </p:nvSpPr>
        <p:spPr>
          <a:xfrm>
            <a:off x="4773191" y="361632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989215" y="361632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205239" y="361632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5421263" y="361632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4557167" y="361632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5637287" y="361632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08695" y="1035070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路视频输入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5781303" y="459006"/>
            <a:ext cx="1800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阿里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云视频服务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405039" y="4120381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拼接服务器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5925319" y="4131414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动态增长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0518" y="3128606"/>
            <a:ext cx="8858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直接连接符 28"/>
          <p:cNvCxnSpPr>
            <a:stCxn id="1038" idx="3"/>
          </p:cNvCxnSpPr>
          <p:nvPr/>
        </p:nvCxnSpPr>
        <p:spPr>
          <a:xfrm>
            <a:off x="9056343" y="3719156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429375" y="4120381"/>
            <a:ext cx="1741143" cy="86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7932989" y="2861790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负载均衡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70697" y="5071507"/>
            <a:ext cx="16661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系统服务管理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4" name="直接箭头连接符 33"/>
          <p:cNvCxnSpPr>
            <a:stCxn id="1027" idx="3"/>
            <a:endCxn id="1038" idx="2"/>
          </p:cNvCxnSpPr>
          <p:nvPr/>
        </p:nvCxnSpPr>
        <p:spPr>
          <a:xfrm flipV="1">
            <a:off x="1983160" y="4309706"/>
            <a:ext cx="6630271" cy="176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27" idx="3"/>
            <a:endCxn id="1031" idx="1"/>
          </p:cNvCxnSpPr>
          <p:nvPr/>
        </p:nvCxnSpPr>
        <p:spPr>
          <a:xfrm flipV="1">
            <a:off x="1983160" y="3616325"/>
            <a:ext cx="1421879" cy="246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027" idx="3"/>
          </p:cNvCxnSpPr>
          <p:nvPr/>
        </p:nvCxnSpPr>
        <p:spPr>
          <a:xfrm flipV="1">
            <a:off x="1983160" y="2302931"/>
            <a:ext cx="1421879" cy="3775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967287" y="5661521"/>
            <a:ext cx="11049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5916765" y="5488533"/>
            <a:ext cx="1808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MQS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消息服务器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stCxn id="1026" idx="2"/>
          </p:cNvCxnSpPr>
          <p:nvPr/>
        </p:nvCxnSpPr>
        <p:spPr>
          <a:xfrm flipH="1">
            <a:off x="7100362" y="2245320"/>
            <a:ext cx="4337746" cy="382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035" idx="1"/>
          </p:cNvCxnSpPr>
          <p:nvPr/>
        </p:nvCxnSpPr>
        <p:spPr>
          <a:xfrm flipH="1">
            <a:off x="7072187" y="4309706"/>
            <a:ext cx="3899595" cy="19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030" idx="2"/>
          </p:cNvCxnSpPr>
          <p:nvPr/>
        </p:nvCxnSpPr>
        <p:spPr>
          <a:xfrm>
            <a:off x="900940" y="2069569"/>
            <a:ext cx="4971223" cy="4182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967287" y="2069569"/>
            <a:ext cx="1974256" cy="169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069335" y="2104157"/>
            <a:ext cx="208823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925319" y="2104157"/>
            <a:ext cx="180020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853311" y="2104157"/>
            <a:ext cx="1738438" cy="151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1036" idx="3"/>
          </p:cNvCxnSpPr>
          <p:nvPr/>
        </p:nvCxnSpPr>
        <p:spPr>
          <a:xfrm flipH="1" flipV="1">
            <a:off x="6986588" y="3616325"/>
            <a:ext cx="594915" cy="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6986589" y="3688333"/>
            <a:ext cx="7389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986589" y="3760341"/>
            <a:ext cx="954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6986589" y="3832349"/>
            <a:ext cx="11709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2540943" y="2069568"/>
            <a:ext cx="5040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2540943" y="2069568"/>
            <a:ext cx="0" cy="125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2540943" y="3328293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373149" y="5640933"/>
            <a:ext cx="1016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第一阶段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9381703" y="5931614"/>
            <a:ext cx="1016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第二阶段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0398369" y="5931614"/>
            <a:ext cx="728464" cy="32402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右箭头 121"/>
          <p:cNvSpPr/>
          <p:nvPr/>
        </p:nvSpPr>
        <p:spPr>
          <a:xfrm>
            <a:off x="10335934" y="5657241"/>
            <a:ext cx="827425" cy="216581"/>
          </a:xfrm>
          <a:prstGeom prst="rightArrow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575000" y="6640661"/>
            <a:ext cx="10298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8289394" y="4206875"/>
            <a:ext cx="6480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3549055" y="2824237"/>
            <a:ext cx="10801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Python/C++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6285359" y="6712669"/>
            <a:ext cx="6480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4629175" y="1096625"/>
            <a:ext cx="792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服务</a:t>
            </a:r>
            <a:r>
              <a:rPr lang="zh-CN" altLang="en-US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申请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8" name="Rectangle 4"/>
          <p:cNvSpPr>
            <a:spLocks noChangeArrowheads="1"/>
          </p:cNvSpPr>
          <p:nvPr/>
        </p:nvSpPr>
        <p:spPr bwMode="auto">
          <a:xfrm>
            <a:off x="11253911" y="1312649"/>
            <a:ext cx="6480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HTML5</a:t>
            </a:r>
            <a:endParaRPr lang="en-US" altLang="zh-CN" sz="1400" dirty="0" smtClean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4760245" y="3307836"/>
            <a:ext cx="877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Opencv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24719" y="2104157"/>
            <a:ext cx="10298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Python/C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54" grpId="0"/>
      <p:bldP spid="55" grpId="0"/>
      <p:bldP spid="66" grpId="0"/>
      <p:bldP spid="118" grpId="0"/>
      <p:bldP spid="119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164679" y="4691672"/>
            <a:ext cx="1722074" cy="2381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54171" y="880022"/>
            <a:ext cx="1722074" cy="2381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0533831" y="989201"/>
            <a:ext cx="1849463" cy="597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6606" y="539740"/>
            <a:ext cx="8331201" cy="67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3876" y="3976365"/>
            <a:ext cx="600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7783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架构设计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-2-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第二阶段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95" y="5560541"/>
            <a:ext cx="14668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0746" y="3652619"/>
            <a:ext cx="8858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pic.87870.com/upload/images/87870/2016/1/7/444cb14f-3ee5-41da-a1b1-dae494efbcf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315" y="1220299"/>
            <a:ext cx="1493540" cy="9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7753" y="1621909"/>
            <a:ext cx="11144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68902" y="5163249"/>
            <a:ext cx="17907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箭头连接符 16"/>
          <p:cNvCxnSpPr/>
          <p:nvPr/>
        </p:nvCxnSpPr>
        <p:spPr>
          <a:xfrm>
            <a:off x="8278838" y="4061250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278838" y="4212962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278838" y="4357747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301583" y="4474304"/>
            <a:ext cx="25922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278838" y="3925699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3640" y="5316686"/>
            <a:ext cx="14763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下箭头 25"/>
          <p:cNvSpPr/>
          <p:nvPr/>
        </p:nvSpPr>
        <p:spPr>
          <a:xfrm rot="16961766">
            <a:off x="9464004" y="4271104"/>
            <a:ext cx="377148" cy="201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54877" y="1621909"/>
            <a:ext cx="11144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流程图: 联系 26"/>
          <p:cNvSpPr/>
          <p:nvPr/>
        </p:nvSpPr>
        <p:spPr>
          <a:xfrm>
            <a:off x="6055905" y="2212459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6271929" y="222694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6487953" y="222694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6703977" y="222694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5839881" y="222694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920001" y="2226945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0703" y="952029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路视频输入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596894" y="999356"/>
            <a:ext cx="1800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阿里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云视频服务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615745" y="2731001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拼接服务器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6037054" y="2428483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弹性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增长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16774" y="1636395"/>
            <a:ext cx="8858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486491" y="2742034"/>
            <a:ext cx="144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负载均衡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70697" y="5200501"/>
            <a:ext cx="1306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管理系统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55517" y="2762997"/>
            <a:ext cx="11049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2568065" y="3911461"/>
            <a:ext cx="6056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MQ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7405206" y="2788523"/>
            <a:ext cx="6480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Rectangle 4"/>
          <p:cNvSpPr>
            <a:spLocks noChangeArrowheads="1"/>
          </p:cNvSpPr>
          <p:nvPr/>
        </p:nvSpPr>
        <p:spPr bwMode="auto">
          <a:xfrm>
            <a:off x="4831769" y="1420371"/>
            <a:ext cx="10801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Python/C++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7969662" y="1426467"/>
            <a:ext cx="6480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5316974" y="6173479"/>
            <a:ext cx="792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OSS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8" name="Rectangle 4"/>
          <p:cNvSpPr>
            <a:spLocks noChangeArrowheads="1"/>
          </p:cNvSpPr>
          <p:nvPr/>
        </p:nvSpPr>
        <p:spPr bwMode="auto">
          <a:xfrm>
            <a:off x="11181903" y="3688333"/>
            <a:ext cx="6480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HLS</a:t>
            </a:r>
            <a:endParaRPr lang="en-US" altLang="zh-CN" sz="1400" dirty="0" smtClean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6042959" y="1903970"/>
            <a:ext cx="877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Opencv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719016" y="2176745"/>
            <a:ext cx="10298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Python/C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087751" y="1413049"/>
            <a:ext cx="112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2087751" y="1565449"/>
            <a:ext cx="112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2087751" y="1744117"/>
            <a:ext cx="112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2087751" y="1888133"/>
            <a:ext cx="112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1028" idx="0"/>
          </p:cNvCxnSpPr>
          <p:nvPr/>
        </p:nvCxnSpPr>
        <p:spPr>
          <a:xfrm flipH="1">
            <a:off x="3763659" y="2869500"/>
            <a:ext cx="2652286" cy="783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7533" y="3767663"/>
            <a:ext cx="8858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8053278" y="3508603"/>
            <a:ext cx="792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CDN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3516774" y="4732739"/>
            <a:ext cx="792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SLB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3516774" y="1426467"/>
            <a:ext cx="792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SLB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23571" y="3580611"/>
            <a:ext cx="12763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5244966" y="3364587"/>
            <a:ext cx="792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ECS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6109062" y="3293159"/>
            <a:ext cx="792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RDS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>
            <a:stCxn id="1028" idx="3"/>
            <a:endCxn id="91" idx="1"/>
          </p:cNvCxnSpPr>
          <p:nvPr/>
        </p:nvCxnSpPr>
        <p:spPr>
          <a:xfrm>
            <a:off x="4206571" y="4243169"/>
            <a:ext cx="717000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199921" y="4516715"/>
            <a:ext cx="1687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46817" y="3364587"/>
            <a:ext cx="26341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1110" y="3076555"/>
            <a:ext cx="8858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直接箭头连接符 37"/>
          <p:cNvCxnSpPr/>
          <p:nvPr/>
        </p:nvCxnSpPr>
        <p:spPr>
          <a:xfrm>
            <a:off x="3912818" y="4948183"/>
            <a:ext cx="702927" cy="549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04920" y="5020771"/>
            <a:ext cx="12763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7026315" y="4804747"/>
            <a:ext cx="792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ECS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343937" y="553984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7981270" y="4912469"/>
            <a:ext cx="216024" cy="468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316807" y="2319601"/>
            <a:ext cx="1118874" cy="759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0746" y="5992589"/>
            <a:ext cx="8858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3" name="直接箭头连接符 82"/>
          <p:cNvCxnSpPr/>
          <p:nvPr/>
        </p:nvCxnSpPr>
        <p:spPr>
          <a:xfrm>
            <a:off x="1001863" y="2428483"/>
            <a:ext cx="2340459" cy="3564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 flipV="1">
            <a:off x="1775545" y="6147665"/>
            <a:ext cx="1566777" cy="241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3969966" y="4516715"/>
            <a:ext cx="6901160" cy="226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3456176" y="5776565"/>
            <a:ext cx="575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2520072" y="4912469"/>
            <a:ext cx="575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endParaRPr lang="zh-CN" altLang="en-US" sz="1400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3095863" y="3976364"/>
            <a:ext cx="420911" cy="201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10749855" y="1704512"/>
            <a:ext cx="1462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用户消费管理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524719" y="2446731"/>
            <a:ext cx="1008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终端设备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7" name="Picture 2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 bwMode="auto">
          <a:xfrm rot="5400000">
            <a:off x="11015534" y="2414542"/>
            <a:ext cx="874076" cy="111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下箭头 147"/>
          <p:cNvSpPr/>
          <p:nvPr/>
        </p:nvSpPr>
        <p:spPr>
          <a:xfrm rot="15044199">
            <a:off x="9512151" y="2325954"/>
            <a:ext cx="377148" cy="201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54" grpId="0"/>
      <p:bldP spid="55" grpId="0"/>
      <p:bldP spid="66" grpId="0"/>
      <p:bldP spid="124" grpId="0"/>
      <p:bldP spid="125" grpId="0"/>
      <p:bldP spid="126" grpId="0"/>
      <p:bldP spid="127" grpId="0"/>
      <p:bldP spid="128" grpId="0"/>
      <p:bldP spid="129" grpId="0"/>
      <p:bldP spid="72" grpId="0"/>
      <p:bldP spid="88" grpId="0"/>
      <p:bldP spid="89" grpId="0"/>
      <p:bldP spid="90" grpId="0"/>
      <p:bldP spid="92" grpId="0"/>
      <p:bldP spid="94" grpId="0"/>
      <p:bldP spid="103" grpId="0"/>
      <p:bldP spid="131" grpId="0"/>
      <p:bldP spid="132" grpId="0"/>
      <p:bldP spid="142" grpId="0"/>
      <p:bldP spid="1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6"/>
          <p:cNvSpPr/>
          <p:nvPr/>
        </p:nvSpPr>
        <p:spPr>
          <a:xfrm>
            <a:off x="1499957" y="1168053"/>
            <a:ext cx="9847458" cy="6354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3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3889"/>
          <p:cNvSpPr/>
          <p:nvPr/>
        </p:nvSpPr>
        <p:spPr>
          <a:xfrm>
            <a:off x="1499957" y="4552429"/>
            <a:ext cx="9847458" cy="6354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183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		         </a:t>
            </a:r>
            <a:r>
              <a:rPr lang="zh-CN" altLang="en-US" sz="183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开发周期</a:t>
            </a:r>
            <a:endParaRPr sz="183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5"/>
          <p:cNvSpPr txBox="1"/>
          <p:nvPr/>
        </p:nvSpPr>
        <p:spPr>
          <a:xfrm>
            <a:off x="4308489" y="1693507"/>
            <a:ext cx="4255168" cy="4310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endParaRPr lang="en-US" sz="16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4308489" y="4035420"/>
            <a:ext cx="425516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工作量</a:t>
            </a:r>
            <a:endParaRPr lang="en-US" altLang="zh-CN" sz="16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 Placeholder 5"/>
          <p:cNvSpPr txBox="1"/>
          <p:nvPr/>
        </p:nvSpPr>
        <p:spPr>
          <a:xfrm>
            <a:off x="4308489" y="1270237"/>
            <a:ext cx="425516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人员配置</a:t>
            </a:r>
            <a:endParaRPr lang="en-US" altLang="zh-CN" sz="16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1077833" y="327049"/>
            <a:ext cx="398339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工作流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2108895" y="1909031"/>
            <a:ext cx="5616624" cy="255744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服务器开发    </a:t>
            </a: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 C++</a:t>
            </a:r>
            <a:endParaRPr lang="en-US" altLang="zh-CN" sz="19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</a:t>
            </a:r>
            <a:r>
              <a:rPr lang="zh-CN" altLang="en-US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为服务器开发                             </a:t>
            </a: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</a:t>
            </a:r>
            <a:endParaRPr lang="en-US" altLang="zh-CN" sz="19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C++</a:t>
            </a:r>
            <a:r>
              <a:rPr lang="zh-CN" altLang="en-US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为服务器拼接算法是流媒体开发     </a:t>
            </a: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</a:t>
            </a:r>
            <a:endParaRPr lang="en-US" altLang="zh-CN" sz="19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终端开发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</a:t>
            </a:r>
            <a:r>
              <a:rPr lang="zh-CN" altLang="en-US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为流媒体推送</a:t>
            </a: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SDK                               1</a:t>
            </a:r>
            <a:r>
              <a:rPr lang="zh-CN" altLang="en-US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</a:t>
            </a:r>
            <a:endParaRPr lang="en-US" altLang="zh-CN" sz="19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</a:t>
            </a:r>
            <a:r>
              <a:rPr lang="zh-CN" altLang="en-US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系统开发                                     </a:t>
            </a: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2108895" y="5344517"/>
            <a:ext cx="5616624" cy="14192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预计目标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月份，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具体需要根据项目实际细化任务统计计算。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build="p"/>
      <p:bldP spid="9" grpId="0"/>
      <p:bldP spid="11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自定义 29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9E00"/>
      </a:accent1>
      <a:accent2>
        <a:srgbClr val="157DA8"/>
      </a:accent2>
      <a:accent3>
        <a:srgbClr val="E89E00"/>
      </a:accent3>
      <a:accent4>
        <a:srgbClr val="157DA8"/>
      </a:accent4>
      <a:accent5>
        <a:srgbClr val="E89E00"/>
      </a:accent5>
      <a:accent6>
        <a:srgbClr val="157DA8"/>
      </a:accent6>
      <a:hlink>
        <a:srgbClr val="E89E00"/>
      </a:hlink>
      <a:folHlink>
        <a:srgbClr val="157DA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自定义</PresentationFormat>
  <Paragraphs>113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方正正准黑简体</vt:lpstr>
      <vt:lpstr>微软雅黑</vt:lpstr>
      <vt:lpstr>Arial</vt:lpstr>
      <vt:lpstr>Open Sans</vt:lpstr>
      <vt:lpstr>Open Sans</vt:lpstr>
      <vt:lpstr>黑体</vt:lpstr>
      <vt:lpstr>Arial Unicode MS</vt:lpstr>
      <vt:lpstr>Calibri Light</vt:lpstr>
      <vt:lpstr>Segoe Print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2016-10-17T14:00:00Z</dcterms:created>
  <dcterms:modified xsi:type="dcterms:W3CDTF">2018-05-02T12:14:27Z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