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32"/>
  </p:notesMasterIdLst>
  <p:handoutMasterIdLst>
    <p:handoutMasterId r:id="rId33"/>
  </p:handoutMasterIdLst>
  <p:sldIdLst>
    <p:sldId id="378" r:id="rId2"/>
    <p:sldId id="381" r:id="rId3"/>
    <p:sldId id="383" r:id="rId4"/>
    <p:sldId id="418" r:id="rId5"/>
    <p:sldId id="426" r:id="rId6"/>
    <p:sldId id="385" r:id="rId7"/>
    <p:sldId id="412" r:id="rId8"/>
    <p:sldId id="425" r:id="rId9"/>
    <p:sldId id="387" r:id="rId10"/>
    <p:sldId id="388" r:id="rId11"/>
    <p:sldId id="411" r:id="rId12"/>
    <p:sldId id="421" r:id="rId13"/>
    <p:sldId id="390" r:id="rId14"/>
    <p:sldId id="391" r:id="rId15"/>
    <p:sldId id="392" r:id="rId16"/>
    <p:sldId id="393" r:id="rId17"/>
    <p:sldId id="394" r:id="rId18"/>
    <p:sldId id="395" r:id="rId19"/>
    <p:sldId id="423" r:id="rId20"/>
    <p:sldId id="397" r:id="rId21"/>
    <p:sldId id="399" r:id="rId22"/>
    <p:sldId id="403" r:id="rId23"/>
    <p:sldId id="424" r:id="rId24"/>
    <p:sldId id="404" r:id="rId25"/>
    <p:sldId id="406" r:id="rId26"/>
    <p:sldId id="405" r:id="rId27"/>
    <p:sldId id="407" r:id="rId28"/>
    <p:sldId id="408" r:id="rId29"/>
    <p:sldId id="410" r:id="rId30"/>
    <p:sldId id="41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CC0066"/>
    <a:srgbClr val="000000"/>
    <a:srgbClr val="FF3300"/>
    <a:srgbClr val="009900"/>
    <a:srgbClr val="008080"/>
    <a:srgbClr val="FF9966"/>
    <a:srgbClr val="FF9933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18" autoAdjust="0"/>
    <p:restoredTop sz="94643" autoAdjust="0"/>
  </p:normalViewPr>
  <p:slideViewPr>
    <p:cSldViewPr>
      <p:cViewPr>
        <p:scale>
          <a:sx n="70" d="100"/>
          <a:sy n="70" d="100"/>
        </p:scale>
        <p:origin x="-1434" y="-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5325D8F-6B0A-40F5-93E1-07D24F5E002C}" type="slidenum">
              <a:rPr lang="zh-CN" altLang="en-US" smtClean="0">
                <a:latin typeface="Times New Roman" pitchFamily="18" charset="0"/>
              </a:rPr>
              <a:pPr eaLnBrk="1" hangingPunct="1"/>
              <a:t>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2B43958-8C27-4006-8552-CB1509D18A9F}" type="slidenum">
              <a:rPr lang="zh-CN" altLang="en-US" smtClean="0">
                <a:latin typeface="Times New Roman" pitchFamily="18" charset="0"/>
              </a:rPr>
              <a:pPr eaLnBrk="1" hangingPunct="1"/>
              <a:t>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1214421"/>
            <a:ext cx="7772400" cy="214257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6600" dirty="0" smtClean="0"/>
              <a:t>C</a:t>
            </a:r>
            <a:r>
              <a:rPr lang="zh-CN" altLang="en-US" sz="6600" dirty="0" smtClean="0"/>
              <a:t>语言程序设计基础</a:t>
            </a: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100534" cy="1071571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600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刘新国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数据表达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457202" y="1981200"/>
            <a:ext cx="8291513" cy="4256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数据表达</a:t>
            </a:r>
            <a:r>
              <a:rPr lang="en-US" altLang="zh-CN" dirty="0" smtClean="0"/>
              <a:t>：</a:t>
            </a:r>
            <a:r>
              <a:rPr lang="zh-CN" altLang="en-US" dirty="0" smtClean="0"/>
              <a:t>一般将数据抽象为</a:t>
            </a:r>
            <a:r>
              <a:rPr lang="zh-CN" altLang="en-US" dirty="0" smtClean="0">
                <a:solidFill>
                  <a:srgbClr val="FF0000"/>
                </a:solidFill>
              </a:rPr>
              <a:t>若干类型</a:t>
            </a:r>
          </a:p>
          <a:p>
            <a:pPr eaLnBrk="1" hangingPunct="1"/>
            <a:r>
              <a:rPr lang="zh-CN" altLang="en-US" dirty="0" smtClean="0"/>
              <a:t>数据类型：对某些具有共同特点的数据集合的称呼</a:t>
            </a:r>
          </a:p>
          <a:p>
            <a:pPr lvl="1" eaLnBrk="1" hangingPunct="1"/>
            <a:r>
              <a:rPr lang="zh-CN" altLang="en-US" dirty="0" smtClean="0"/>
              <a:t>数据本身的</a:t>
            </a: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 smtClean="0"/>
              <a:t>数据可进行的</a:t>
            </a:r>
            <a:r>
              <a:rPr lang="zh-CN" altLang="en-US" dirty="0" smtClean="0">
                <a:solidFill>
                  <a:srgbClr val="FF0000"/>
                </a:solidFill>
              </a:rPr>
              <a:t>操作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运算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/>
              <a:t>例如：</a:t>
            </a:r>
            <a:r>
              <a:rPr lang="zh-CN" altLang="en-US" dirty="0" smtClean="0">
                <a:solidFill>
                  <a:srgbClr val="FF0000"/>
                </a:solidFill>
              </a:rPr>
              <a:t>整数类型</a:t>
            </a:r>
          </a:p>
          <a:p>
            <a:pPr lvl="2" eaLnBrk="1" hangingPunct="1"/>
            <a:r>
              <a:rPr lang="zh-CN" altLang="en-US" dirty="0" smtClean="0"/>
              <a:t>定义：{…，-2，-1，0，1，2，…} </a:t>
            </a:r>
          </a:p>
          <a:p>
            <a:pPr lvl="2" eaLnBrk="1" hangingPunct="1"/>
            <a:r>
              <a:rPr lang="zh-CN" altLang="en-US" dirty="0" smtClean="0"/>
              <a:t>运算：</a:t>
            </a:r>
            <a:r>
              <a:rPr lang="zh-CN" altLang="en-US" dirty="0" smtClean="0">
                <a:solidFill>
                  <a:srgbClr val="FF0000"/>
                </a:solidFill>
              </a:rPr>
              <a:t>+ 、 - 、 * 、 /、</a:t>
            </a:r>
            <a:r>
              <a:rPr lang="en-US" altLang="zh-CN" dirty="0" smtClean="0">
                <a:solidFill>
                  <a:srgbClr val="FF0000"/>
                </a:solidFill>
              </a:rPr>
              <a:t>%</a:t>
            </a:r>
            <a:r>
              <a:rPr lang="zh-CN" altLang="en-US" dirty="0" smtClean="0"/>
              <a:t>等</a:t>
            </a: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AC29F96-8276-485C-BC55-DA0C17D7AF02}" type="slidenum">
              <a:rPr lang="zh-CN" altLang="en-US" smtClean="0">
                <a:latin typeface="Arial Black" pitchFamily="34" charset="0"/>
              </a:rPr>
              <a:pPr eaLnBrk="1" hangingPunct="1"/>
              <a:t>10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数据表达</a:t>
            </a:r>
          </a:p>
        </p:txBody>
      </p:sp>
      <p:sp>
        <p:nvSpPr>
          <p:cNvPr id="18435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语言提供的数据类型</a:t>
            </a:r>
          </a:p>
          <a:p>
            <a:pPr lvl="1" eaLnBrk="1" hangingPunct="1"/>
            <a:r>
              <a:rPr lang="zh-CN" altLang="en-US" dirty="0" smtClean="0"/>
              <a:t>基本数据类型：整型、浮点型、字符型等。</a:t>
            </a:r>
          </a:p>
          <a:p>
            <a:pPr lvl="1" eaLnBrk="1" hangingPunct="1"/>
            <a:r>
              <a:rPr lang="zh-CN" altLang="en-US" dirty="0" smtClean="0"/>
              <a:t>构造类型：用户定义的，如数组、结构等等。</a:t>
            </a:r>
          </a:p>
          <a:p>
            <a:pPr eaLnBrk="1" hangingPunct="1"/>
            <a:r>
              <a:rPr lang="zh-CN" altLang="en-US" dirty="0" smtClean="0"/>
              <a:t>各种数据类型的常量与变量形式</a:t>
            </a:r>
          </a:p>
          <a:p>
            <a:pPr lvl="1" eaLnBrk="1" hangingPunct="1"/>
            <a:r>
              <a:rPr lang="zh-CN" altLang="en-US" dirty="0" smtClean="0"/>
              <a:t>常量（常数</a:t>
            </a:r>
            <a:r>
              <a:rPr lang="en-US" altLang="zh-CN" dirty="0" smtClean="0"/>
              <a:t>）</a:t>
            </a:r>
            <a:r>
              <a:rPr lang="zh-CN" altLang="en-US" dirty="0" smtClean="0"/>
              <a:t>与变量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248869B-8086-401C-82D5-D49C1D119503}" type="slidenum">
              <a:rPr lang="zh-CN" altLang="en-US" smtClean="0">
                <a:latin typeface="Arial Black" pitchFamily="34" charset="0"/>
              </a:rPr>
              <a:pPr eaLnBrk="1" hangingPunct="1"/>
              <a:t>11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 smtClean="0"/>
              <a:t>语言基本的数据类型</a:t>
            </a:r>
            <a:endParaRPr lang="zh-CN" altLang="en-US" dirty="0"/>
          </a:p>
        </p:txBody>
      </p:sp>
      <p:sp>
        <p:nvSpPr>
          <p:cNvPr id="18435" name="Rectangle 102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int</a:t>
            </a:r>
            <a:r>
              <a:rPr lang="zh-CN" altLang="en-US" dirty="0"/>
              <a:t>（</a:t>
            </a:r>
            <a:r>
              <a:rPr lang="zh-CN" altLang="en-US" dirty="0" smtClean="0"/>
              <a:t>整型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float(</a:t>
            </a:r>
            <a:r>
              <a:rPr lang="zh-CN" altLang="en-US" dirty="0" smtClean="0"/>
              <a:t>浮点型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double(</a:t>
            </a:r>
            <a:r>
              <a:rPr lang="zh-CN" altLang="en-US" dirty="0" smtClean="0"/>
              <a:t>双精度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（字符型）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变量</a:t>
            </a:r>
            <a:endParaRPr lang="zh-CN" altLang="en-US" dirty="0" smtClean="0"/>
          </a:p>
          <a:p>
            <a:pPr marL="457200" lvl="1" indent="0" eaLnBrk="1" hangingPunct="1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k;     </a:t>
            </a:r>
            <a:r>
              <a:rPr lang="zh-CN" altLang="en-US" dirty="0" smtClean="0"/>
              <a:t>定义了一个整数变量</a:t>
            </a:r>
            <a:r>
              <a:rPr lang="en-US" altLang="zh-CN" dirty="0" smtClean="0"/>
              <a:t>k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float</a:t>
            </a:r>
            <a:r>
              <a:rPr lang="en-US" altLang="zh-CN" dirty="0" smtClean="0"/>
              <a:t> x;   </a:t>
            </a:r>
            <a:r>
              <a:rPr lang="zh-CN" altLang="en-US" dirty="0" smtClean="0"/>
              <a:t>定义</a:t>
            </a:r>
            <a:r>
              <a:rPr lang="zh-CN" altLang="en-US" dirty="0"/>
              <a:t>了一</a:t>
            </a:r>
            <a:r>
              <a:rPr lang="zh-CN" altLang="en-US" dirty="0" smtClean="0"/>
              <a:t>个浮点数变量</a:t>
            </a:r>
            <a:r>
              <a:rPr lang="en-US" altLang="zh-CN" dirty="0" smtClean="0"/>
              <a:t>x </a:t>
            </a:r>
          </a:p>
          <a:p>
            <a:pPr marL="457200" lvl="1" indent="0" eaLnBrk="1" hangingPunct="1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double</a:t>
            </a:r>
            <a:r>
              <a:rPr lang="en-US" altLang="zh-CN" dirty="0" smtClean="0"/>
              <a:t> y;  </a:t>
            </a:r>
            <a:r>
              <a:rPr lang="zh-CN" altLang="en-US" dirty="0" smtClean="0"/>
              <a:t>定义了一个双精度浮点数变量</a:t>
            </a:r>
            <a:r>
              <a:rPr lang="en-US" altLang="zh-CN" dirty="0" smtClean="0"/>
              <a:t>y</a:t>
            </a:r>
          </a:p>
          <a:p>
            <a:pPr marL="457200" lvl="1" indent="0" eaLnBrk="1" hangingPunct="1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char</a:t>
            </a:r>
            <a:r>
              <a:rPr lang="en-US" altLang="zh-CN" dirty="0" smtClean="0"/>
              <a:t> c;    </a:t>
            </a:r>
            <a:r>
              <a:rPr lang="zh-CN" altLang="en-US" dirty="0"/>
              <a:t>定义</a:t>
            </a:r>
            <a:r>
              <a:rPr lang="zh-CN" altLang="en-US" dirty="0" smtClean="0"/>
              <a:t>了一个字符型变量</a:t>
            </a:r>
            <a:r>
              <a:rPr lang="en-US" altLang="zh-CN" dirty="0" smtClean="0"/>
              <a:t>c</a:t>
            </a:r>
          </a:p>
          <a:p>
            <a:pPr marL="457200" lvl="1" indent="0" eaLnBrk="1" hangingPunct="1">
              <a:buNone/>
            </a:pP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zh-CN" altLang="en-US" dirty="0">
                <a:solidFill>
                  <a:schemeClr val="tx1"/>
                </a:solidFill>
              </a:rPr>
              <a:t>常量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'c'        </a:t>
            </a:r>
            <a:r>
              <a:rPr lang="zh-CN" altLang="en-US" dirty="0" smtClean="0">
                <a:solidFill>
                  <a:schemeClr val="tx1"/>
                </a:solidFill>
              </a:rPr>
              <a:t>表示一个字符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</a:p>
          <a:p>
            <a:pPr marL="457200" lvl="1" indent="0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100        </a:t>
            </a:r>
            <a:r>
              <a:rPr lang="zh-CN" altLang="en-US" dirty="0" smtClean="0">
                <a:solidFill>
                  <a:schemeClr val="tx1"/>
                </a:solidFill>
              </a:rPr>
              <a:t>表示整数</a:t>
            </a:r>
            <a:r>
              <a:rPr lang="en-US" altLang="zh-CN" dirty="0" smtClean="0">
                <a:solidFill>
                  <a:schemeClr val="tx1"/>
                </a:solidFill>
              </a:rPr>
              <a:t>100</a:t>
            </a:r>
          </a:p>
          <a:p>
            <a:pPr marL="457200" lvl="1" indent="0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12.56      </a:t>
            </a:r>
            <a:r>
              <a:rPr lang="zh-CN" altLang="en-US" dirty="0" smtClean="0">
                <a:solidFill>
                  <a:schemeClr val="tx1"/>
                </a:solidFill>
              </a:rPr>
              <a:t>表示一个实数</a:t>
            </a:r>
            <a:r>
              <a:rPr lang="en-US" altLang="zh-CN" dirty="0" smtClean="0">
                <a:solidFill>
                  <a:schemeClr val="tx1"/>
                </a:solidFill>
              </a:rPr>
              <a:t>12.56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248869B-8086-401C-82D5-D49C1D119503}" type="slidenum">
              <a:rPr lang="zh-CN" altLang="en-US" smtClean="0">
                <a:latin typeface="Arial Black" pitchFamily="34" charset="0"/>
              </a:rPr>
              <a:pPr eaLnBrk="1" hangingPunct="1"/>
              <a:t>12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0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流程控制 </a:t>
            </a:r>
          </a:p>
        </p:txBody>
      </p:sp>
      <p:sp>
        <p:nvSpPr>
          <p:cNvPr id="19459" name="Rectangle 309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结构化程序设计方法</a:t>
            </a:r>
          </a:p>
          <a:p>
            <a:pPr lvl="1" eaLnBrk="1" hangingPunct="1"/>
            <a:r>
              <a:rPr lang="zh-CN" altLang="en-US" dirty="0" smtClean="0"/>
              <a:t>将复杂程序划分为若干个相互独立的模块</a:t>
            </a:r>
          </a:p>
          <a:p>
            <a:pPr lvl="1" eaLnBrk="1" hangingPunct="1"/>
            <a:r>
              <a:rPr lang="zh-CN" altLang="en-US" dirty="0" smtClean="0"/>
              <a:t>模块：若干语句构成的一段程序或一个函数（子程序）等</a:t>
            </a:r>
          </a:p>
          <a:p>
            <a:pPr lvl="1" eaLnBrk="1" hangingPunct="1"/>
            <a:r>
              <a:rPr lang="zh-CN" altLang="en-US" dirty="0" smtClean="0"/>
              <a:t>单入口、单出口</a:t>
            </a:r>
          </a:p>
        </p:txBody>
      </p:sp>
      <p:sp>
        <p:nvSpPr>
          <p:cNvPr id="19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F095643-139C-4A95-AE0F-00A8059101C3}" type="slidenum">
              <a:rPr lang="zh-CN" altLang="en-US" smtClean="0">
                <a:latin typeface="Arial Black" pitchFamily="34" charset="0"/>
              </a:rPr>
              <a:pPr eaLnBrk="1" hangingPunct="1"/>
              <a:t>13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流程控制 </a:t>
            </a:r>
          </a:p>
        </p:txBody>
      </p:sp>
      <p:sp>
        <p:nvSpPr>
          <p:cNvPr id="20483" name="Rectangle 5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种基本流程</a:t>
            </a:r>
            <a:r>
              <a:rPr lang="zh-CN" altLang="en-US" dirty="0" smtClean="0"/>
              <a:t>控制结构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顺序</a:t>
            </a:r>
            <a:r>
              <a:rPr lang="zh-CN" altLang="en-US" sz="2800" dirty="0"/>
              <a:t>结构、分支结构、循环</a:t>
            </a:r>
            <a:r>
              <a:rPr lang="zh-CN" altLang="en-US" sz="2800" dirty="0" smtClean="0"/>
              <a:t>结构</a:t>
            </a:r>
            <a:endParaRPr lang="en-US" altLang="zh-CN" sz="2800" dirty="0" smtClean="0"/>
          </a:p>
        </p:txBody>
      </p:sp>
      <p:sp>
        <p:nvSpPr>
          <p:cNvPr id="204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8FD9771-0877-409F-8737-E476E69B9031}" type="slidenum">
              <a:rPr lang="zh-CN" altLang="en-US" smtClean="0">
                <a:latin typeface="Arial Black" pitchFamily="34" charset="0"/>
              </a:rPr>
              <a:pPr eaLnBrk="1" hangingPunct="1"/>
              <a:t>14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0484" name="Rectangle 18"/>
          <p:cNvSpPr>
            <a:spLocks noChangeArrowheads="1"/>
          </p:cNvSpPr>
          <p:nvPr/>
        </p:nvSpPr>
        <p:spPr bwMode="auto">
          <a:xfrm>
            <a:off x="1056934" y="5734178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宋体" pitchFamily="2" charset="-122"/>
              </a:rPr>
              <a:t>顺序结构</a:t>
            </a:r>
          </a:p>
        </p:txBody>
      </p:sp>
      <p:grpSp>
        <p:nvGrpSpPr>
          <p:cNvPr id="20485" name="组合 3"/>
          <p:cNvGrpSpPr>
            <a:grpSpLocks/>
          </p:cNvGrpSpPr>
          <p:nvPr/>
        </p:nvGrpSpPr>
        <p:grpSpPr bwMode="auto">
          <a:xfrm>
            <a:off x="1259632" y="2850992"/>
            <a:ext cx="1008112" cy="2667000"/>
            <a:chOff x="762000" y="2514600"/>
            <a:chExt cx="184731" cy="2667000"/>
          </a:xfrm>
        </p:grpSpPr>
        <p:sp>
          <p:nvSpPr>
            <p:cNvPr id="20515" name="Rectangle 20"/>
            <p:cNvSpPr>
              <a:spLocks noChangeArrowheads="1"/>
            </p:cNvSpPr>
            <p:nvPr/>
          </p:nvSpPr>
          <p:spPr bwMode="auto">
            <a:xfrm>
              <a:off x="762000" y="2901434"/>
              <a:ext cx="184731" cy="36933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6" name="Line 21"/>
            <p:cNvSpPr>
              <a:spLocks noChangeShapeType="1"/>
            </p:cNvSpPr>
            <p:nvPr/>
          </p:nvSpPr>
          <p:spPr bwMode="auto">
            <a:xfrm>
              <a:off x="854365" y="2514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17" name="Line 22"/>
            <p:cNvSpPr>
              <a:spLocks noChangeShapeType="1"/>
            </p:cNvSpPr>
            <p:nvPr/>
          </p:nvSpPr>
          <p:spPr bwMode="auto">
            <a:xfrm>
              <a:off x="854365" y="4038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18" name="Line 23"/>
            <p:cNvSpPr>
              <a:spLocks noChangeShapeType="1"/>
            </p:cNvSpPr>
            <p:nvPr/>
          </p:nvSpPr>
          <p:spPr bwMode="auto">
            <a:xfrm>
              <a:off x="854365" y="3276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19" name="Rectangle 24"/>
            <p:cNvSpPr>
              <a:spLocks noChangeArrowheads="1"/>
            </p:cNvSpPr>
            <p:nvPr/>
          </p:nvSpPr>
          <p:spPr bwMode="auto">
            <a:xfrm>
              <a:off x="762000" y="3663434"/>
              <a:ext cx="184731" cy="36933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Rectangle 25"/>
            <p:cNvSpPr>
              <a:spLocks noChangeArrowheads="1"/>
            </p:cNvSpPr>
            <p:nvPr/>
          </p:nvSpPr>
          <p:spPr bwMode="auto">
            <a:xfrm>
              <a:off x="762000" y="4425434"/>
              <a:ext cx="184731" cy="36933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26"/>
            <p:cNvSpPr>
              <a:spLocks noChangeShapeType="1"/>
            </p:cNvSpPr>
            <p:nvPr/>
          </p:nvSpPr>
          <p:spPr bwMode="auto">
            <a:xfrm>
              <a:off x="854365" y="4800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86" name="组合 2"/>
          <p:cNvGrpSpPr>
            <a:grpSpLocks/>
          </p:cNvGrpSpPr>
          <p:nvPr/>
        </p:nvGrpSpPr>
        <p:grpSpPr bwMode="auto">
          <a:xfrm>
            <a:off x="2757399" y="2990692"/>
            <a:ext cx="2463120" cy="2387600"/>
            <a:chOff x="2422234" y="2566086"/>
            <a:chExt cx="1654302" cy="2386914"/>
          </a:xfrm>
        </p:grpSpPr>
        <p:sp>
          <p:nvSpPr>
            <p:cNvPr id="20503" name="AutoShape 27"/>
            <p:cNvSpPr>
              <a:spLocks noChangeArrowheads="1"/>
            </p:cNvSpPr>
            <p:nvPr/>
          </p:nvSpPr>
          <p:spPr bwMode="auto">
            <a:xfrm>
              <a:off x="3048000" y="2968934"/>
              <a:ext cx="366960" cy="733452"/>
            </a:xfrm>
            <a:prstGeom prst="diamond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4" name="Line 28"/>
            <p:cNvSpPr>
              <a:spLocks noChangeShapeType="1"/>
            </p:cNvSpPr>
            <p:nvPr/>
          </p:nvSpPr>
          <p:spPr bwMode="auto">
            <a:xfrm>
              <a:off x="3231480" y="2566086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5" name="Line 29"/>
            <p:cNvSpPr>
              <a:spLocks noChangeShapeType="1"/>
            </p:cNvSpPr>
            <p:nvPr/>
          </p:nvSpPr>
          <p:spPr bwMode="auto">
            <a:xfrm>
              <a:off x="2722082" y="3352800"/>
              <a:ext cx="32591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506" name="Line 30"/>
            <p:cNvSpPr>
              <a:spLocks noChangeShapeType="1"/>
            </p:cNvSpPr>
            <p:nvPr/>
          </p:nvSpPr>
          <p:spPr bwMode="auto">
            <a:xfrm>
              <a:off x="3450772" y="3335660"/>
              <a:ext cx="33529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507" name="Line 31"/>
            <p:cNvSpPr>
              <a:spLocks noChangeShapeType="1"/>
            </p:cNvSpPr>
            <p:nvPr/>
          </p:nvSpPr>
          <p:spPr bwMode="auto">
            <a:xfrm>
              <a:off x="2722082" y="3352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8" name="Line 32"/>
            <p:cNvSpPr>
              <a:spLocks noChangeShapeType="1"/>
            </p:cNvSpPr>
            <p:nvPr/>
          </p:nvSpPr>
          <p:spPr bwMode="auto">
            <a:xfrm>
              <a:off x="3786060" y="333566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9" name="Rectangle 33"/>
            <p:cNvSpPr>
              <a:spLocks noChangeArrowheads="1"/>
            </p:cNvSpPr>
            <p:nvPr/>
          </p:nvSpPr>
          <p:spPr bwMode="auto">
            <a:xfrm>
              <a:off x="2422234" y="3752001"/>
              <a:ext cx="625766" cy="369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0" name="Rectangle 34"/>
            <p:cNvSpPr>
              <a:spLocks noChangeArrowheads="1"/>
            </p:cNvSpPr>
            <p:nvPr/>
          </p:nvSpPr>
          <p:spPr bwMode="auto">
            <a:xfrm>
              <a:off x="3450771" y="3716660"/>
              <a:ext cx="625765" cy="36922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" name="Line 35"/>
            <p:cNvSpPr>
              <a:spLocks noChangeShapeType="1"/>
            </p:cNvSpPr>
            <p:nvPr/>
          </p:nvSpPr>
          <p:spPr bwMode="auto">
            <a:xfrm>
              <a:off x="2722083" y="4571998"/>
              <a:ext cx="1063978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512" name="Line 36"/>
            <p:cNvSpPr>
              <a:spLocks noChangeShapeType="1"/>
            </p:cNvSpPr>
            <p:nvPr/>
          </p:nvSpPr>
          <p:spPr bwMode="auto">
            <a:xfrm flipV="1">
              <a:off x="2722082" y="4114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13" name="Line 37"/>
            <p:cNvSpPr>
              <a:spLocks noChangeShapeType="1"/>
            </p:cNvSpPr>
            <p:nvPr/>
          </p:nvSpPr>
          <p:spPr bwMode="auto">
            <a:xfrm flipV="1">
              <a:off x="3786060" y="4110328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14" name="Line 38"/>
            <p:cNvSpPr>
              <a:spLocks noChangeShapeType="1"/>
            </p:cNvSpPr>
            <p:nvPr/>
          </p:nvSpPr>
          <p:spPr bwMode="auto">
            <a:xfrm>
              <a:off x="3285998" y="4572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0487" name="Rectangle 51"/>
          <p:cNvSpPr>
            <a:spLocks noChangeArrowheads="1"/>
          </p:cNvSpPr>
          <p:nvPr/>
        </p:nvSpPr>
        <p:spPr bwMode="auto">
          <a:xfrm>
            <a:off x="5915744" y="5734178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宋体" pitchFamily="2" charset="-122"/>
              </a:rPr>
              <a:t>循环结构</a:t>
            </a:r>
          </a:p>
        </p:txBody>
      </p:sp>
      <p:sp>
        <p:nvSpPr>
          <p:cNvPr id="20488" name="Rectangle 52"/>
          <p:cNvSpPr>
            <a:spLocks noChangeArrowheads="1"/>
          </p:cNvSpPr>
          <p:nvPr/>
        </p:nvSpPr>
        <p:spPr bwMode="auto">
          <a:xfrm>
            <a:off x="3179440" y="5734178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宋体" pitchFamily="2" charset="-122"/>
              </a:rPr>
              <a:t>分支结构</a:t>
            </a:r>
          </a:p>
        </p:txBody>
      </p:sp>
      <p:grpSp>
        <p:nvGrpSpPr>
          <p:cNvPr id="20490" name="组合 6"/>
          <p:cNvGrpSpPr>
            <a:grpSpLocks/>
          </p:cNvGrpSpPr>
          <p:nvPr/>
        </p:nvGrpSpPr>
        <p:grpSpPr bwMode="auto">
          <a:xfrm>
            <a:off x="5580559" y="2767967"/>
            <a:ext cx="2519833" cy="2833051"/>
            <a:chOff x="6248400" y="2349919"/>
            <a:chExt cx="1511721" cy="2834453"/>
          </a:xfrm>
        </p:grpSpPr>
        <p:sp>
          <p:nvSpPr>
            <p:cNvPr id="20491" name="AutoShape 39"/>
            <p:cNvSpPr>
              <a:spLocks noChangeArrowheads="1"/>
            </p:cNvSpPr>
            <p:nvPr/>
          </p:nvSpPr>
          <p:spPr bwMode="auto">
            <a:xfrm>
              <a:off x="6858000" y="2730919"/>
              <a:ext cx="366960" cy="734026"/>
            </a:xfrm>
            <a:prstGeom prst="diamond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2" name="Line 40"/>
            <p:cNvSpPr>
              <a:spLocks noChangeShapeType="1"/>
            </p:cNvSpPr>
            <p:nvPr/>
          </p:nvSpPr>
          <p:spPr bwMode="auto">
            <a:xfrm>
              <a:off x="7044429" y="2349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3" name="Line 41"/>
            <p:cNvSpPr>
              <a:spLocks noChangeShapeType="1"/>
            </p:cNvSpPr>
            <p:nvPr/>
          </p:nvSpPr>
          <p:spPr bwMode="auto">
            <a:xfrm>
              <a:off x="7044429" y="3449274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4" name="Rectangle 42"/>
            <p:cNvSpPr>
              <a:spLocks noChangeArrowheads="1"/>
            </p:cNvSpPr>
            <p:nvPr/>
          </p:nvSpPr>
          <p:spPr bwMode="auto">
            <a:xfrm>
              <a:off x="6723328" y="3830274"/>
              <a:ext cx="689832" cy="36951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5" name="Line 43"/>
            <p:cNvSpPr>
              <a:spLocks noChangeShapeType="1"/>
            </p:cNvSpPr>
            <p:nvPr/>
          </p:nvSpPr>
          <p:spPr bwMode="auto">
            <a:xfrm flipV="1">
              <a:off x="7066199" y="4193011"/>
              <a:ext cx="0" cy="33623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496" name="Line 44"/>
            <p:cNvSpPr>
              <a:spLocks noChangeShapeType="1"/>
            </p:cNvSpPr>
            <p:nvPr/>
          </p:nvSpPr>
          <p:spPr bwMode="auto">
            <a:xfrm flipV="1">
              <a:off x="6248400" y="4529251"/>
              <a:ext cx="81779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497" name="Line 45"/>
            <p:cNvSpPr>
              <a:spLocks noChangeShapeType="1"/>
            </p:cNvSpPr>
            <p:nvPr/>
          </p:nvSpPr>
          <p:spPr bwMode="auto">
            <a:xfrm flipH="1" flipV="1">
              <a:off x="6252903" y="3106688"/>
              <a:ext cx="0" cy="14225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498" name="Line 46"/>
            <p:cNvSpPr>
              <a:spLocks noChangeShapeType="1"/>
            </p:cNvSpPr>
            <p:nvPr/>
          </p:nvSpPr>
          <p:spPr bwMode="auto">
            <a:xfrm>
              <a:off x="6248400" y="3106688"/>
              <a:ext cx="609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9" name="Line 47"/>
            <p:cNvSpPr>
              <a:spLocks noChangeShapeType="1"/>
            </p:cNvSpPr>
            <p:nvPr/>
          </p:nvSpPr>
          <p:spPr bwMode="auto">
            <a:xfrm>
              <a:off x="7226721" y="3106688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00" name="Line 49"/>
            <p:cNvSpPr>
              <a:spLocks noChangeShapeType="1"/>
            </p:cNvSpPr>
            <p:nvPr/>
          </p:nvSpPr>
          <p:spPr bwMode="auto">
            <a:xfrm>
              <a:off x="7066199" y="4796963"/>
              <a:ext cx="693922" cy="1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501" name="Line 50"/>
            <p:cNvSpPr>
              <a:spLocks noChangeShapeType="1"/>
            </p:cNvSpPr>
            <p:nvPr/>
          </p:nvSpPr>
          <p:spPr bwMode="auto">
            <a:xfrm>
              <a:off x="7067754" y="480337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0502" name="直接连接符 5"/>
            <p:cNvCxnSpPr>
              <a:cxnSpLocks noChangeShapeType="1"/>
              <a:stCxn id="20499" idx="1"/>
            </p:cNvCxnSpPr>
            <p:nvPr/>
          </p:nvCxnSpPr>
          <p:spPr bwMode="auto">
            <a:xfrm>
              <a:off x="7760121" y="3106689"/>
              <a:ext cx="0" cy="1690463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程序设计语言的语法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程序</a:t>
            </a:r>
            <a:r>
              <a:rPr lang="zh-CN" altLang="en-US" dirty="0"/>
              <a:t>必须符合语言的</a:t>
            </a:r>
            <a:r>
              <a:rPr lang="zh-CN" altLang="en-US" dirty="0">
                <a:solidFill>
                  <a:srgbClr val="FF0000"/>
                </a:solidFill>
              </a:rPr>
              <a:t>语法规则</a:t>
            </a:r>
            <a:r>
              <a:rPr lang="zh-CN" altLang="en-US" dirty="0"/>
              <a:t> </a:t>
            </a:r>
          </a:p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程序代码</a:t>
            </a:r>
            <a:r>
              <a:rPr lang="zh-CN" altLang="en-US" dirty="0" smtClean="0"/>
              <a:t>由</a:t>
            </a:r>
            <a:r>
              <a:rPr lang="zh-CN" altLang="en-US" dirty="0"/>
              <a:t>一系列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FF00"/>
                </a:solidFill>
              </a:rPr>
              <a:t>单词</a:t>
            </a:r>
            <a:r>
              <a:rPr lang="zh-CN" altLang="en-US" dirty="0" smtClean="0"/>
              <a:t>”，按照</a:t>
            </a:r>
            <a:r>
              <a:rPr lang="zh-CN" altLang="en-US" dirty="0">
                <a:solidFill>
                  <a:srgbClr val="FF0000"/>
                </a:solidFill>
              </a:rPr>
              <a:t>语法规则</a:t>
            </a:r>
            <a:r>
              <a:rPr lang="zh-CN" altLang="en-US" dirty="0" smtClean="0"/>
              <a:t>组合而成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不同的程序设计语言具有不同的语法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zh-CN" altLang="en-US" dirty="0" smtClean="0"/>
              <a:t>语言的</a:t>
            </a:r>
            <a:r>
              <a:rPr lang="zh-CN" altLang="en-US" dirty="0" smtClean="0">
                <a:solidFill>
                  <a:srgbClr val="FFFF00"/>
                </a:solidFill>
              </a:rPr>
              <a:t>语法要素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/>
              <a:t>单词：</a:t>
            </a:r>
            <a:r>
              <a:rPr lang="zh-CN" altLang="en-US" dirty="0" smtClean="0">
                <a:solidFill>
                  <a:srgbClr val="FF0000"/>
                </a:solidFill>
              </a:rPr>
              <a:t>标识符、常量、运算符、分隔符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语法单位：</a:t>
            </a:r>
            <a:r>
              <a:rPr lang="zh-CN" altLang="en-US" dirty="0" smtClean="0">
                <a:solidFill>
                  <a:srgbClr val="FF0000"/>
                </a:solidFill>
              </a:rPr>
              <a:t>表达式、变量定义、语句、函数定义、函数调用、（输入输出）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919314A-6B94-4430-99F1-EEE790A872E9}" type="slidenum">
              <a:rPr lang="zh-CN" altLang="en-US" smtClean="0">
                <a:latin typeface="Arial Black" pitchFamily="34" charset="0"/>
              </a:rPr>
              <a:pPr eaLnBrk="1" hangingPunct="1"/>
              <a:t>15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</a:t>
            </a:r>
            <a:r>
              <a:rPr lang="zh-CN" altLang="en-US" dirty="0" smtClean="0">
                <a:solidFill>
                  <a:srgbClr val="FF0000"/>
                </a:solidFill>
              </a:rPr>
              <a:t>单词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424862" cy="46878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标识符</a:t>
            </a:r>
            <a:r>
              <a:rPr lang="zh-CN" altLang="en-US" sz="2800" dirty="0"/>
              <a:t>：</a:t>
            </a:r>
            <a:r>
              <a:rPr lang="zh-CN" altLang="en-US" sz="2800" dirty="0" smtClean="0">
                <a:solidFill>
                  <a:srgbClr val="FF0000"/>
                </a:solidFill>
              </a:rPr>
              <a:t>由</a:t>
            </a:r>
            <a:r>
              <a:rPr lang="zh-CN" altLang="en-US" sz="2800" dirty="0">
                <a:solidFill>
                  <a:srgbClr val="FF0000"/>
                </a:solidFill>
              </a:rPr>
              <a:t>字母、数字以及</a:t>
            </a:r>
            <a:r>
              <a:rPr lang="zh-CN" altLang="en-US" sz="2800" dirty="0" smtClean="0">
                <a:solidFill>
                  <a:srgbClr val="FF0000"/>
                </a:solidFill>
              </a:rPr>
              <a:t>下划线组成</a:t>
            </a:r>
            <a:r>
              <a:rPr lang="zh-CN" altLang="en-US" sz="2800" dirty="0">
                <a:solidFill>
                  <a:srgbClr val="FF0000"/>
                </a:solidFill>
              </a:rPr>
              <a:t>，且第一个字符必须是字母或下划线</a:t>
            </a:r>
          </a:p>
          <a:p>
            <a:r>
              <a:rPr lang="zh-CN" altLang="en-US" sz="2800" dirty="0">
                <a:solidFill>
                  <a:srgbClr val="FFFF00"/>
                </a:solidFill>
              </a:rPr>
              <a:t>保留字</a:t>
            </a:r>
            <a:r>
              <a:rPr lang="en-US" altLang="zh-CN" sz="2800" dirty="0">
                <a:solidFill>
                  <a:srgbClr val="FFFF00"/>
                </a:solidFill>
              </a:rPr>
              <a:t>(</a:t>
            </a:r>
            <a:r>
              <a:rPr lang="zh-CN" altLang="en-US" sz="2800" dirty="0">
                <a:solidFill>
                  <a:srgbClr val="FFFF00"/>
                </a:solidFill>
              </a:rPr>
              <a:t>关键字</a:t>
            </a:r>
            <a:r>
              <a:rPr lang="en-US" altLang="zh-CN" sz="2800" dirty="0" smtClean="0">
                <a:solidFill>
                  <a:srgbClr val="FFFF00"/>
                </a:solidFill>
              </a:rPr>
              <a:t>)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	C</a:t>
            </a:r>
            <a:r>
              <a:rPr lang="zh-CN" altLang="en-US" sz="2800" dirty="0"/>
              <a:t>语言规定的、赋予它们以特定含义、有专门用途的标识符</a:t>
            </a:r>
          </a:p>
          <a:p>
            <a:r>
              <a:rPr lang="zh-CN" altLang="en-US" sz="2800" dirty="0">
                <a:solidFill>
                  <a:srgbClr val="FFFF00"/>
                </a:solidFill>
              </a:rPr>
              <a:t>自定义标识符</a:t>
            </a:r>
            <a:r>
              <a:rPr lang="zh-CN" altLang="en-US" sz="2800" dirty="0" smtClean="0"/>
              <a:t>：程序</a:t>
            </a:r>
            <a:r>
              <a:rPr lang="zh-CN" altLang="en-US" sz="2800" dirty="0"/>
              <a:t>中定义的变量名、数据类型名、函数名以及符号常量名</a:t>
            </a:r>
          </a:p>
          <a:p>
            <a:r>
              <a:rPr lang="zh-CN" altLang="en-US" sz="2800" dirty="0">
                <a:solidFill>
                  <a:srgbClr val="FFFF00"/>
                </a:solidFill>
              </a:rPr>
              <a:t>常量</a:t>
            </a:r>
            <a:r>
              <a:rPr lang="zh-CN" altLang="en-US" sz="2800" dirty="0" smtClean="0"/>
              <a:t>：常量</a:t>
            </a:r>
            <a:r>
              <a:rPr lang="zh-CN" altLang="en-US" sz="2800" dirty="0"/>
              <a:t>是有数据类型的，如，整数常量</a:t>
            </a:r>
            <a:r>
              <a:rPr lang="en-US" altLang="zh-CN" sz="2800" dirty="0"/>
              <a:t>123</a:t>
            </a:r>
            <a:r>
              <a:rPr lang="zh-CN" altLang="en-US" sz="2800" dirty="0"/>
              <a:t>，浮点数常量</a:t>
            </a:r>
            <a:r>
              <a:rPr lang="en-US" altLang="zh-CN" sz="2800" dirty="0"/>
              <a:t>12.34</a:t>
            </a:r>
          </a:p>
          <a:p>
            <a:r>
              <a:rPr lang="zh-CN" altLang="en-US" sz="2800" dirty="0">
                <a:solidFill>
                  <a:srgbClr val="FFFF00"/>
                </a:solidFill>
              </a:rPr>
              <a:t>运算符</a:t>
            </a:r>
            <a:r>
              <a:rPr lang="zh-CN" altLang="en-US" sz="2800" dirty="0" smtClean="0"/>
              <a:t>：代表</a:t>
            </a:r>
            <a:r>
              <a:rPr lang="zh-CN" altLang="en-US" sz="2800" dirty="0"/>
              <a:t>对各种数据类型实际数据对象的运算。如，</a:t>
            </a:r>
            <a:r>
              <a:rPr lang="en-US" altLang="zh-CN" sz="2800" dirty="0"/>
              <a:t>+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FF0000"/>
                </a:solidFill>
              </a:rPr>
              <a:t>加</a:t>
            </a:r>
            <a:r>
              <a:rPr lang="zh-CN" altLang="en-US" sz="2800" dirty="0"/>
              <a:t>）、</a:t>
            </a:r>
            <a:r>
              <a:rPr lang="en-US" altLang="zh-CN" sz="2800" dirty="0"/>
              <a:t>-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FF0000"/>
                </a:solidFill>
              </a:rPr>
              <a:t>减</a:t>
            </a:r>
            <a:r>
              <a:rPr lang="zh-CN" altLang="en-US" sz="2800" dirty="0"/>
              <a:t>）、*（</a:t>
            </a:r>
            <a:r>
              <a:rPr lang="zh-CN" altLang="en-US" sz="2800" dirty="0">
                <a:solidFill>
                  <a:srgbClr val="FF0000"/>
                </a:solidFill>
              </a:rPr>
              <a:t>乘</a:t>
            </a:r>
            <a:r>
              <a:rPr lang="zh-CN" altLang="en-US" sz="2800" dirty="0"/>
              <a:t>）、</a:t>
            </a:r>
            <a:r>
              <a:rPr lang="en-US" altLang="zh-CN" sz="2800" dirty="0"/>
              <a:t>/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FF0000"/>
                </a:solidFill>
              </a:rPr>
              <a:t>除</a:t>
            </a:r>
            <a:r>
              <a:rPr lang="zh-CN" altLang="en-US" sz="2800" dirty="0"/>
              <a:t>）、</a:t>
            </a:r>
            <a:r>
              <a:rPr lang="en-US" altLang="zh-CN" sz="2800" dirty="0"/>
              <a:t>%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FF0000"/>
                </a:solidFill>
              </a:rPr>
              <a:t>求余</a:t>
            </a:r>
            <a:r>
              <a:rPr lang="zh-CN" altLang="en-US" sz="2800" dirty="0"/>
              <a:t>）、</a:t>
            </a:r>
            <a:r>
              <a:rPr lang="en-US" altLang="zh-CN" sz="2800" dirty="0"/>
              <a:t>&gt;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FF0000"/>
                </a:solidFill>
              </a:rPr>
              <a:t>大于</a:t>
            </a:r>
            <a:r>
              <a:rPr lang="zh-CN" altLang="en-US" sz="2800" dirty="0"/>
              <a:t>）、</a:t>
            </a:r>
            <a:r>
              <a:rPr lang="en-US" altLang="zh-CN" sz="2800" dirty="0"/>
              <a:t>&lt;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FF0000"/>
                </a:solidFill>
              </a:rPr>
              <a:t>小于</a:t>
            </a:r>
            <a:r>
              <a:rPr lang="zh-CN" altLang="en-US" sz="2800" dirty="0"/>
              <a:t>）等等</a:t>
            </a:r>
          </a:p>
          <a:p>
            <a:endParaRPr lang="zh-CN" altLang="en-US" sz="2800" dirty="0"/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5AE797D-B663-4D44-9150-CA37BBD38E04}" type="slidenum">
              <a:rPr lang="zh-CN" altLang="en-US" smtClean="0">
                <a:latin typeface="Arial Black" pitchFamily="34" charset="0"/>
              </a:rPr>
              <a:pPr eaLnBrk="1" hangingPunct="1"/>
              <a:t>16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语言的语法单位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>
          <a:xfrm>
            <a:off x="457202" y="1981201"/>
            <a:ext cx="8291513" cy="45434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FF0000"/>
                </a:solidFill>
              </a:rPr>
              <a:t>表达式</a:t>
            </a:r>
            <a:r>
              <a:rPr lang="zh-CN" altLang="en-US" sz="2800" dirty="0" smtClean="0"/>
              <a:t>:  运算符与运算对象组合就形成了表达式。如：2 + 3 * 4</a:t>
            </a:r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zh-CN" altLang="en-US" sz="2800" dirty="0" smtClean="0">
                <a:solidFill>
                  <a:srgbClr val="FF0000"/>
                </a:solidFill>
              </a:rPr>
              <a:t>变量定义</a:t>
            </a:r>
            <a:r>
              <a:rPr lang="zh-CN" altLang="en-US" sz="2800" dirty="0" smtClean="0"/>
              <a:t>:  变量也有数据类型，所以在定义变量时要说明相应变量的类型。如: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i;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zh-CN" altLang="en-US" sz="2800" dirty="0" smtClean="0">
                <a:solidFill>
                  <a:srgbClr val="FF0000"/>
                </a:solidFill>
              </a:rPr>
              <a:t>语句</a:t>
            </a:r>
            <a:r>
              <a:rPr lang="zh-CN" altLang="en-US" sz="2800" dirty="0" smtClean="0"/>
              <a:t>:  语句是程序最基本的执行单位，程序功能通过执行一系列语句实现。</a:t>
            </a:r>
            <a:endParaRPr lang="en-US" altLang="zh-CN" sz="2800" dirty="0" smtClean="0"/>
          </a:p>
        </p:txBody>
      </p:sp>
      <p:sp>
        <p:nvSpPr>
          <p:cNvPr id="235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CCB633D-FA32-412E-BAEE-FAAFA51902E5}" type="slidenum">
              <a:rPr lang="zh-CN" altLang="en-US" smtClean="0">
                <a:latin typeface="Arial Black" pitchFamily="34" charset="0"/>
              </a:rPr>
              <a:pPr eaLnBrk="1" hangingPunct="1"/>
              <a:t>17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</a:t>
            </a:r>
            <a:r>
              <a:rPr lang="zh-CN" altLang="en-US" smtClean="0"/>
              <a:t>语言的语句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700214"/>
            <a:ext cx="8362950" cy="467995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表达式语句</a:t>
            </a:r>
            <a:r>
              <a:rPr lang="zh-CN" altLang="en-US" sz="2400" dirty="0"/>
              <a:t>：表达式加分号“;”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分支语句</a:t>
            </a:r>
            <a:r>
              <a:rPr lang="zh-CN" altLang="en-US" sz="2400" dirty="0"/>
              <a:t>：实现分支控制过程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if (a &gt; b)  x = a;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else   x = b;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循环语句</a:t>
            </a:r>
            <a:r>
              <a:rPr lang="zh-CN" altLang="en-US" sz="2400" dirty="0"/>
              <a:t>：实现循环控制的过程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while </a:t>
            </a:r>
            <a:r>
              <a:rPr lang="en-US" altLang="zh-CN" sz="2400" dirty="0"/>
              <a:t>(i &lt;= 100) 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{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sum = sum + i;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i = i + 1;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复合语句</a:t>
            </a:r>
            <a:r>
              <a:rPr lang="en-US" altLang="zh-CN" sz="2400" dirty="0"/>
              <a:t>：</a:t>
            </a:r>
            <a:r>
              <a:rPr lang="zh-CN" altLang="en-US" sz="2400" dirty="0"/>
              <a:t>用一对</a:t>
            </a:r>
            <a:r>
              <a:rPr lang="zh-CN" altLang="en-US" sz="2400" dirty="0">
                <a:solidFill>
                  <a:srgbClr val="FFFF00"/>
                </a:solidFill>
              </a:rPr>
              <a:t>“{</a:t>
            </a:r>
            <a:r>
              <a:rPr lang="en-US" altLang="zh-CN" sz="2400" dirty="0">
                <a:solidFill>
                  <a:srgbClr val="FFFF00"/>
                </a:solidFill>
              </a:rPr>
              <a:t>” 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FFFF00"/>
                </a:solidFill>
              </a:rPr>
              <a:t>“</a:t>
            </a:r>
            <a:r>
              <a:rPr lang="zh-CN" altLang="en-US" sz="2400" dirty="0">
                <a:solidFill>
                  <a:srgbClr val="FFFF00"/>
                </a:solidFill>
              </a:rPr>
              <a:t>}”</a:t>
            </a:r>
            <a:r>
              <a:rPr lang="zh-CN" altLang="en-US" sz="2400" dirty="0"/>
              <a:t>，将若干语句顺序组合在一起就形成了一个复合语句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245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A56EAE0-6319-4CDC-A593-4D28B0AFB451}" type="slidenum">
              <a:rPr lang="zh-CN" altLang="en-US" smtClean="0">
                <a:latin typeface="Arial Black" pitchFamily="34" charset="0"/>
              </a:rPr>
              <a:pPr eaLnBrk="1" hangingPunct="1"/>
              <a:t>18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语言的语法单位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>
          <a:xfrm>
            <a:off x="457203" y="1981201"/>
            <a:ext cx="3538734" cy="4543425"/>
          </a:xfrm>
        </p:spPr>
        <p:txBody>
          <a:bodyPr>
            <a:normAutofit/>
          </a:bodyPr>
          <a:lstStyle/>
          <a:p>
            <a:pPr marL="342900" lvl="1" indent="-342900">
              <a:buFont typeface="Wingdings 2"/>
              <a:buChar char=""/>
            </a:pPr>
            <a:r>
              <a:rPr lang="zh-CN" altLang="en-US" sz="2800" dirty="0" smtClean="0">
                <a:solidFill>
                  <a:srgbClr val="FF0000"/>
                </a:solidFill>
              </a:rPr>
              <a:t>函数定义</a:t>
            </a:r>
            <a:r>
              <a:rPr lang="en-US" altLang="zh-CN" sz="2800" dirty="0" smtClean="0">
                <a:solidFill>
                  <a:srgbClr val="FF0000"/>
                </a:solidFill>
              </a:rPr>
              <a:t>: </a:t>
            </a:r>
            <a:r>
              <a:rPr lang="zh-CN" altLang="en-US" dirty="0" smtClean="0"/>
              <a:t>完成</a:t>
            </a:r>
            <a:r>
              <a:rPr lang="zh-CN" altLang="en-US" dirty="0"/>
              <a:t>特定任务的独立</a:t>
            </a:r>
            <a:r>
              <a:rPr lang="zh-CN" altLang="en-US" dirty="0" smtClean="0"/>
              <a:t>模块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/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FF0000"/>
                </a:solidFill>
              </a:rPr>
              <a:t>函数调用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altLang="zh-CN" sz="2400" b="1" dirty="0" smtClean="0"/>
              <a:t>   m </a:t>
            </a:r>
            <a:r>
              <a:rPr lang="en-US" altLang="zh-CN" sz="2400" b="1" dirty="0"/>
              <a:t>= max(k, 3);</a:t>
            </a:r>
          </a:p>
          <a:p>
            <a:pPr eaLnBrk="1" hangingPunct="1"/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35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CCB633D-FA32-412E-BAEE-FAAFA51902E5}" type="slidenum">
              <a:rPr lang="zh-CN" altLang="en-US" smtClean="0">
                <a:latin typeface="Arial Black" pitchFamily="34" charset="0"/>
              </a:rPr>
              <a:pPr eaLnBrk="1" hangingPunct="1"/>
              <a:t>19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5896" y="1988839"/>
            <a:ext cx="37444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>
                <a:solidFill>
                  <a:srgbClr val="CC0066"/>
                </a:solidFill>
              </a:rPr>
              <a:t>max</a:t>
            </a:r>
            <a:r>
              <a:rPr lang="en-US" altLang="zh-CN" sz="2000" b="1" dirty="0" smtClean="0"/>
              <a:t>(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a,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b )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/>
              <a:t>{	 </a:t>
            </a:r>
            <a:endParaRPr lang="en-US" altLang="zh-CN" sz="20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x;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if( a&gt;b) x = a;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else x = b;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return x;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175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第一章  引  言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</a:t>
            </a:r>
            <a:r>
              <a:rPr lang="en-US" altLang="zh-CN" smtClean="0"/>
              <a:t>C</a:t>
            </a:r>
            <a:r>
              <a:rPr lang="zh-CN" altLang="en-US" smtClean="0"/>
              <a:t>语言程序</a:t>
            </a:r>
          </a:p>
          <a:p>
            <a:pPr eaLnBrk="1" hangingPunct="1"/>
            <a:r>
              <a:rPr lang="zh-CN" altLang="en-US" smtClean="0"/>
              <a:t>程序与程序设计语言</a:t>
            </a:r>
          </a:p>
          <a:p>
            <a:pPr eaLnBrk="1" hangingPunct="1"/>
            <a:r>
              <a:rPr lang="en-US" altLang="zh-CN" smtClean="0"/>
              <a:t>C</a:t>
            </a:r>
            <a:r>
              <a:rPr lang="zh-CN" altLang="en-US" smtClean="0"/>
              <a:t>语言的发展历史与特点</a:t>
            </a:r>
          </a:p>
          <a:p>
            <a:pPr eaLnBrk="1" hangingPunct="1"/>
            <a:r>
              <a:rPr lang="zh-CN" altLang="en-US" smtClean="0"/>
              <a:t>实现问题求解的过程</a:t>
            </a:r>
          </a:p>
        </p:txBody>
      </p:sp>
      <p:sp>
        <p:nvSpPr>
          <p:cNvPr id="71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FDEED56-D714-40CE-B1F1-3B02D1153312}" type="slidenum">
              <a:rPr lang="zh-CN" altLang="en-US" smtClean="0">
                <a:latin typeface="Arial Black" pitchFamily="34" charset="0"/>
              </a:rPr>
              <a:pPr eaLnBrk="1" hangingPunct="1"/>
              <a:t>2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程序的编译与编程环境 </a:t>
            </a:r>
            <a:endParaRPr lang="zh-CN" altLang="en-US" dirty="0" smtClean="0"/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 编译</a:t>
            </a:r>
            <a:endParaRPr lang="en-US" altLang="zh-CN" dirty="0" smtClean="0"/>
          </a:p>
          <a:p>
            <a:endParaRPr lang="zh-CN" alt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程序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>
                <a:sym typeface="Wingdings" pitchFamily="2" charset="2"/>
              </a:rPr>
              <a:t>编译器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可执行代码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可执行代码：</a:t>
            </a:r>
            <a:r>
              <a:rPr lang="zh-CN" altLang="en-US" dirty="0" smtClean="0"/>
              <a:t>计算机能直接理解的指令序列</a:t>
            </a:r>
          </a:p>
          <a:p>
            <a:pPr lvl="1"/>
            <a:r>
              <a:rPr lang="zh-CN" altLang="en-US" dirty="0" smtClean="0"/>
              <a:t>编译器：对源程序进行词法分析、语法分析、生成可执行的代码、返回编译结果和错误信息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 编程环境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编辑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Edit）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编译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Compile）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调试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Debug）</a:t>
            </a:r>
            <a:endParaRPr lang="zh-CN" altLang="en-US" dirty="0" smtClean="0"/>
          </a:p>
        </p:txBody>
      </p:sp>
      <p:sp>
        <p:nvSpPr>
          <p:cNvPr id="2662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C21B7CB-3136-4646-808A-4A5BA273B32D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</a:t>
            </a:r>
            <a:r>
              <a:rPr lang="zh-CN" altLang="en-US" smtClean="0"/>
              <a:t>语言的特点 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28777"/>
            <a:ext cx="8229600" cy="42386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一种结构化语言</a:t>
            </a:r>
          </a:p>
          <a:p>
            <a:pPr eaLnBrk="1" hangingPunct="1"/>
            <a:r>
              <a:rPr lang="zh-CN" altLang="en-US" sz="2800" smtClean="0"/>
              <a:t>语句简洁、紧凑，使用方便、灵活</a:t>
            </a:r>
          </a:p>
          <a:p>
            <a:pPr eaLnBrk="1" hangingPunct="1"/>
            <a:r>
              <a:rPr lang="zh-CN" altLang="en-US" sz="2800" smtClean="0"/>
              <a:t>易于移植：不包含与硬件有关的因素</a:t>
            </a:r>
          </a:p>
          <a:p>
            <a:pPr eaLnBrk="1" hangingPunct="1"/>
            <a:r>
              <a:rPr lang="zh-CN" altLang="en-US" sz="2800" smtClean="0"/>
              <a:t>有强大的处理能力</a:t>
            </a:r>
          </a:p>
          <a:p>
            <a:pPr eaLnBrk="1" hangingPunct="1"/>
            <a:r>
              <a:rPr lang="zh-CN" altLang="en-US" sz="2800" smtClean="0"/>
              <a:t>目标代码运行效率高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数据类型检查不严格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区分大小写</a:t>
            </a:r>
            <a:endParaRPr lang="en-US" altLang="zh-CN" sz="2800" smtClean="0"/>
          </a:p>
          <a:p>
            <a:pPr eaLnBrk="1" hangingPunct="1"/>
            <a:endParaRPr lang="zh-CN" altLang="en-US" sz="2800" smtClean="0"/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BEA66E9-A27D-48F8-811A-68EDF3549B02}" type="slidenum">
              <a:rPr lang="zh-CN" altLang="en-US" smtClean="0">
                <a:latin typeface="Arial Black" pitchFamily="34" charset="0"/>
              </a:rPr>
              <a:pPr eaLnBrk="1" hangingPunct="1"/>
              <a:t>21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1.4  编写程序求解问题示例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>
          <a:xfrm>
            <a:off x="395290" y="1916113"/>
            <a:ext cx="8497887" cy="45370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问题分析：</a:t>
            </a:r>
            <a:endParaRPr lang="en-US" altLang="zh-CN" dirty="0"/>
          </a:p>
          <a:p>
            <a:pPr lvl="1"/>
            <a:r>
              <a:rPr lang="zh-CN" altLang="en-US" dirty="0" smtClean="0"/>
              <a:t>求和</a:t>
            </a:r>
            <a:endParaRPr lang="en-US" altLang="zh-CN" dirty="0"/>
          </a:p>
          <a:p>
            <a:pPr lvl="1"/>
            <a:r>
              <a:rPr lang="zh-CN" altLang="en-US" dirty="0" smtClean="0"/>
              <a:t>范围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偶数</a:t>
            </a:r>
            <a:endParaRPr lang="en-US" altLang="zh-CN" dirty="0" smtClean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C0EDD24-FAF0-4190-B162-C807CB8C3AFB}" type="slidenum">
              <a:rPr lang="zh-CN" altLang="en-US" smtClean="0">
                <a:latin typeface="Arial Black" pitchFamily="34" charset="0"/>
              </a:rPr>
              <a:pPr eaLnBrk="1" hangingPunct="1"/>
              <a:t>22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268760"/>
            <a:ext cx="4576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求</a:t>
            </a:r>
            <a:r>
              <a:rPr lang="zh-CN" altLang="en-US" sz="2800" dirty="0">
                <a:solidFill>
                  <a:srgbClr val="FF0000"/>
                </a:solidFill>
              </a:rPr>
              <a:t>1～100之间所有偶数的和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1.4  编写程序求解问题示例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>
          <a:xfrm>
            <a:off x="395290" y="1916113"/>
            <a:ext cx="8497887" cy="45370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算法设计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设置一个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r>
              <a:rPr lang="en-US" altLang="zh-CN" dirty="0" smtClean="0">
                <a:solidFill>
                  <a:srgbClr val="FF0000"/>
                </a:solidFill>
              </a:rPr>
              <a:t>(sum)</a:t>
            </a:r>
            <a:r>
              <a:rPr lang="zh-CN" altLang="en-US" dirty="0" smtClean="0"/>
              <a:t>存储结果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设置一个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开始直到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：如果它是偶数，那么把它累加到</a:t>
            </a:r>
            <a:r>
              <a:rPr lang="en-US" altLang="zh-CN" dirty="0" smtClean="0"/>
              <a:t>sum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FF0000"/>
                </a:solidFill>
              </a:rPr>
              <a:t>循环语句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x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开始直到</a:t>
            </a:r>
            <a:r>
              <a:rPr lang="en-US" altLang="zh-CN" dirty="0" smtClean="0"/>
              <a:t>100</a:t>
            </a:r>
          </a:p>
          <a:p>
            <a:pPr lvl="2" eaLnBrk="1" hangingPunct="1"/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zh-CN" altLang="en-US" dirty="0" smtClean="0">
                <a:solidFill>
                  <a:srgbClr val="FF0000"/>
                </a:solidFill>
              </a:rPr>
              <a:t>分支语句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是否为偶数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>
                <a:solidFill>
                  <a:srgbClr val="FF0000"/>
                </a:solidFill>
              </a:rPr>
              <a:t>被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整除</a:t>
            </a:r>
            <a:r>
              <a:rPr lang="zh-CN" altLang="en-US" dirty="0" smtClean="0"/>
              <a:t>的数为偶数</a:t>
            </a:r>
            <a:endParaRPr lang="en-US" altLang="zh-CN" dirty="0" smtClean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C0EDD24-FAF0-4190-B162-C807CB8C3AFB}" type="slidenum">
              <a:rPr lang="zh-CN" altLang="en-US" smtClean="0">
                <a:latin typeface="Arial Black" pitchFamily="34" charset="0"/>
              </a:rPr>
              <a:pPr eaLnBrk="1" hangingPunct="1"/>
              <a:t>23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268760"/>
            <a:ext cx="4576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求</a:t>
            </a:r>
            <a:r>
              <a:rPr lang="zh-CN" altLang="en-US" sz="2800" dirty="0">
                <a:solidFill>
                  <a:srgbClr val="FF0000"/>
                </a:solidFill>
              </a:rPr>
              <a:t>1～100之间所有偶数的和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77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问题分析与算法设计 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算法的描述：</a:t>
            </a:r>
          </a:p>
          <a:p>
            <a:pPr lvl="1" eaLnBrk="1" hangingPunct="1"/>
            <a:r>
              <a:rPr lang="zh-CN" altLang="en-US" dirty="0" smtClean="0"/>
              <a:t>自然语言</a:t>
            </a:r>
          </a:p>
          <a:p>
            <a:pPr lvl="1" eaLnBrk="1" hangingPunct="1"/>
            <a:r>
              <a:rPr lang="zh-CN" altLang="en-US" dirty="0" smtClean="0"/>
              <a:t>伪代码</a:t>
            </a:r>
          </a:p>
          <a:p>
            <a:pPr lvl="1" eaLnBrk="1" hangingPunct="1"/>
            <a:r>
              <a:rPr lang="zh-CN" altLang="en-US" dirty="0" smtClean="0"/>
              <a:t>流程图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算法的图形表示法 </a:t>
            </a:r>
          </a:p>
        </p:txBody>
      </p:sp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E435E74-A425-4299-9A6A-3D3C64D9B523}" type="slidenum">
              <a:rPr lang="zh-CN" altLang="en-US" smtClean="0">
                <a:latin typeface="Arial Black" pitchFamily="34" charset="0"/>
              </a:rPr>
              <a:pPr eaLnBrk="1" hangingPunct="1"/>
              <a:t>24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89"/>
          <p:cNvGrpSpPr>
            <a:grpSpLocks/>
          </p:cNvGrpSpPr>
          <p:nvPr/>
        </p:nvGrpSpPr>
        <p:grpSpPr bwMode="auto">
          <a:xfrm>
            <a:off x="1143000" y="152400"/>
            <a:ext cx="5334000" cy="6477000"/>
            <a:chOff x="720" y="96"/>
            <a:chExt cx="3360" cy="4080"/>
          </a:xfrm>
        </p:grpSpPr>
        <p:sp>
          <p:nvSpPr>
            <p:cNvPr id="32772" name="Text Box 37"/>
            <p:cNvSpPr txBox="1">
              <a:spLocks noChangeArrowheads="1"/>
            </p:cNvSpPr>
            <p:nvPr/>
          </p:nvSpPr>
          <p:spPr bwMode="auto">
            <a:xfrm>
              <a:off x="1800" y="96"/>
              <a:ext cx="1224" cy="446"/>
            </a:xfrm>
            <a:prstGeom prst="rect">
              <a:avLst/>
            </a:prstGeom>
            <a:noFill/>
            <a:ln w="5715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/>
                <a:t>sum = 0</a:t>
              </a:r>
            </a:p>
            <a:p>
              <a:pPr algn="ctr"/>
              <a:r>
                <a:rPr lang="en-US" altLang="zh-CN" sz="2000" b="1"/>
                <a:t>x = 1</a:t>
              </a:r>
            </a:p>
          </p:txBody>
        </p:sp>
        <p:sp>
          <p:nvSpPr>
            <p:cNvPr id="32773" name="AutoShape 58"/>
            <p:cNvSpPr>
              <a:spLocks noChangeArrowheads="1"/>
            </p:cNvSpPr>
            <p:nvPr/>
          </p:nvSpPr>
          <p:spPr bwMode="auto">
            <a:xfrm>
              <a:off x="1968" y="705"/>
              <a:ext cx="960" cy="462"/>
            </a:xfrm>
            <a:prstGeom prst="diamond">
              <a:avLst/>
            </a:prstGeom>
            <a:noFill/>
            <a:ln w="5715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74" name="Line 59"/>
            <p:cNvSpPr>
              <a:spLocks noChangeShapeType="1"/>
            </p:cNvSpPr>
            <p:nvPr/>
          </p:nvSpPr>
          <p:spPr bwMode="auto">
            <a:xfrm>
              <a:off x="2448" y="576"/>
              <a:ext cx="0" cy="144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75" name="Line 60"/>
            <p:cNvSpPr>
              <a:spLocks noChangeShapeType="1"/>
            </p:cNvSpPr>
            <p:nvPr/>
          </p:nvSpPr>
          <p:spPr bwMode="auto">
            <a:xfrm>
              <a:off x="2448" y="1194"/>
              <a:ext cx="0" cy="24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77" name="Line 62"/>
            <p:cNvSpPr>
              <a:spLocks noChangeShapeType="1"/>
            </p:cNvSpPr>
            <p:nvPr/>
          </p:nvSpPr>
          <p:spPr bwMode="auto">
            <a:xfrm flipV="1">
              <a:off x="2448" y="3024"/>
              <a:ext cx="0" cy="288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78" name="Line 63"/>
            <p:cNvSpPr>
              <a:spLocks noChangeShapeType="1"/>
            </p:cNvSpPr>
            <p:nvPr/>
          </p:nvSpPr>
          <p:spPr bwMode="auto">
            <a:xfrm flipV="1">
              <a:off x="720" y="3312"/>
              <a:ext cx="1728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79" name="Line 64"/>
            <p:cNvSpPr>
              <a:spLocks noChangeShapeType="1"/>
            </p:cNvSpPr>
            <p:nvPr/>
          </p:nvSpPr>
          <p:spPr bwMode="auto">
            <a:xfrm flipV="1">
              <a:off x="720" y="960"/>
              <a:ext cx="0" cy="23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0" name="Line 65"/>
            <p:cNvSpPr>
              <a:spLocks noChangeShapeType="1"/>
            </p:cNvSpPr>
            <p:nvPr/>
          </p:nvSpPr>
          <p:spPr bwMode="auto">
            <a:xfrm>
              <a:off x="720" y="935"/>
              <a:ext cx="120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1" name="Line 66"/>
            <p:cNvSpPr>
              <a:spLocks noChangeShapeType="1"/>
            </p:cNvSpPr>
            <p:nvPr/>
          </p:nvSpPr>
          <p:spPr bwMode="auto">
            <a:xfrm>
              <a:off x="2928" y="935"/>
              <a:ext cx="115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2" name="Line 67"/>
            <p:cNvSpPr>
              <a:spLocks noChangeShapeType="1"/>
            </p:cNvSpPr>
            <p:nvPr/>
          </p:nvSpPr>
          <p:spPr bwMode="auto">
            <a:xfrm>
              <a:off x="4080" y="960"/>
              <a:ext cx="0" cy="2448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3" name="Line 68"/>
            <p:cNvSpPr>
              <a:spLocks noChangeShapeType="1"/>
            </p:cNvSpPr>
            <p:nvPr/>
          </p:nvSpPr>
          <p:spPr bwMode="auto">
            <a:xfrm>
              <a:off x="2448" y="3408"/>
              <a:ext cx="163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4" name="Line 69"/>
            <p:cNvSpPr>
              <a:spLocks noChangeShapeType="1"/>
            </p:cNvSpPr>
            <p:nvPr/>
          </p:nvSpPr>
          <p:spPr bwMode="auto">
            <a:xfrm>
              <a:off x="2448" y="3408"/>
              <a:ext cx="0" cy="24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5" name="Text Box 70"/>
            <p:cNvSpPr txBox="1">
              <a:spLocks noChangeArrowheads="1"/>
            </p:cNvSpPr>
            <p:nvPr/>
          </p:nvSpPr>
          <p:spPr bwMode="auto">
            <a:xfrm>
              <a:off x="1968" y="816"/>
              <a:ext cx="9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x &lt;= 100</a:t>
              </a:r>
            </a:p>
          </p:txBody>
        </p:sp>
        <p:sp>
          <p:nvSpPr>
            <p:cNvPr id="32786" name="AutoShape 71"/>
            <p:cNvSpPr>
              <a:spLocks noChangeArrowheads="1"/>
            </p:cNvSpPr>
            <p:nvPr/>
          </p:nvSpPr>
          <p:spPr bwMode="auto">
            <a:xfrm>
              <a:off x="1968" y="1377"/>
              <a:ext cx="960" cy="462"/>
            </a:xfrm>
            <a:prstGeom prst="diamond">
              <a:avLst/>
            </a:prstGeom>
            <a:noFill/>
            <a:ln w="5715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7" name="Text Box 72"/>
            <p:cNvSpPr txBox="1">
              <a:spLocks noChangeArrowheads="1"/>
            </p:cNvSpPr>
            <p:nvPr/>
          </p:nvSpPr>
          <p:spPr bwMode="auto">
            <a:xfrm>
              <a:off x="1992" y="1488"/>
              <a:ext cx="9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</a:rPr>
                <a:t>x </a:t>
              </a:r>
              <a:r>
                <a:rPr lang="zh-CN" altLang="en-US" b="1" dirty="0">
                  <a:solidFill>
                    <a:srgbClr val="FF0000"/>
                  </a:solidFill>
                </a:rPr>
                <a:t>是偶数？</a:t>
              </a:r>
            </a:p>
          </p:txBody>
        </p:sp>
        <p:sp>
          <p:nvSpPr>
            <p:cNvPr id="32788" name="Line 73"/>
            <p:cNvSpPr>
              <a:spLocks noChangeShapeType="1"/>
            </p:cNvSpPr>
            <p:nvPr/>
          </p:nvSpPr>
          <p:spPr bwMode="auto">
            <a:xfrm>
              <a:off x="2928" y="1616"/>
              <a:ext cx="336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9" name="Line 74"/>
            <p:cNvSpPr>
              <a:spLocks noChangeShapeType="1"/>
            </p:cNvSpPr>
            <p:nvPr/>
          </p:nvSpPr>
          <p:spPr bwMode="auto">
            <a:xfrm>
              <a:off x="1632" y="1616"/>
              <a:ext cx="336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90" name="Line 75"/>
            <p:cNvSpPr>
              <a:spLocks noChangeShapeType="1"/>
            </p:cNvSpPr>
            <p:nvPr/>
          </p:nvSpPr>
          <p:spPr bwMode="auto">
            <a:xfrm>
              <a:off x="1632" y="1632"/>
              <a:ext cx="0" cy="24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91" name="Text Box 76"/>
            <p:cNvSpPr txBox="1">
              <a:spLocks noChangeArrowheads="1"/>
            </p:cNvSpPr>
            <p:nvPr/>
          </p:nvSpPr>
          <p:spPr bwMode="auto">
            <a:xfrm>
              <a:off x="1056" y="1872"/>
              <a:ext cx="1234" cy="252"/>
            </a:xfrm>
            <a:prstGeom prst="rect">
              <a:avLst/>
            </a:prstGeom>
            <a:noFill/>
            <a:ln w="5715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/>
                <a:t>sum = sum + x</a:t>
              </a:r>
            </a:p>
          </p:txBody>
        </p:sp>
        <p:sp>
          <p:nvSpPr>
            <p:cNvPr id="32792" name="Line 77"/>
            <p:cNvSpPr>
              <a:spLocks noChangeShapeType="1"/>
            </p:cNvSpPr>
            <p:nvPr/>
          </p:nvSpPr>
          <p:spPr bwMode="auto">
            <a:xfrm flipV="1">
              <a:off x="1632" y="2160"/>
              <a:ext cx="0" cy="288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93" name="Line 78"/>
            <p:cNvSpPr>
              <a:spLocks noChangeShapeType="1"/>
            </p:cNvSpPr>
            <p:nvPr/>
          </p:nvSpPr>
          <p:spPr bwMode="auto">
            <a:xfrm flipH="1">
              <a:off x="3264" y="1632"/>
              <a:ext cx="0" cy="816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94" name="Line 79"/>
            <p:cNvSpPr>
              <a:spLocks noChangeShapeType="1"/>
            </p:cNvSpPr>
            <p:nvPr/>
          </p:nvSpPr>
          <p:spPr bwMode="auto">
            <a:xfrm flipV="1">
              <a:off x="1632" y="2448"/>
              <a:ext cx="163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95" name="Text Box 80"/>
            <p:cNvSpPr txBox="1">
              <a:spLocks noChangeArrowheads="1"/>
            </p:cNvSpPr>
            <p:nvPr/>
          </p:nvSpPr>
          <p:spPr bwMode="auto">
            <a:xfrm>
              <a:off x="1920" y="2736"/>
              <a:ext cx="1104" cy="252"/>
            </a:xfrm>
            <a:prstGeom prst="rect">
              <a:avLst/>
            </a:prstGeom>
            <a:noFill/>
            <a:ln w="5715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b="1"/>
                <a:t>X = x+1</a:t>
              </a:r>
            </a:p>
          </p:txBody>
        </p:sp>
        <p:sp>
          <p:nvSpPr>
            <p:cNvPr id="32796" name="Line 81"/>
            <p:cNvSpPr>
              <a:spLocks noChangeShapeType="1"/>
            </p:cNvSpPr>
            <p:nvPr/>
          </p:nvSpPr>
          <p:spPr bwMode="auto">
            <a:xfrm>
              <a:off x="2448" y="2496"/>
              <a:ext cx="0" cy="24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97" name="Text Box 83"/>
            <p:cNvSpPr txBox="1">
              <a:spLocks noChangeArrowheads="1"/>
            </p:cNvSpPr>
            <p:nvPr/>
          </p:nvSpPr>
          <p:spPr bwMode="auto">
            <a:xfrm>
              <a:off x="1872" y="3678"/>
              <a:ext cx="1104" cy="252"/>
            </a:xfrm>
            <a:prstGeom prst="rect">
              <a:avLst/>
            </a:prstGeom>
            <a:noFill/>
            <a:ln w="5715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/>
                <a:t>输出</a:t>
              </a:r>
              <a:r>
                <a:rPr lang="en-US" altLang="zh-CN" sz="2000" b="1"/>
                <a:t>sum</a:t>
              </a:r>
            </a:p>
          </p:txBody>
        </p:sp>
        <p:sp>
          <p:nvSpPr>
            <p:cNvPr id="32798" name="Line 84"/>
            <p:cNvSpPr>
              <a:spLocks noChangeShapeType="1"/>
            </p:cNvSpPr>
            <p:nvPr/>
          </p:nvSpPr>
          <p:spPr bwMode="auto">
            <a:xfrm>
              <a:off x="2448" y="3936"/>
              <a:ext cx="0" cy="24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99" name="Text Box 85"/>
            <p:cNvSpPr txBox="1">
              <a:spLocks noChangeArrowheads="1"/>
            </p:cNvSpPr>
            <p:nvPr/>
          </p:nvSpPr>
          <p:spPr bwMode="auto">
            <a:xfrm>
              <a:off x="2448" y="1184"/>
              <a:ext cx="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真</a:t>
              </a:r>
              <a:endParaRPr lang="en-US" altLang="zh-CN" sz="2000" b="1"/>
            </a:p>
          </p:txBody>
        </p:sp>
        <p:sp>
          <p:nvSpPr>
            <p:cNvPr id="32800" name="Text Box 86"/>
            <p:cNvSpPr txBox="1">
              <a:spLocks noChangeArrowheads="1"/>
            </p:cNvSpPr>
            <p:nvPr/>
          </p:nvSpPr>
          <p:spPr bwMode="auto">
            <a:xfrm>
              <a:off x="1632" y="1382"/>
              <a:ext cx="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真</a:t>
              </a:r>
              <a:endParaRPr lang="en-US" altLang="zh-CN" sz="2000" b="1"/>
            </a:p>
          </p:txBody>
        </p:sp>
        <p:sp>
          <p:nvSpPr>
            <p:cNvPr id="32801" name="Text Box 87"/>
            <p:cNvSpPr txBox="1">
              <a:spLocks noChangeArrowheads="1"/>
            </p:cNvSpPr>
            <p:nvPr/>
          </p:nvSpPr>
          <p:spPr bwMode="auto">
            <a:xfrm>
              <a:off x="2976" y="1392"/>
              <a:ext cx="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假</a:t>
              </a:r>
              <a:endParaRPr lang="en-US" altLang="zh-CN" sz="2000" b="1"/>
            </a:p>
          </p:txBody>
        </p:sp>
        <p:sp>
          <p:nvSpPr>
            <p:cNvPr id="32802" name="Text Box 88"/>
            <p:cNvSpPr txBox="1">
              <a:spLocks noChangeArrowheads="1"/>
            </p:cNvSpPr>
            <p:nvPr/>
          </p:nvSpPr>
          <p:spPr bwMode="auto">
            <a:xfrm>
              <a:off x="3024" y="672"/>
              <a:ext cx="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假</a:t>
              </a:r>
              <a:endParaRPr lang="en-US" altLang="zh-CN" sz="2000" b="1"/>
            </a:p>
          </p:txBody>
        </p:sp>
      </p:grpSp>
      <p:sp>
        <p:nvSpPr>
          <p:cNvPr id="327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087B038-9A29-45AD-8888-51BF51E1EDB1}" type="slidenum">
              <a:rPr lang="zh-CN" altLang="en-US" smtClean="0">
                <a:latin typeface="Arial Black" pitchFamily="34" charset="0"/>
              </a:rPr>
              <a:pPr eaLnBrk="1" hangingPunct="1"/>
              <a:t>25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7664" y="1895475"/>
            <a:ext cx="4536504" cy="3133725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编辑源程序</a:t>
            </a:r>
          </a:p>
        </p:txBody>
      </p:sp>
      <p:sp>
        <p:nvSpPr>
          <p:cNvPr id="33795" name="Rectangle 1029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5194920" cy="532859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</a:t>
            </a:r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main(void)</a:t>
            </a: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smtClean="0"/>
              <a:t>{</a:t>
            </a: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smtClean="0"/>
              <a:t>	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sum = 0, x=1; </a:t>
            </a: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smtClean="0"/>
              <a:t>	  while ( x&lt;=100 )   </a:t>
            </a: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{ </a:t>
            </a: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smtClean="0"/>
              <a:t>        if ( x % 2 == 0 ) </a:t>
            </a: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sum = sum + x;</a:t>
            </a: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smtClean="0"/>
              <a:t>        x = x + 1;</a:t>
            </a: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smtClean="0"/>
              <a:t>    }</a:t>
            </a: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("%d", sum); </a:t>
            </a: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smtClean="0"/>
              <a:t>    return 0;</a:t>
            </a: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smtClean="0"/>
              <a:t>}</a:t>
            </a:r>
            <a:r>
              <a:rPr lang="zh-CN" altLang="en-US" sz="2400" dirty="0" smtClean="0"/>
              <a:t> </a:t>
            </a:r>
          </a:p>
        </p:txBody>
      </p:sp>
      <p:sp>
        <p:nvSpPr>
          <p:cNvPr id="337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262CD03-1E5E-434E-B3D7-C940E7EC7D13}" type="slidenum">
              <a:rPr lang="zh-CN" altLang="en-US" smtClean="0">
                <a:latin typeface="Arial Black" pitchFamily="34" charset="0"/>
              </a:rPr>
              <a:pPr eaLnBrk="1" hangingPunct="1"/>
              <a:t>26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编译和调试程序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编辑程序后，用相应的编译器对程序进行编译，生成二进制代码表示的目标程序(.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)，</a:t>
            </a:r>
            <a:r>
              <a:rPr lang="zh-CN" altLang="en-US" dirty="0" smtClean="0"/>
              <a:t>与编程环境提供的库函数进行连接形成可执行的程序(.</a:t>
            </a:r>
            <a:r>
              <a:rPr lang="en-US" altLang="zh-CN" dirty="0" smtClean="0"/>
              <a:t>exe)。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编译程序</a:t>
            </a:r>
            <a:r>
              <a:rPr lang="zh-CN" altLang="en-US" dirty="0" smtClean="0"/>
              <a:t>指出</a:t>
            </a:r>
            <a:r>
              <a:rPr lang="zh-CN" altLang="en-US" dirty="0" smtClean="0">
                <a:solidFill>
                  <a:srgbClr val="FF0000"/>
                </a:solidFill>
              </a:rPr>
              <a:t>语法错误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调试程序</a:t>
            </a:r>
            <a:r>
              <a:rPr lang="zh-CN" altLang="en-US" dirty="0" smtClean="0"/>
              <a:t>找出</a:t>
            </a:r>
            <a:r>
              <a:rPr lang="zh-CN" altLang="en-US" dirty="0" smtClean="0">
                <a:solidFill>
                  <a:srgbClr val="FF0000"/>
                </a:solidFill>
              </a:rPr>
              <a:t>逻辑错误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48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6768141-84E7-4B8F-8CAA-A5C9B9BEF15F}" type="slidenum">
              <a:rPr lang="zh-CN" altLang="en-US" smtClean="0">
                <a:latin typeface="Arial Black" pitchFamily="34" charset="0"/>
              </a:rPr>
              <a:pPr eaLnBrk="1" hangingPunct="1"/>
              <a:t>27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调试程序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>
          <a:xfrm>
            <a:off x="468315" y="1773239"/>
            <a:ext cx="8207375" cy="4608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如果程序运行所产生的结果不是你想要的结果，这是程序的</a:t>
            </a:r>
            <a:r>
              <a:rPr lang="zh-CN" altLang="en-US" dirty="0">
                <a:solidFill>
                  <a:srgbClr val="CC0066"/>
                </a:solidFill>
              </a:rPr>
              <a:t>逻辑错误（语义</a:t>
            </a:r>
            <a:r>
              <a:rPr lang="zh-CN" altLang="en-US" dirty="0" smtClean="0">
                <a:solidFill>
                  <a:srgbClr val="CC0066"/>
                </a:solidFill>
              </a:rPr>
              <a:t>错误 ）</a:t>
            </a:r>
            <a:endParaRPr lang="en-US" altLang="zh-CN" dirty="0" smtClean="0">
              <a:solidFill>
                <a:srgbClr val="CC0066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dirty="0" smtClean="0"/>
              <a:t>调试：运行程序，查找并修改错误的过程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dirty="0" smtClean="0"/>
              <a:t>调试的方法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dirty="0" smtClean="0"/>
              <a:t>设置断点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dirty="0" smtClean="0"/>
              <a:t>跟踪执行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调试需要</a:t>
            </a:r>
            <a:r>
              <a:rPr lang="zh-CN" altLang="en-US" dirty="0">
                <a:solidFill>
                  <a:srgbClr val="FF0000"/>
                </a:solidFill>
              </a:rPr>
              <a:t>耐心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经验</a:t>
            </a:r>
            <a:r>
              <a:rPr lang="zh-CN" altLang="en-US" dirty="0"/>
              <a:t>，是程序设计中</a:t>
            </a:r>
            <a:r>
              <a:rPr lang="zh-CN" altLang="en-US" dirty="0">
                <a:solidFill>
                  <a:srgbClr val="FF0000"/>
                </a:solidFill>
              </a:rPr>
              <a:t>最基本和最重要</a:t>
            </a:r>
            <a:r>
              <a:rPr lang="zh-CN" altLang="en-US" dirty="0"/>
              <a:t>的技能。</a:t>
            </a:r>
          </a:p>
        </p:txBody>
      </p:sp>
      <p:sp>
        <p:nvSpPr>
          <p:cNvPr id="358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1BF5D0E-1AF2-435F-858F-B0DD1A023631}" type="slidenum">
              <a:rPr lang="zh-CN" altLang="en-US" smtClean="0">
                <a:latin typeface="Arial Black" pitchFamily="34" charset="0"/>
              </a:rPr>
              <a:pPr eaLnBrk="1" hangingPunct="1"/>
              <a:t>28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61"/>
          <p:cNvGrpSpPr>
            <a:grpSpLocks/>
          </p:cNvGrpSpPr>
          <p:nvPr/>
        </p:nvGrpSpPr>
        <p:grpSpPr bwMode="auto">
          <a:xfrm>
            <a:off x="152400" y="2276476"/>
            <a:ext cx="8763000" cy="3070225"/>
            <a:chOff x="96" y="1434"/>
            <a:chExt cx="5520" cy="1934"/>
          </a:xfrm>
        </p:grpSpPr>
        <p:sp>
          <p:nvSpPr>
            <p:cNvPr id="36869" name="Text Box 36"/>
            <p:cNvSpPr txBox="1">
              <a:spLocks noChangeArrowheads="1"/>
            </p:cNvSpPr>
            <p:nvPr/>
          </p:nvSpPr>
          <p:spPr bwMode="auto">
            <a:xfrm>
              <a:off x="96" y="2154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/>
                <a:t>开始</a:t>
              </a:r>
              <a:endParaRPr lang="en-US" altLang="zh-CN" sz="2000" b="1"/>
            </a:p>
          </p:txBody>
        </p:sp>
        <p:sp>
          <p:nvSpPr>
            <p:cNvPr id="36870" name="Text Box 40"/>
            <p:cNvSpPr txBox="1">
              <a:spLocks noChangeArrowheads="1"/>
            </p:cNvSpPr>
            <p:nvPr/>
          </p:nvSpPr>
          <p:spPr bwMode="auto">
            <a:xfrm>
              <a:off x="5040" y="2154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/>
                <a:t>结果</a:t>
              </a:r>
              <a:endParaRPr lang="en-US" altLang="zh-CN" sz="2000" b="1"/>
            </a:p>
          </p:txBody>
        </p:sp>
        <p:sp>
          <p:nvSpPr>
            <p:cNvPr id="36871" name="Line 13"/>
            <p:cNvSpPr>
              <a:spLocks noChangeShapeType="1"/>
            </p:cNvSpPr>
            <p:nvPr/>
          </p:nvSpPr>
          <p:spPr bwMode="auto">
            <a:xfrm>
              <a:off x="672" y="2298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72" name="Text Box 30"/>
            <p:cNvSpPr txBox="1">
              <a:spLocks noChangeArrowheads="1"/>
            </p:cNvSpPr>
            <p:nvPr/>
          </p:nvSpPr>
          <p:spPr bwMode="auto">
            <a:xfrm>
              <a:off x="1565" y="2922"/>
              <a:ext cx="5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2"/>
                  </a:solidFill>
                </a:rPr>
                <a:t>语法</a:t>
              </a:r>
            </a:p>
            <a:p>
              <a:pPr algn="ctr"/>
              <a:r>
                <a:rPr lang="zh-CN" altLang="en-US" sz="2000" b="1">
                  <a:solidFill>
                    <a:schemeClr val="bg2"/>
                  </a:solidFill>
                </a:rPr>
                <a:t>错误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6873" name="Line 31"/>
            <p:cNvSpPr>
              <a:spLocks noChangeShapeType="1"/>
            </p:cNvSpPr>
            <p:nvPr/>
          </p:nvSpPr>
          <p:spPr bwMode="auto">
            <a:xfrm>
              <a:off x="864" y="1722"/>
              <a:ext cx="0" cy="52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74" name="Text Box 37"/>
            <p:cNvSpPr txBox="1">
              <a:spLocks noChangeArrowheads="1"/>
            </p:cNvSpPr>
            <p:nvPr/>
          </p:nvSpPr>
          <p:spPr bwMode="auto">
            <a:xfrm>
              <a:off x="1104" y="2058"/>
              <a:ext cx="768" cy="446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/>
                <a:t>源程序</a:t>
              </a:r>
            </a:p>
            <a:p>
              <a:pPr algn="ctr"/>
              <a:r>
                <a:rPr lang="en-US" altLang="zh-CN" sz="2000" b="1"/>
                <a:t>.c / .cpp</a:t>
              </a:r>
            </a:p>
          </p:txBody>
        </p:sp>
        <p:sp>
          <p:nvSpPr>
            <p:cNvPr id="36875" name="Text Box 38"/>
            <p:cNvSpPr txBox="1">
              <a:spLocks noChangeArrowheads="1"/>
            </p:cNvSpPr>
            <p:nvPr/>
          </p:nvSpPr>
          <p:spPr bwMode="auto">
            <a:xfrm>
              <a:off x="2304" y="2058"/>
              <a:ext cx="768" cy="446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/>
                <a:t>目标程序</a:t>
              </a:r>
            </a:p>
            <a:p>
              <a:pPr algn="ctr"/>
              <a:r>
                <a:rPr lang="en-US" altLang="zh-CN" sz="2000" b="1"/>
                <a:t>.obj</a:t>
              </a:r>
            </a:p>
          </p:txBody>
        </p:sp>
        <p:sp>
          <p:nvSpPr>
            <p:cNvPr id="36876" name="Text Box 39"/>
            <p:cNvSpPr txBox="1">
              <a:spLocks noChangeArrowheads="1"/>
            </p:cNvSpPr>
            <p:nvPr/>
          </p:nvSpPr>
          <p:spPr bwMode="auto">
            <a:xfrm>
              <a:off x="3552" y="2058"/>
              <a:ext cx="1008" cy="446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/>
                <a:t>可执行程序</a:t>
              </a:r>
            </a:p>
            <a:p>
              <a:pPr algn="ctr"/>
              <a:r>
                <a:rPr lang="en-US" altLang="zh-CN" sz="2000" b="1"/>
                <a:t>.exe</a:t>
              </a:r>
            </a:p>
          </p:txBody>
        </p:sp>
        <p:sp>
          <p:nvSpPr>
            <p:cNvPr id="36877" name="Text Box 41"/>
            <p:cNvSpPr txBox="1">
              <a:spLocks noChangeArrowheads="1"/>
            </p:cNvSpPr>
            <p:nvPr/>
          </p:nvSpPr>
          <p:spPr bwMode="auto">
            <a:xfrm>
              <a:off x="576" y="1434"/>
              <a:ext cx="576" cy="25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/>
                <a:t>编辑</a:t>
              </a:r>
              <a:endParaRPr lang="en-US" altLang="zh-CN" sz="2000" b="1"/>
            </a:p>
          </p:txBody>
        </p:sp>
        <p:sp>
          <p:nvSpPr>
            <p:cNvPr id="36878" name="Text Box 42"/>
            <p:cNvSpPr txBox="1">
              <a:spLocks noChangeArrowheads="1"/>
            </p:cNvSpPr>
            <p:nvPr/>
          </p:nvSpPr>
          <p:spPr bwMode="auto">
            <a:xfrm>
              <a:off x="1776" y="1434"/>
              <a:ext cx="576" cy="25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/>
                <a:t>编译</a:t>
              </a:r>
              <a:endParaRPr lang="en-US" altLang="zh-CN" sz="2000" b="1"/>
            </a:p>
          </p:txBody>
        </p:sp>
        <p:sp>
          <p:nvSpPr>
            <p:cNvPr id="36879" name="Text Box 43"/>
            <p:cNvSpPr txBox="1">
              <a:spLocks noChangeArrowheads="1"/>
            </p:cNvSpPr>
            <p:nvPr/>
          </p:nvSpPr>
          <p:spPr bwMode="auto">
            <a:xfrm>
              <a:off x="2976" y="1434"/>
              <a:ext cx="576" cy="25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/>
                <a:t>连接</a:t>
              </a:r>
              <a:endParaRPr lang="en-US" altLang="zh-CN" sz="2000" b="1"/>
            </a:p>
          </p:txBody>
        </p:sp>
        <p:sp>
          <p:nvSpPr>
            <p:cNvPr id="36880" name="Text Box 44"/>
            <p:cNvSpPr txBox="1">
              <a:spLocks noChangeArrowheads="1"/>
            </p:cNvSpPr>
            <p:nvPr/>
          </p:nvSpPr>
          <p:spPr bwMode="auto">
            <a:xfrm>
              <a:off x="4512" y="1434"/>
              <a:ext cx="576" cy="25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/>
                <a:t>运行</a:t>
              </a:r>
              <a:endParaRPr lang="en-US" altLang="zh-CN" sz="2000" b="1"/>
            </a:p>
          </p:txBody>
        </p:sp>
        <p:sp>
          <p:nvSpPr>
            <p:cNvPr id="36881" name="Line 45"/>
            <p:cNvSpPr>
              <a:spLocks noChangeShapeType="1"/>
            </p:cNvSpPr>
            <p:nvPr/>
          </p:nvSpPr>
          <p:spPr bwMode="auto">
            <a:xfrm>
              <a:off x="1872" y="2298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82" name="Line 46"/>
            <p:cNvSpPr>
              <a:spLocks noChangeShapeType="1"/>
            </p:cNvSpPr>
            <p:nvPr/>
          </p:nvSpPr>
          <p:spPr bwMode="auto">
            <a:xfrm>
              <a:off x="3120" y="2298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83" name="Line 47"/>
            <p:cNvSpPr>
              <a:spLocks noChangeShapeType="1"/>
            </p:cNvSpPr>
            <p:nvPr/>
          </p:nvSpPr>
          <p:spPr bwMode="auto">
            <a:xfrm>
              <a:off x="4608" y="2298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84" name="Line 48"/>
            <p:cNvSpPr>
              <a:spLocks noChangeShapeType="1"/>
            </p:cNvSpPr>
            <p:nvPr/>
          </p:nvSpPr>
          <p:spPr bwMode="auto">
            <a:xfrm>
              <a:off x="2064" y="1722"/>
              <a:ext cx="0" cy="52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85" name="Line 49"/>
            <p:cNvSpPr>
              <a:spLocks noChangeShapeType="1"/>
            </p:cNvSpPr>
            <p:nvPr/>
          </p:nvSpPr>
          <p:spPr bwMode="auto">
            <a:xfrm>
              <a:off x="3264" y="1722"/>
              <a:ext cx="0" cy="52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86" name="Line 50"/>
            <p:cNvSpPr>
              <a:spLocks noChangeShapeType="1"/>
            </p:cNvSpPr>
            <p:nvPr/>
          </p:nvSpPr>
          <p:spPr bwMode="auto">
            <a:xfrm>
              <a:off x="4800" y="1722"/>
              <a:ext cx="0" cy="52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87" name="Line 51"/>
            <p:cNvSpPr>
              <a:spLocks noChangeShapeType="1"/>
            </p:cNvSpPr>
            <p:nvPr/>
          </p:nvSpPr>
          <p:spPr bwMode="auto">
            <a:xfrm>
              <a:off x="2112" y="229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88" name="Line 52"/>
            <p:cNvSpPr>
              <a:spLocks noChangeShapeType="1"/>
            </p:cNvSpPr>
            <p:nvPr/>
          </p:nvSpPr>
          <p:spPr bwMode="auto">
            <a:xfrm>
              <a:off x="3360" y="229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89" name="Line 53"/>
            <p:cNvSpPr>
              <a:spLocks noChangeShapeType="1"/>
            </p:cNvSpPr>
            <p:nvPr/>
          </p:nvSpPr>
          <p:spPr bwMode="auto">
            <a:xfrm>
              <a:off x="4848" y="229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90" name="Line 54"/>
            <p:cNvSpPr>
              <a:spLocks noChangeShapeType="1"/>
            </p:cNvSpPr>
            <p:nvPr/>
          </p:nvSpPr>
          <p:spPr bwMode="auto">
            <a:xfrm>
              <a:off x="1584" y="2874"/>
              <a:ext cx="3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91" name="Line 55"/>
            <p:cNvSpPr>
              <a:spLocks noChangeShapeType="1"/>
            </p:cNvSpPr>
            <p:nvPr/>
          </p:nvSpPr>
          <p:spPr bwMode="auto">
            <a:xfrm>
              <a:off x="1584" y="253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92" name="Text Box 56"/>
            <p:cNvSpPr txBox="1">
              <a:spLocks noChangeArrowheads="1"/>
            </p:cNvSpPr>
            <p:nvPr/>
          </p:nvSpPr>
          <p:spPr bwMode="auto">
            <a:xfrm>
              <a:off x="2562" y="2922"/>
              <a:ext cx="5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2"/>
                  </a:solidFill>
                </a:rPr>
                <a:t>连接</a:t>
              </a:r>
            </a:p>
            <a:p>
              <a:pPr algn="ctr"/>
              <a:r>
                <a:rPr lang="zh-CN" altLang="en-US" sz="2000" b="1">
                  <a:solidFill>
                    <a:schemeClr val="bg2"/>
                  </a:solidFill>
                </a:rPr>
                <a:t>错误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36893" name="Text Box 57"/>
            <p:cNvSpPr txBox="1">
              <a:spLocks noChangeArrowheads="1"/>
            </p:cNvSpPr>
            <p:nvPr/>
          </p:nvSpPr>
          <p:spPr bwMode="auto">
            <a:xfrm>
              <a:off x="3923" y="2922"/>
              <a:ext cx="5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2"/>
                  </a:solidFill>
                </a:rPr>
                <a:t>运行</a:t>
              </a:r>
            </a:p>
            <a:p>
              <a:pPr algn="ctr"/>
              <a:r>
                <a:rPr lang="zh-CN" altLang="en-US" sz="2000" b="1">
                  <a:solidFill>
                    <a:schemeClr val="bg2"/>
                  </a:solidFill>
                </a:rPr>
                <a:t>错误</a:t>
              </a:r>
              <a:endParaRPr lang="en-US" altLang="zh-CN" sz="2000" b="1">
                <a:solidFill>
                  <a:schemeClr val="bg2"/>
                </a:solidFill>
              </a:endParaRPr>
            </a:p>
          </p:txBody>
        </p:sp>
      </p:grpSp>
      <p:sp>
        <p:nvSpPr>
          <p:cNvPr id="368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3123F96-0463-4C37-973F-4E879326CFA0}" type="slidenum">
              <a:rPr lang="zh-CN" altLang="en-US" smtClean="0">
                <a:latin typeface="Arial Black" pitchFamily="34" charset="0"/>
              </a:rPr>
              <a:pPr eaLnBrk="1" hangingPunct="1"/>
              <a:t>29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36867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smtClean="0"/>
              <a:t>C</a:t>
            </a:r>
            <a:r>
              <a:rPr lang="zh-CN" altLang="en-US" smtClean="0"/>
              <a:t>语言程序的调试、运行步骤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2" y="457201"/>
            <a:ext cx="5338763" cy="884239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1.1  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 </a:t>
            </a:r>
          </a:p>
        </p:txBody>
      </p:sp>
      <p:sp>
        <p:nvSpPr>
          <p:cNvPr id="819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4079B94-56EB-426D-B4B4-FB824F9744F2}" type="slidenum">
              <a:rPr lang="zh-CN" altLang="en-US" smtClean="0">
                <a:latin typeface="Arial Black" pitchFamily="34" charset="0"/>
              </a:rPr>
              <a:pPr eaLnBrk="1" hangingPunct="1"/>
              <a:t>3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1858" y="1225689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#include &lt;</a:t>
            </a:r>
            <a:r>
              <a:rPr lang="en-US" altLang="zh-CN" sz="2400" b="1" dirty="0" err="1" smtClean="0"/>
              <a:t>stdio.h</a:t>
            </a:r>
            <a:r>
              <a:rPr lang="en-US" altLang="zh-CN" sz="2400" b="1" dirty="0" smtClean="0"/>
              <a:t>&gt;                        /* </a:t>
            </a:r>
            <a:r>
              <a:rPr lang="zh-CN" altLang="en-US" sz="2400" b="1" dirty="0" smtClean="0"/>
              <a:t>编译预处理命令 */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CC0066"/>
                </a:solidFill>
              </a:rPr>
              <a:t>main</a:t>
            </a:r>
            <a:r>
              <a:rPr lang="en-US" altLang="zh-CN" sz="2400" b="1" dirty="0" smtClean="0"/>
              <a:t>(void)                                /* </a:t>
            </a:r>
            <a:r>
              <a:rPr lang="zh-CN" altLang="en-US" sz="2400" b="1" dirty="0" smtClean="0"/>
              <a:t>主函数 */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{</a:t>
            </a:r>
            <a:r>
              <a:rPr lang="en-US" altLang="zh-CN" sz="2400" b="1" dirty="0" smtClean="0"/>
              <a:t>                                                      </a:t>
            </a:r>
            <a:r>
              <a:rPr lang="en-US" altLang="zh-CN" sz="2400" b="1" dirty="0"/>
              <a:t>/*</a:t>
            </a:r>
            <a:r>
              <a:rPr lang="en-US" altLang="zh-CN" sz="2400" b="1" dirty="0" smtClean="0"/>
              <a:t> </a:t>
            </a:r>
            <a:r>
              <a:rPr lang="zh-CN" altLang="en-US" sz="2400" b="1" dirty="0"/>
              <a:t>函数</a:t>
            </a:r>
            <a:r>
              <a:rPr lang="zh-CN" altLang="en-US" sz="2400" b="1" dirty="0" smtClean="0"/>
              <a:t>体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开始</a:t>
            </a:r>
            <a:r>
              <a:rPr lang="zh-CN" altLang="en-US" sz="2400" b="1" dirty="0" smtClean="0"/>
              <a:t>*/ 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	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n;                                       /* </a:t>
            </a:r>
            <a:r>
              <a:rPr lang="zh-CN" altLang="en-US" sz="2400" b="1" dirty="0" smtClean="0"/>
              <a:t>定义</a:t>
            </a:r>
            <a:r>
              <a:rPr lang="zh-CN" altLang="en-US" sz="2400" b="1" dirty="0"/>
              <a:t>变量*/</a:t>
            </a:r>
            <a:endParaRPr lang="zh-CN" altLang="en-US" sz="2400" b="1" dirty="0" smtClean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b="1" dirty="0" smtClean="0"/>
              <a:t>	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CC0066"/>
                </a:solidFill>
              </a:rPr>
              <a:t>factorial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n);                 /* </a:t>
            </a:r>
            <a:r>
              <a:rPr lang="zh-CN" altLang="en-US" sz="2400" b="1" dirty="0"/>
              <a:t>声明函数*/</a:t>
            </a:r>
            <a:endParaRPr lang="zh-CN" altLang="en-US" sz="2400" b="1" dirty="0" smtClean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 	  </a:t>
            </a:r>
            <a:r>
              <a:rPr lang="en-US" altLang="zh-CN" sz="2400" b="1" dirty="0" err="1" smtClean="0">
                <a:solidFill>
                  <a:srgbClr val="CC0066"/>
                </a:solidFill>
              </a:rPr>
              <a:t>scanf</a:t>
            </a:r>
            <a:r>
              <a:rPr lang="en-US" altLang="zh-CN" sz="2400" b="1" dirty="0" smtClean="0"/>
              <a:t>("%d", &amp;n);                   /* </a:t>
            </a:r>
            <a:r>
              <a:rPr lang="zh-CN" altLang="en-US" sz="2400" b="1" dirty="0" smtClean="0"/>
              <a:t>输入一个整数 */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	  </a:t>
            </a:r>
            <a:r>
              <a:rPr lang="en-US" altLang="zh-CN" sz="2400" b="1" dirty="0" err="1" smtClean="0">
                <a:solidFill>
                  <a:srgbClr val="CC0066"/>
                </a:solidFill>
              </a:rPr>
              <a:t>printf</a:t>
            </a:r>
            <a:r>
              <a:rPr lang="en-US" altLang="zh-CN" sz="2400" b="1" dirty="0"/>
              <a:t>("%d\n",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factorial</a:t>
            </a:r>
            <a:r>
              <a:rPr lang="en-US" altLang="zh-CN" sz="2400" b="1" dirty="0" smtClean="0"/>
              <a:t>(n));  /* </a:t>
            </a:r>
            <a:r>
              <a:rPr lang="zh-CN" altLang="en-US" sz="2400" b="1" dirty="0" smtClean="0"/>
              <a:t>计算，并输出*/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      </a:t>
            </a:r>
            <a:r>
              <a:rPr lang="en-US" altLang="zh-CN" sz="2400" b="1" dirty="0" smtClean="0"/>
              <a:t>return 0;</a:t>
            </a:r>
            <a:r>
              <a:rPr lang="zh-CN" altLang="en-US" sz="2400" b="1" dirty="0"/>
              <a:t> </a:t>
            </a:r>
            <a:r>
              <a:rPr lang="en-US" altLang="zh-CN" sz="2400" b="1" dirty="0" smtClean="0"/>
              <a:t>                                 /* 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返回</a:t>
            </a:r>
            <a:r>
              <a:rPr lang="zh-CN" altLang="en-US" sz="2400" b="1" dirty="0" smtClean="0"/>
              <a:t>语句 *</a:t>
            </a:r>
            <a:r>
              <a:rPr lang="en-US" altLang="zh-CN" sz="2400" b="1" dirty="0" smtClean="0"/>
              <a:t>/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/>
              <a:t> </a:t>
            </a:r>
            <a:r>
              <a:rPr lang="zh-CN" altLang="en-US" sz="2400" b="1" dirty="0"/>
              <a:t>} </a:t>
            </a:r>
            <a:r>
              <a:rPr lang="en-US" altLang="zh-CN" sz="2400" b="1" dirty="0" smtClean="0"/>
              <a:t>                                                    /* </a:t>
            </a:r>
            <a:r>
              <a:rPr lang="zh-CN" altLang="en-US" sz="2400" b="1" dirty="0"/>
              <a:t>函数</a:t>
            </a:r>
            <a:r>
              <a:rPr lang="zh-CN" altLang="en-US" sz="2400" b="1" dirty="0" smtClean="0"/>
              <a:t>体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结束</a:t>
            </a:r>
            <a:r>
              <a:rPr lang="zh-CN" altLang="en-US" sz="2400" b="1" dirty="0" smtClean="0"/>
              <a:t>*/ </a:t>
            </a:r>
            <a:endParaRPr lang="zh-CN" altLang="en-US" sz="2400" b="1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sz="24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5724128" y="673532"/>
            <a:ext cx="3168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课本第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页</a:t>
            </a:r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1-1】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本章要点</a:t>
            </a:r>
          </a:p>
        </p:txBody>
      </p:sp>
      <p:sp>
        <p:nvSpPr>
          <p:cNvPr id="37891" name="Rectangle 11"/>
          <p:cNvSpPr>
            <a:spLocks noGrp="1" noChangeArrowheads="1"/>
          </p:cNvSpPr>
          <p:nvPr>
            <p:ph idx="1"/>
          </p:nvPr>
        </p:nvSpPr>
        <p:spPr>
          <a:xfrm>
            <a:off x="395290" y="1765301"/>
            <a:ext cx="8435975" cy="45434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mtClean="0"/>
              <a:t>什么是程序？程序设计语言包含哪些功能？</a:t>
            </a:r>
          </a:p>
          <a:p>
            <a:pPr eaLnBrk="1" hangingPunct="1"/>
            <a:r>
              <a:rPr lang="zh-CN" altLang="en-US" smtClean="0"/>
              <a:t>程序设计语言在语法上包含哪些内容？</a:t>
            </a:r>
          </a:p>
          <a:p>
            <a:pPr eaLnBrk="1" hangingPunct="1"/>
            <a:r>
              <a:rPr lang="zh-CN" altLang="en-US" smtClean="0"/>
              <a:t>结构化程序设计有哪些基本的控制结构？</a:t>
            </a:r>
          </a:p>
          <a:p>
            <a:pPr eaLnBrk="1" hangingPunct="1"/>
            <a:r>
              <a:rPr lang="en-US" altLang="zh-CN" smtClean="0"/>
              <a:t>C</a:t>
            </a:r>
            <a:r>
              <a:rPr lang="zh-CN" altLang="en-US" smtClean="0"/>
              <a:t>语言有哪些特点？</a:t>
            </a:r>
          </a:p>
          <a:p>
            <a:pPr eaLnBrk="1" hangingPunct="1"/>
            <a:r>
              <a:rPr lang="en-US" altLang="zh-CN" smtClean="0"/>
              <a:t>C</a:t>
            </a:r>
            <a:r>
              <a:rPr lang="zh-CN" altLang="en-US" smtClean="0"/>
              <a:t>语言程序的基本框架如何？</a:t>
            </a:r>
          </a:p>
          <a:p>
            <a:pPr eaLnBrk="1" hangingPunct="1"/>
            <a:r>
              <a:rPr lang="zh-CN" altLang="en-US" smtClean="0"/>
              <a:t>形成一个可运行的</a:t>
            </a:r>
            <a:r>
              <a:rPr lang="en-US" altLang="zh-CN" smtClean="0"/>
              <a:t>C</a:t>
            </a:r>
            <a:r>
              <a:rPr lang="zh-CN" altLang="en-US" smtClean="0"/>
              <a:t>语言程序主要步骤？</a:t>
            </a:r>
          </a:p>
          <a:p>
            <a:pPr eaLnBrk="1" hangingPunct="1"/>
            <a:r>
              <a:rPr lang="zh-CN" altLang="en-US" smtClean="0"/>
              <a:t>如何用流程图描述简单的算法？</a:t>
            </a:r>
          </a:p>
        </p:txBody>
      </p:sp>
      <p:sp>
        <p:nvSpPr>
          <p:cNvPr id="378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AB89031-10EF-4719-A7DA-D57E31ABD760}" type="slidenum">
              <a:rPr lang="zh-CN" altLang="en-US" smtClean="0">
                <a:latin typeface="Arial Black" pitchFamily="34" charset="0"/>
              </a:rPr>
              <a:pPr eaLnBrk="1" hangingPunct="1"/>
              <a:t>30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2" y="457201"/>
            <a:ext cx="5338763" cy="884239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mtClean="0"/>
              <a:t>1.1  一个</a:t>
            </a:r>
            <a:r>
              <a:rPr lang="en-US" altLang="zh-CN" smtClean="0"/>
              <a:t>C</a:t>
            </a:r>
            <a:r>
              <a:rPr lang="zh-CN" altLang="en-US" smtClean="0"/>
              <a:t>语言程序</a:t>
            </a:r>
          </a:p>
        </p:txBody>
      </p:sp>
      <p:sp>
        <p:nvSpPr>
          <p:cNvPr id="922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A84336E-91C8-417E-B8C1-F0783BEEB797}" type="slidenum">
              <a:rPr lang="zh-CN" altLang="en-US" smtClean="0">
                <a:latin typeface="Arial Black" pitchFamily="34" charset="0"/>
              </a:rPr>
              <a:pPr eaLnBrk="1" hangingPunct="1"/>
              <a:t>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412776"/>
            <a:ext cx="81369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b="1" dirty="0"/>
              <a:t>/* </a:t>
            </a:r>
            <a:r>
              <a:rPr lang="zh-CN" altLang="en-US" sz="2400" b="1" dirty="0" smtClean="0"/>
              <a:t>计算 </a:t>
            </a:r>
            <a:r>
              <a:rPr lang="en-US" altLang="zh-CN" sz="2400" b="1" dirty="0"/>
              <a:t>n! </a:t>
            </a:r>
            <a:r>
              <a:rPr lang="zh-CN" altLang="en-US" sz="2400" b="1" dirty="0"/>
              <a:t>的函数 */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CC0066"/>
                </a:solidFill>
              </a:rPr>
              <a:t>factorial</a:t>
            </a:r>
            <a:r>
              <a:rPr lang="en-US" altLang="zh-CN" sz="2400" b="1" dirty="0" smtClean="0"/>
              <a:t>(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n )                 /* </a:t>
            </a:r>
            <a:r>
              <a:rPr lang="zh-CN" altLang="en-US" sz="2400" b="1" dirty="0" smtClean="0"/>
              <a:t>函数</a:t>
            </a:r>
            <a:r>
              <a:rPr lang="zh-CN" altLang="en-US" sz="2400" b="1" dirty="0"/>
              <a:t>头</a:t>
            </a:r>
            <a:r>
              <a:rPr lang="zh-CN" altLang="en-US" sz="2400" b="1" dirty="0" smtClean="0"/>
              <a:t> *</a:t>
            </a:r>
            <a:r>
              <a:rPr lang="en-US" altLang="zh-CN" sz="2400" b="1" dirty="0" smtClean="0"/>
              <a:t>/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/>
              <a:t>{</a:t>
            </a:r>
            <a:r>
              <a:rPr lang="en-US" altLang="zh-CN" sz="2400" b="1" dirty="0" smtClean="0"/>
              <a:t>                                               </a:t>
            </a:r>
            <a:r>
              <a:rPr lang="en-US" altLang="zh-CN" sz="2400" b="1" dirty="0"/>
              <a:t>/* </a:t>
            </a:r>
            <a:r>
              <a:rPr lang="zh-CN" altLang="en-US" sz="2400" b="1" dirty="0"/>
              <a:t>函数体</a:t>
            </a:r>
            <a:r>
              <a:rPr lang="zh-CN" altLang="en-US" sz="2400" b="1" dirty="0">
                <a:solidFill>
                  <a:srgbClr val="FFC000"/>
                </a:solidFill>
              </a:rPr>
              <a:t>开始</a:t>
            </a:r>
            <a:r>
              <a:rPr lang="zh-CN" altLang="en-US" sz="2400" b="1" dirty="0"/>
              <a:t>*/ 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	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i;                                  /* </a:t>
            </a:r>
            <a:r>
              <a:rPr lang="zh-CN" altLang="en-US" sz="2400" b="1" dirty="0" smtClean="0"/>
              <a:t>定义变量 </a:t>
            </a:r>
            <a:r>
              <a:rPr lang="en-US" altLang="zh-CN" sz="2400" b="1" dirty="0"/>
              <a:t>i</a:t>
            </a:r>
            <a:r>
              <a:rPr lang="en-US" altLang="zh-CN" sz="2400" b="1" dirty="0" smtClean="0"/>
              <a:t> */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/>
              <a:t>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fact = 1</a:t>
            </a:r>
            <a:r>
              <a:rPr lang="en-US" altLang="zh-CN" sz="2400" b="1" dirty="0"/>
              <a:t>; </a:t>
            </a:r>
            <a:r>
              <a:rPr lang="en-US" altLang="zh-CN" sz="2400" b="1" dirty="0" smtClean="0"/>
              <a:t>                      /* </a:t>
            </a:r>
            <a:r>
              <a:rPr lang="zh-CN" altLang="en-US" sz="2400" b="1" dirty="0"/>
              <a:t>定义变量 </a:t>
            </a:r>
            <a:r>
              <a:rPr lang="en-US" altLang="zh-CN" sz="2400" b="1" dirty="0" smtClean="0"/>
              <a:t>fact */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 	 </a:t>
            </a:r>
            <a:r>
              <a:rPr lang="en-US" altLang="zh-CN" sz="2400" b="1" dirty="0" smtClean="0">
                <a:solidFill>
                  <a:srgbClr val="CC0066"/>
                </a:solidFill>
              </a:rPr>
              <a:t>for(i = 1; i &lt;= n; i++)        </a:t>
            </a:r>
            <a:r>
              <a:rPr lang="en-US" altLang="zh-CN" sz="2400" b="1" dirty="0" smtClean="0"/>
              <a:t>/* </a:t>
            </a:r>
            <a:r>
              <a:rPr lang="zh-CN" altLang="en-US" sz="2400" b="1" dirty="0" smtClean="0"/>
              <a:t>循环 */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		    </a:t>
            </a:r>
            <a:r>
              <a:rPr lang="en-US" altLang="zh-CN" sz="2400" b="1" dirty="0" smtClean="0"/>
              <a:t>fact = fact * i;     /* </a:t>
            </a:r>
            <a:r>
              <a:rPr lang="zh-CN" altLang="en-US" sz="2400" b="1" dirty="0" smtClean="0"/>
              <a:t>乘法 </a:t>
            </a:r>
            <a:r>
              <a:rPr lang="en-US" altLang="zh-CN" sz="2400" b="1" dirty="0" smtClean="0"/>
              <a:t>*/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    </a:t>
            </a:r>
            <a:r>
              <a:rPr lang="en-US" altLang="zh-CN" sz="2400" b="1" dirty="0" smtClean="0">
                <a:solidFill>
                  <a:srgbClr val="CC0066"/>
                </a:solidFill>
              </a:rPr>
              <a:t>return fact;                       </a:t>
            </a:r>
            <a:r>
              <a:rPr lang="en-US" altLang="zh-CN" sz="2400" b="1" dirty="0" smtClean="0"/>
              <a:t>/* </a:t>
            </a:r>
            <a:r>
              <a:rPr lang="zh-CN" altLang="en-US" sz="2400" b="1" dirty="0" smtClean="0"/>
              <a:t>返回结果 </a:t>
            </a:r>
            <a:r>
              <a:rPr lang="en-US" altLang="zh-CN" sz="2400" b="1" dirty="0" smtClean="0"/>
              <a:t>*/</a:t>
            </a:r>
            <a:endParaRPr lang="en-US" altLang="zh-CN" sz="2400" b="1" dirty="0" smtClean="0">
              <a:solidFill>
                <a:srgbClr val="CC0066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 } </a:t>
            </a:r>
            <a:r>
              <a:rPr lang="en-US" altLang="zh-CN" sz="2400" b="1" dirty="0" smtClean="0"/>
              <a:t>                                             /* </a:t>
            </a:r>
            <a:r>
              <a:rPr lang="zh-CN" altLang="en-US" sz="2400" b="1" dirty="0"/>
              <a:t>函数体</a:t>
            </a:r>
            <a:r>
              <a:rPr lang="zh-CN" altLang="en-US" sz="2400" b="1" dirty="0">
                <a:solidFill>
                  <a:srgbClr val="FFC000"/>
                </a:solidFill>
              </a:rPr>
              <a:t>结束</a:t>
            </a:r>
            <a:r>
              <a:rPr lang="zh-CN" altLang="en-US" sz="2400" b="1" dirty="0"/>
              <a:t>*/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有一些函数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main,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, factorial</a:t>
            </a:r>
          </a:p>
          <a:p>
            <a:pPr lvl="1"/>
            <a:r>
              <a:rPr lang="zh-CN" altLang="en-US" dirty="0" smtClean="0"/>
              <a:t>从主函数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开始执行</a:t>
            </a:r>
            <a:r>
              <a:rPr lang="zh-CN" altLang="en-US" dirty="0"/>
              <a:t>，</a:t>
            </a:r>
            <a:r>
              <a:rPr lang="zh-CN" altLang="en-US" dirty="0" smtClean="0"/>
              <a:t>依次执行</a:t>
            </a:r>
            <a:endParaRPr lang="en-US" altLang="zh-CN" dirty="0" smtClean="0"/>
          </a:p>
          <a:p>
            <a:pPr lvl="1"/>
            <a:r>
              <a:rPr lang="zh-CN" altLang="en-US" dirty="0"/>
              <a:t>可以</a:t>
            </a:r>
            <a:r>
              <a:rPr lang="zh-CN" altLang="en-US" dirty="0" smtClean="0"/>
              <a:t>输入、输出过程</a:t>
            </a:r>
            <a:endParaRPr lang="en-US" altLang="zh-CN" dirty="0" smtClean="0"/>
          </a:p>
          <a:p>
            <a:r>
              <a:rPr lang="zh-CN" altLang="en-US" dirty="0" smtClean="0"/>
              <a:t>有一些变量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i, fact</a:t>
            </a:r>
          </a:p>
          <a:p>
            <a:r>
              <a:rPr lang="zh-CN" altLang="en-US" dirty="0" smtClean="0"/>
              <a:t>流程控制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7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1.2 程序与程序设计语言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程序：一系列</a:t>
            </a:r>
            <a:r>
              <a:rPr lang="zh-CN" altLang="en-US" dirty="0">
                <a:solidFill>
                  <a:srgbClr val="FF0000"/>
                </a:solidFill>
              </a:rPr>
              <a:t>加工</a:t>
            </a:r>
            <a:r>
              <a:rPr lang="zh-CN" altLang="en-US" dirty="0" smtClean="0">
                <a:solidFill>
                  <a:srgbClr val="FF0000"/>
                </a:solidFill>
              </a:rPr>
              <a:t>步骤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由</a:t>
            </a:r>
            <a:r>
              <a:rPr lang="zh-CN" altLang="en-US" dirty="0" smtClean="0">
                <a:solidFill>
                  <a:srgbClr val="FF0000"/>
                </a:solidFill>
              </a:rPr>
              <a:t>计算机可以识别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代码</a:t>
            </a:r>
            <a:r>
              <a:rPr lang="zh-CN" altLang="en-US" dirty="0" smtClean="0"/>
              <a:t>编排而成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指示计算机对</a:t>
            </a:r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r>
              <a:rPr lang="zh-CN" altLang="en-US" dirty="0" smtClean="0"/>
              <a:t>进行</a:t>
            </a:r>
            <a:r>
              <a:rPr lang="zh-CN" altLang="en-US" dirty="0" smtClean="0">
                <a:solidFill>
                  <a:srgbClr val="FF0000"/>
                </a:solidFill>
              </a:rPr>
              <a:t>处理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解决</a:t>
            </a:r>
            <a:r>
              <a:rPr lang="zh-CN" altLang="en-US" dirty="0"/>
              <a:t>实际</a:t>
            </a:r>
            <a:r>
              <a:rPr lang="zh-CN" altLang="en-US" dirty="0" smtClean="0"/>
              <a:t>问题</a:t>
            </a:r>
            <a:endParaRPr lang="zh-CN" altLang="en-US" dirty="0"/>
          </a:p>
          <a:p>
            <a:pPr eaLnBrk="1" hangingPunct="1"/>
            <a:r>
              <a:rPr lang="zh-CN" altLang="en-US" dirty="0" smtClean="0"/>
              <a:t>程序设计语言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提供了一种</a:t>
            </a:r>
            <a:r>
              <a:rPr lang="zh-CN" altLang="en-US" dirty="0" smtClean="0">
                <a:solidFill>
                  <a:srgbClr val="FF0000"/>
                </a:solidFill>
              </a:rPr>
              <a:t>表达</a:t>
            </a:r>
            <a:r>
              <a:rPr lang="zh-CN" altLang="en-US" dirty="0" smtClean="0"/>
              <a:t>数据与</a:t>
            </a:r>
            <a:r>
              <a:rPr lang="zh-CN" altLang="en-US" dirty="0" smtClean="0">
                <a:solidFill>
                  <a:srgbClr val="FF0000"/>
                </a:solidFill>
              </a:rPr>
              <a:t>处理</a:t>
            </a:r>
            <a:r>
              <a:rPr lang="zh-CN" altLang="en-US" dirty="0" smtClean="0"/>
              <a:t>数据的功能</a:t>
            </a:r>
          </a:p>
          <a:p>
            <a:pPr lvl="1"/>
            <a:r>
              <a:rPr lang="zh-CN" altLang="en-US" dirty="0" smtClean="0"/>
              <a:t>要求程序员按照</a:t>
            </a:r>
            <a:r>
              <a:rPr lang="zh-CN" altLang="en-US" dirty="0" smtClean="0">
                <a:solidFill>
                  <a:srgbClr val="FF0000"/>
                </a:solidFill>
              </a:rPr>
              <a:t>语言的规范</a:t>
            </a:r>
            <a:r>
              <a:rPr lang="zh-CN" altLang="en-US" dirty="0" smtClean="0"/>
              <a:t>编程</a:t>
            </a:r>
            <a:endParaRPr lang="en-US" altLang="zh-CN" dirty="0" smtClean="0"/>
          </a:p>
        </p:txBody>
      </p:sp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E6FF16E-E081-4959-A3EE-D0DE2050C7D1}" type="slidenum">
              <a:rPr lang="zh-CN" altLang="en-US" smtClean="0">
                <a:latin typeface="Arial Black" pitchFamily="34" charset="0"/>
              </a:rPr>
              <a:pPr eaLnBrk="1" hangingPunct="1"/>
              <a:t>6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程序与指令</a:t>
            </a:r>
            <a:endParaRPr lang="zh-CN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2" y="1981200"/>
            <a:ext cx="8291513" cy="42560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可执行程序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一系列计算机</a:t>
            </a:r>
            <a:r>
              <a:rPr lang="zh-CN" altLang="en-US" dirty="0" smtClean="0">
                <a:solidFill>
                  <a:srgbClr val="FF0000"/>
                </a:solidFill>
              </a:rPr>
              <a:t>指令</a:t>
            </a:r>
            <a:r>
              <a:rPr lang="zh-CN" altLang="en-US" dirty="0" smtClean="0"/>
              <a:t>的有序组合</a:t>
            </a:r>
          </a:p>
          <a:p>
            <a:pPr eaLnBrk="1" hangingPunct="1"/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1"/>
            <a:r>
              <a:rPr lang="zh-CN" altLang="en-US" dirty="0"/>
              <a:t>执行</a:t>
            </a:r>
            <a:r>
              <a:rPr lang="zh-CN" altLang="en-US" dirty="0" smtClean="0"/>
              <a:t>一个最</a:t>
            </a:r>
            <a:r>
              <a:rPr lang="zh-CN" altLang="en-US" dirty="0" smtClean="0">
                <a:solidFill>
                  <a:srgbClr val="FF0000"/>
                </a:solidFill>
              </a:rPr>
              <a:t>基本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算术运算：加减乘除，比较大小等等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输入输出，控制指令等等</a:t>
            </a:r>
          </a:p>
          <a:p>
            <a:pPr eaLnBrk="1" hangingPunct="1"/>
            <a:r>
              <a:rPr lang="zh-CN" altLang="en-US" dirty="0" smtClean="0"/>
              <a:t>指令系统</a:t>
            </a:r>
            <a:endParaRPr lang="en-US" altLang="zh-CN" dirty="0"/>
          </a:p>
          <a:p>
            <a:pPr lvl="1"/>
            <a:r>
              <a:rPr lang="zh-CN" altLang="en-US" dirty="0" smtClean="0"/>
              <a:t>计算机所能实现的指令集合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不同的计算机有不同指令系统 </a:t>
            </a:r>
          </a:p>
        </p:txBody>
      </p:sp>
      <p:sp>
        <p:nvSpPr>
          <p:cNvPr id="122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62DAC6C-B76F-436A-BC26-7DDD12DE1BAA}" type="slidenum">
              <a:rPr lang="zh-CN" altLang="en-US" smtClean="0">
                <a:latin typeface="Arial Black" pitchFamily="34" charset="0"/>
              </a:rPr>
              <a:pPr eaLnBrk="1" hangingPunct="1"/>
              <a:t>7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利用指令编写程序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繁琐、效率低下</a:t>
            </a:r>
            <a:endParaRPr lang="en-US" altLang="zh-CN" dirty="0" smtClean="0"/>
          </a:p>
          <a:p>
            <a:r>
              <a:rPr lang="zh-CN" altLang="en-US" dirty="0" smtClean="0"/>
              <a:t>可读性差、不宜维护</a:t>
            </a:r>
            <a:endParaRPr lang="en-US" altLang="zh-CN" dirty="0" smtClean="0"/>
          </a:p>
          <a:p>
            <a:r>
              <a:rPr lang="zh-CN" altLang="en-US" dirty="0" smtClean="0"/>
              <a:t>指令系统相关、难以移植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    需要 </a:t>
            </a:r>
            <a:r>
              <a:rPr lang="en-US" altLang="zh-CN" dirty="0" smtClean="0">
                <a:solidFill>
                  <a:srgbClr val="FFFF00"/>
                </a:solidFill>
              </a:rPr>
              <a:t>-- </a:t>
            </a:r>
            <a:r>
              <a:rPr lang="zh-CN" altLang="en-US" dirty="0" smtClean="0">
                <a:solidFill>
                  <a:srgbClr val="FFFF00"/>
                </a:solidFill>
              </a:rPr>
              <a:t>高级</a:t>
            </a:r>
            <a:r>
              <a:rPr lang="zh-CN" altLang="en-US" dirty="0" smtClean="0">
                <a:solidFill>
                  <a:srgbClr val="FFFF00"/>
                </a:solidFill>
              </a:rPr>
              <a:t>程序设计语言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zh-CN" altLang="en-US" dirty="0" smtClean="0"/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488441F-3CA4-4474-885C-D485FB344135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850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程序设计语言的功能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2268539"/>
            <a:ext cx="8218488" cy="28162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数据表达：表达所要处理的数据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流程控制：表达数据处理的流程</a:t>
            </a:r>
          </a:p>
        </p:txBody>
      </p:sp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BC77D75-8B4F-4115-A518-CDED0A401593}" type="slidenum">
              <a:rPr lang="zh-CN" altLang="en-US" smtClean="0">
                <a:latin typeface="Arial Black" pitchFamily="34" charset="0"/>
              </a:rPr>
              <a:pPr eaLnBrk="1" hangingPunct="1"/>
              <a:t>9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4509120"/>
            <a:ext cx="60516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1" dirty="0" smtClean="0">
                <a:solidFill>
                  <a:srgbClr val="FFFF00"/>
                </a:solidFill>
              </a:rPr>
              <a:t>其他的辅助功能：</a:t>
            </a:r>
            <a:endParaRPr lang="en-US" altLang="zh-CN" sz="3200" b="1" i="1" dirty="0" smtClean="0">
              <a:solidFill>
                <a:srgbClr val="FFFF00"/>
              </a:solidFill>
            </a:endParaRPr>
          </a:p>
          <a:p>
            <a:r>
              <a:rPr lang="en-US" altLang="zh-CN" sz="3200" b="1" i="1" dirty="0">
                <a:solidFill>
                  <a:srgbClr val="FFFF00"/>
                </a:solidFill>
              </a:rPr>
              <a:t>	</a:t>
            </a:r>
            <a:r>
              <a:rPr lang="zh-CN" altLang="en-US" sz="3200" b="1" i="1" dirty="0" smtClean="0">
                <a:solidFill>
                  <a:srgbClr val="FFFF00"/>
                </a:solidFill>
              </a:rPr>
              <a:t>优化</a:t>
            </a:r>
            <a:r>
              <a:rPr lang="zh-CN" altLang="en-US" sz="3200" b="1" i="1" dirty="0">
                <a:solidFill>
                  <a:srgbClr val="FFFF00"/>
                </a:solidFill>
              </a:rPr>
              <a:t>代码</a:t>
            </a:r>
            <a:r>
              <a:rPr lang="zh-CN" altLang="en-US" sz="3200" b="1" i="1" dirty="0" smtClean="0">
                <a:solidFill>
                  <a:srgbClr val="FFFF00"/>
                </a:solidFill>
              </a:rPr>
              <a:t>、重用代码，等等</a:t>
            </a:r>
            <a:endParaRPr lang="en-US" sz="3200" b="1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5023</TotalTime>
  <Words>1287</Words>
  <Application>Microsoft Office PowerPoint</Application>
  <PresentationFormat>全屏显示(4:3)</PresentationFormat>
  <Paragraphs>290</Paragraphs>
  <Slides>30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凤舞九天</vt:lpstr>
      <vt:lpstr>C语言程序设计基础</vt:lpstr>
      <vt:lpstr>第一章  引  言</vt:lpstr>
      <vt:lpstr>1.1  一个C语言程序 </vt:lpstr>
      <vt:lpstr>1.1  一个C语言程序</vt:lpstr>
      <vt:lpstr>程序构成</vt:lpstr>
      <vt:lpstr>1.2 程序与程序设计语言</vt:lpstr>
      <vt:lpstr>程序与指令</vt:lpstr>
      <vt:lpstr>利用指令编写程序</vt:lpstr>
      <vt:lpstr>程序设计语言的功能</vt:lpstr>
      <vt:lpstr>数据表达</vt:lpstr>
      <vt:lpstr>数据表达</vt:lpstr>
      <vt:lpstr>C语言基本的数据类型</vt:lpstr>
      <vt:lpstr>流程控制 </vt:lpstr>
      <vt:lpstr>流程控制 </vt:lpstr>
      <vt:lpstr>程序设计语言的语法</vt:lpstr>
      <vt:lpstr>C语言的单词</vt:lpstr>
      <vt:lpstr>C语言的语法单位</vt:lpstr>
      <vt:lpstr>C语言的语句</vt:lpstr>
      <vt:lpstr>C语言的语法单位</vt:lpstr>
      <vt:lpstr>程序的编译与编程环境 </vt:lpstr>
      <vt:lpstr>C语言的特点 </vt:lpstr>
      <vt:lpstr>1.4  编写程序求解问题示例</vt:lpstr>
      <vt:lpstr>1.4  编写程序求解问题示例</vt:lpstr>
      <vt:lpstr>问题分析与算法设计 </vt:lpstr>
      <vt:lpstr>PowerPoint 演示文稿</vt:lpstr>
      <vt:lpstr>编辑源程序</vt:lpstr>
      <vt:lpstr>编译和调试程序</vt:lpstr>
      <vt:lpstr>调试程序</vt:lpstr>
      <vt:lpstr>C语言程序的调试、运行步骤</vt:lpstr>
      <vt:lpstr>本章要点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liu</cp:lastModifiedBy>
  <cp:revision>601</cp:revision>
  <dcterms:created xsi:type="dcterms:W3CDTF">1998-02-11T08:33:02Z</dcterms:created>
  <dcterms:modified xsi:type="dcterms:W3CDTF">2016-09-19T11:10:02Z</dcterms:modified>
</cp:coreProperties>
</file>