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47"/>
  </p:notesMasterIdLst>
  <p:handoutMasterIdLst>
    <p:handoutMasterId r:id="rId48"/>
  </p:handoutMasterIdLst>
  <p:sldIdLst>
    <p:sldId id="378" r:id="rId2"/>
    <p:sldId id="494" r:id="rId3"/>
    <p:sldId id="498" r:id="rId4"/>
    <p:sldId id="499" r:id="rId5"/>
    <p:sldId id="426" r:id="rId6"/>
    <p:sldId id="427" r:id="rId7"/>
    <p:sldId id="428" r:id="rId8"/>
    <p:sldId id="492" r:id="rId9"/>
    <p:sldId id="493" r:id="rId10"/>
    <p:sldId id="430" r:id="rId11"/>
    <p:sldId id="431" r:id="rId12"/>
    <p:sldId id="432" r:id="rId13"/>
    <p:sldId id="481" r:id="rId14"/>
    <p:sldId id="434" r:id="rId15"/>
    <p:sldId id="435" r:id="rId16"/>
    <p:sldId id="436" r:id="rId17"/>
    <p:sldId id="437" r:id="rId18"/>
    <p:sldId id="438" r:id="rId19"/>
    <p:sldId id="439" r:id="rId20"/>
    <p:sldId id="486" r:id="rId21"/>
    <p:sldId id="440" r:id="rId22"/>
    <p:sldId id="442" r:id="rId23"/>
    <p:sldId id="487" r:id="rId24"/>
    <p:sldId id="443" r:id="rId25"/>
    <p:sldId id="482" r:id="rId26"/>
    <p:sldId id="483" r:id="rId27"/>
    <p:sldId id="444" r:id="rId28"/>
    <p:sldId id="445" r:id="rId29"/>
    <p:sldId id="446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96" r:id="rId38"/>
    <p:sldId id="462" r:id="rId39"/>
    <p:sldId id="497" r:id="rId40"/>
    <p:sldId id="485" r:id="rId41"/>
    <p:sldId id="468" r:id="rId42"/>
    <p:sldId id="489" r:id="rId43"/>
    <p:sldId id="474" r:id="rId44"/>
    <p:sldId id="475" r:id="rId45"/>
    <p:sldId id="480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3300"/>
    <a:srgbClr val="FF9933"/>
    <a:srgbClr val="CC0066"/>
    <a:srgbClr val="000000"/>
    <a:srgbClr val="009900"/>
    <a:srgbClr val="00808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18" autoAdjust="0"/>
    <p:restoredTop sz="94643" autoAdjust="0"/>
  </p:normalViewPr>
  <p:slideViewPr>
    <p:cSldViewPr>
      <p:cViewPr>
        <p:scale>
          <a:sx n="70" d="100"/>
          <a:sy n="70" d="100"/>
        </p:scale>
        <p:origin x="-2094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D5F97F7-0E90-4F78-A914-92893EC7165E}" type="slidenum">
              <a:rPr lang="zh-CN" altLang="en-US" smtClean="0">
                <a:latin typeface="Times New Roman" pitchFamily="18" charset="0"/>
              </a:rPr>
              <a:pPr eaLnBrk="1" hangingPunct="1"/>
              <a:t>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84E5A59-DDD2-4A24-B8A0-8106A56258D5}" type="slidenum">
              <a:rPr lang="zh-CN" altLang="en-US" smtClean="0">
                <a:latin typeface="Times New Roman" pitchFamily="18" charset="0"/>
              </a:rPr>
              <a:pPr eaLnBrk="1" hangingPunct="1"/>
              <a:t>36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7DD48C1-DEB9-457A-8BD3-0699B79A54BB}" type="slidenum">
              <a:rPr lang="zh-CN" altLang="en-US" smtClean="0">
                <a:latin typeface="Times New Roman" pitchFamily="18" charset="0"/>
              </a:rPr>
              <a:pPr eaLnBrk="1" hangingPunct="1"/>
              <a:t>10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BAB64D0-C8A5-4B3A-824A-808DB893C8C8}" type="slidenum">
              <a:rPr lang="zh-CN" altLang="en-US" smtClean="0">
                <a:latin typeface="Times New Roman" pitchFamily="18" charset="0"/>
              </a:rPr>
              <a:pPr eaLnBrk="1" hangingPunct="1"/>
              <a:t>11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F5D3533-09F5-45C7-8199-5BAFA5AAD4E9}" type="slidenum">
              <a:rPr lang="zh-CN" altLang="en-US" smtClean="0">
                <a:latin typeface="Times New Roman" pitchFamily="18" charset="0"/>
              </a:rPr>
              <a:pPr eaLnBrk="1" hangingPunct="1"/>
              <a:t>14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28809A4-590D-4504-81AF-81CCD6125757}" type="slidenum">
              <a:rPr lang="zh-CN" altLang="en-US" smtClean="0">
                <a:latin typeface="Times New Roman" pitchFamily="18" charset="0"/>
              </a:rPr>
              <a:pPr eaLnBrk="1" hangingPunct="1"/>
              <a:t>21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5880D68-1305-41A6-9C89-114E1127F0F6}" type="slidenum">
              <a:rPr lang="zh-CN" altLang="en-US" smtClean="0">
                <a:latin typeface="Times New Roman" pitchFamily="18" charset="0"/>
              </a:rPr>
              <a:pPr eaLnBrk="1" hangingPunct="1"/>
              <a:t>22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31E0864-79DA-4D38-AE80-738E711B5E27}" type="slidenum">
              <a:rPr lang="zh-CN" altLang="en-US" smtClean="0">
                <a:latin typeface="Times New Roman" pitchFamily="18" charset="0"/>
              </a:rPr>
              <a:pPr eaLnBrk="1" hangingPunct="1"/>
              <a:t>29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D18DE12-242B-451C-8BE2-69B2EEC68BED}" type="slidenum">
              <a:rPr lang="zh-CN" altLang="en-US" smtClean="0">
                <a:latin typeface="Times New Roman" pitchFamily="18" charset="0"/>
              </a:rPr>
              <a:pPr eaLnBrk="1" hangingPunct="1"/>
              <a:t>34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1AAF0DB-59DE-47F2-85CB-47F6AD65E92C}" type="slidenum">
              <a:rPr lang="zh-CN" altLang="en-US" smtClean="0">
                <a:latin typeface="Times New Roman" pitchFamily="18" charset="0"/>
              </a:rPr>
              <a:pPr eaLnBrk="1" hangingPunct="1"/>
              <a:t>35</a:t>
            </a:fld>
            <a:endParaRPr lang="en-US" altLang="zh-CN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1214421"/>
            <a:ext cx="7772400" cy="21425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6600" dirty="0" smtClean="0"/>
              <a:t>C</a:t>
            </a:r>
            <a:r>
              <a:rPr lang="zh-CN" altLang="en-US" sz="6600" dirty="0" smtClean="0"/>
              <a:t>语言程序设计基础</a:t>
            </a:r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600" dirty="0" smtClean="0">
                <a:solidFill>
                  <a:srgbClr val="92D050"/>
                </a:solidFill>
                <a:latin typeface="方正古隶简体" pitchFamily="65" charset="-122"/>
                <a:ea typeface="方正古隶简体" pitchFamily="65" charset="-122"/>
              </a:rPr>
              <a:t>刘新国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2.2  求华氏温度 100°</a:t>
            </a:r>
            <a:r>
              <a:rPr lang="en-US" altLang="zh-CN" dirty="0" smtClean="0"/>
              <a:t>F </a:t>
            </a:r>
            <a:r>
              <a:rPr lang="zh-CN" altLang="en-US" dirty="0" smtClean="0"/>
              <a:t>对应的摄氏温度 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altLang="zh-CN" dirty="0" smtClean="0"/>
              <a:t>              5 x ( 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– 32 )</a:t>
            </a:r>
            <a:endParaRPr lang="en-US" altLang="zh-CN" dirty="0"/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zh-CN" altLang="en-US" dirty="0" smtClean="0"/>
              <a:t>摄氏温度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= -----------------</a:t>
            </a:r>
          </a:p>
          <a:p>
            <a:pPr eaLnBrk="1" hangingPunct="1">
              <a:lnSpc>
                <a:spcPct val="50000"/>
              </a:lnSpc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9</a:t>
            </a:r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74BF722-A02F-4991-AFF7-E5A68A8682FE}" type="slidenum">
              <a:rPr lang="zh-CN" altLang="en-US" smtClean="0">
                <a:latin typeface="Arial Black" pitchFamily="34" charset="0"/>
              </a:rPr>
              <a:pPr eaLnBrk="1" hangingPunct="1"/>
              <a:t>10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4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002588" cy="1008063"/>
          </a:xfrm>
        </p:spPr>
        <p:txBody>
          <a:bodyPr/>
          <a:lstStyle/>
          <a:p>
            <a:pPr marL="342900" indent="-342900" eaLnBrk="1" hangingPunct="1"/>
            <a:r>
              <a:rPr lang="zh-CN" altLang="en-US" sz="4000" dirty="0" smtClean="0"/>
              <a:t>2.2.1  程序解析</a:t>
            </a:r>
            <a:r>
              <a:rPr lang="en-US" altLang="zh-CN" sz="4000" dirty="0" smtClean="0"/>
              <a:t>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C=5(F-32)/9</a:t>
            </a:r>
            <a:endParaRPr lang="zh-CN" altLang="en-US" sz="4000" dirty="0" smtClean="0"/>
          </a:p>
        </p:txBody>
      </p:sp>
      <p:sp>
        <p:nvSpPr>
          <p:cNvPr id="8195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23528" y="1988840"/>
            <a:ext cx="8820472" cy="417646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/>
              <a:t>#</a:t>
            </a:r>
            <a:r>
              <a:rPr lang="en-US" altLang="zh-CN" sz="2400" dirty="0" smtClean="0"/>
              <a:t>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{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celsius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fahr</a:t>
            </a:r>
            <a:r>
              <a:rPr lang="en-US" altLang="zh-CN" sz="2400" dirty="0" smtClean="0"/>
              <a:t>;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fahr</a:t>
            </a:r>
            <a:r>
              <a:rPr lang="en-US" altLang="zh-CN" sz="2400" dirty="0" smtClean="0"/>
              <a:t> = 100;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celsius</a:t>
            </a:r>
            <a:r>
              <a:rPr lang="en-US" altLang="zh-CN" sz="2400" dirty="0" smtClean="0"/>
              <a:t> = 5 * (</a:t>
            </a:r>
            <a:r>
              <a:rPr lang="en-US" altLang="zh-CN" sz="2400" dirty="0" err="1" smtClean="0"/>
              <a:t>fahr</a:t>
            </a:r>
            <a:r>
              <a:rPr lang="en-US" altLang="zh-CN" sz="2400" dirty="0" smtClean="0"/>
              <a:t> - 32) / 9;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("</a:t>
            </a:r>
            <a:r>
              <a:rPr lang="en-US" altLang="zh-CN" sz="2400" dirty="0" err="1" smtClean="0"/>
              <a:t>fahr</a:t>
            </a:r>
            <a:r>
              <a:rPr lang="en-US" altLang="zh-CN" sz="2400" dirty="0" smtClean="0"/>
              <a:t> = </a:t>
            </a:r>
            <a:r>
              <a:rPr lang="en-US" altLang="zh-CN" sz="2400" dirty="0" smtClean="0">
                <a:solidFill>
                  <a:srgbClr val="CC0066"/>
                </a:solidFill>
              </a:rPr>
              <a:t>%d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celsius</a:t>
            </a:r>
            <a:r>
              <a:rPr lang="en-US" altLang="zh-CN" sz="2400" dirty="0" smtClean="0"/>
              <a:t> = </a:t>
            </a:r>
            <a:r>
              <a:rPr lang="en-US" altLang="zh-CN" sz="2400" dirty="0" smtClean="0">
                <a:solidFill>
                  <a:srgbClr val="CC0066"/>
                </a:solidFill>
              </a:rPr>
              <a:t>%d</a:t>
            </a:r>
            <a:r>
              <a:rPr lang="en-US" altLang="zh-CN" sz="2400" dirty="0" smtClean="0"/>
              <a:t>\n", </a:t>
            </a:r>
            <a:r>
              <a:rPr lang="en-US" altLang="zh-CN" sz="2400" dirty="0" err="1" smtClean="0">
                <a:solidFill>
                  <a:srgbClr val="CC0066"/>
                </a:solidFill>
              </a:rPr>
              <a:t>fahr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>
                <a:solidFill>
                  <a:srgbClr val="CC0066"/>
                </a:solidFill>
              </a:rPr>
              <a:t>celsius</a:t>
            </a:r>
            <a:r>
              <a:rPr lang="en-US" altLang="zh-CN" sz="24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/>
              <a:t>}</a:t>
            </a:r>
            <a:endParaRPr lang="zh-CN" altLang="en-US" sz="2400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2514600"/>
            <a:ext cx="8686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endParaRPr kumimoji="1" lang="zh-CN" altLang="en-US" sz="2800">
              <a:solidFill>
                <a:srgbClr val="FFFF00"/>
              </a:solidFill>
            </a:endParaRPr>
          </a:p>
        </p:txBody>
      </p:sp>
      <p:sp>
        <p:nvSpPr>
          <p:cNvPr id="8197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B0669F5-0E68-41DC-BAB4-A40387634A68}" type="slidenum">
              <a:rPr lang="zh-CN" altLang="en-US" smtClean="0">
                <a:latin typeface="Arial Black" pitchFamily="34" charset="0"/>
              </a:rPr>
              <a:pPr eaLnBrk="1" hangingPunct="1"/>
              <a:t>11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4800600" y="1988840"/>
            <a:ext cx="3816622" cy="18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 eaLnBrk="1" hangingPunct="1">
              <a:spcBef>
                <a:spcPts val="600"/>
              </a:spcBef>
              <a:buNone/>
              <a:defRPr/>
            </a:pPr>
            <a:r>
              <a:rPr lang="zh-CN" altLang="en-US" sz="2400" dirty="0">
                <a:solidFill>
                  <a:srgbClr val="FF3300"/>
                </a:solidFill>
              </a:rPr>
              <a:t>常量</a:t>
            </a:r>
            <a:r>
              <a:rPr lang="zh-CN" altLang="en-US" sz="2400" dirty="0">
                <a:solidFill>
                  <a:srgbClr val="FFFF00"/>
                </a:solidFill>
              </a:rPr>
              <a:t>：在程序运行过程</a:t>
            </a:r>
            <a:r>
              <a:rPr lang="zh-CN" altLang="en-US" sz="2400" dirty="0" smtClean="0">
                <a:solidFill>
                  <a:srgbClr val="FFFF00"/>
                </a:solidFill>
              </a:rPr>
              <a:t>中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 marL="57150" indent="0" eaLnBrk="1" hangingPunct="1">
              <a:spcBef>
                <a:spcPts val="600"/>
              </a:spcBef>
              <a:buNone/>
              <a:defRPr/>
            </a:pPr>
            <a:r>
              <a:rPr lang="en-US" altLang="zh-CN" sz="2400" dirty="0" smtClean="0">
                <a:solidFill>
                  <a:srgbClr val="FFFF00"/>
                </a:solidFill>
              </a:rPr>
              <a:t>            </a:t>
            </a:r>
            <a:r>
              <a:rPr lang="zh-CN" altLang="en-US" sz="2400" dirty="0" smtClean="0">
                <a:solidFill>
                  <a:srgbClr val="FFFF00"/>
                </a:solidFill>
              </a:rPr>
              <a:t>其值</a:t>
            </a:r>
            <a:r>
              <a:rPr lang="zh-CN" altLang="en-US" sz="2400" dirty="0">
                <a:solidFill>
                  <a:srgbClr val="FFFF00"/>
                </a:solidFill>
              </a:rPr>
              <a:t>不能改变 </a:t>
            </a:r>
          </a:p>
          <a:p>
            <a:pPr marL="57150" indent="0" eaLnBrk="1" hangingPunct="1">
              <a:spcBef>
                <a:spcPts val="600"/>
              </a:spcBef>
              <a:buNone/>
              <a:defRPr/>
            </a:pPr>
            <a:r>
              <a:rPr lang="zh-CN" altLang="en-US" sz="2400" dirty="0">
                <a:solidFill>
                  <a:srgbClr val="FF3300"/>
                </a:solidFill>
              </a:rPr>
              <a:t>变量</a:t>
            </a:r>
            <a:r>
              <a:rPr lang="zh-CN" altLang="en-US" sz="2400" dirty="0">
                <a:solidFill>
                  <a:srgbClr val="FFFF00"/>
                </a:solidFill>
              </a:rPr>
              <a:t>：在程序运行过程中</a:t>
            </a:r>
            <a:r>
              <a:rPr lang="en-US" altLang="zh-CN" sz="2400" dirty="0">
                <a:solidFill>
                  <a:srgbClr val="FFFF00"/>
                </a:solidFill>
              </a:rPr>
              <a:t>  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 marL="57150" indent="0" eaLnBrk="1" hangingPunct="1"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rgbClr val="FFFF00"/>
                </a:solidFill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</a:rPr>
              <a:t>           </a:t>
            </a:r>
            <a:r>
              <a:rPr lang="zh-CN" altLang="en-US" sz="2400" dirty="0" smtClean="0">
                <a:solidFill>
                  <a:srgbClr val="FFFF00"/>
                </a:solidFill>
              </a:rPr>
              <a:t>其</a:t>
            </a:r>
            <a:r>
              <a:rPr lang="zh-CN" altLang="en-US" sz="2400" dirty="0">
                <a:solidFill>
                  <a:srgbClr val="FFFF00"/>
                </a:solidFill>
              </a:rPr>
              <a:t>值可以</a:t>
            </a:r>
            <a:r>
              <a:rPr lang="zh-CN" altLang="en-US" sz="2400" dirty="0" smtClean="0">
                <a:solidFill>
                  <a:srgbClr val="FFFF00"/>
                </a:solidFill>
              </a:rPr>
              <a:t>改变 </a:t>
            </a:r>
          </a:p>
        </p:txBody>
      </p:sp>
    </p:spTree>
    <p:extLst>
      <p:ext uri="{BB962C8B-B14F-4D97-AF65-F5344CB8AC3E}">
        <p14:creationId xmlns:p14="http://schemas.microsoft.com/office/powerpoint/2010/main" val="1271307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变量的定义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4"/>
            <a:ext cx="8229600" cy="468066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变量定义的一般形式：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类型名    变量名</a:t>
            </a:r>
            <a:r>
              <a:rPr lang="zh-CN" altLang="en-US" dirty="0">
                <a:solidFill>
                  <a:srgbClr val="FFC000"/>
                </a:solidFill>
              </a:rPr>
              <a:t>表</a:t>
            </a:r>
            <a:r>
              <a:rPr lang="zh-CN" altLang="en-US" dirty="0" smtClean="0">
                <a:solidFill>
                  <a:srgbClr val="FFC000"/>
                </a:solidFill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例如：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celsius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fahr</a:t>
            </a:r>
            <a:r>
              <a:rPr lang="en-US" altLang="zh-CN" dirty="0" smtClean="0"/>
              <a:t>;    </a:t>
            </a:r>
            <a:r>
              <a:rPr lang="zh-CN" altLang="en-US" dirty="0" smtClean="0">
                <a:solidFill>
                  <a:srgbClr val="FFC000"/>
                </a:solidFill>
              </a:rPr>
              <a:t>定义整型变量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float</a:t>
            </a:r>
            <a:r>
              <a:rPr lang="en-US" altLang="zh-CN" dirty="0" smtClean="0"/>
              <a:t> x;              </a:t>
            </a:r>
            <a:r>
              <a:rPr lang="zh-CN" altLang="en-US" dirty="0" smtClean="0">
                <a:solidFill>
                  <a:srgbClr val="FFC000"/>
                </a:solidFill>
              </a:rPr>
              <a:t>定义单精度浮点型变量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double</a:t>
            </a:r>
            <a:r>
              <a:rPr lang="en-US" altLang="zh-CN" dirty="0" smtClean="0"/>
              <a:t> area, length;  </a:t>
            </a:r>
            <a:r>
              <a:rPr lang="zh-CN" altLang="en-US" dirty="0" smtClean="0">
                <a:solidFill>
                  <a:srgbClr val="FFC000"/>
                </a:solidFill>
              </a:rPr>
              <a:t>定义双精度浮点型变量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lvl="1">
              <a:lnSpc>
                <a:spcPct val="90000"/>
              </a:lnSpc>
              <a:buNone/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/>
              <a:t>变量名代表内存中的一个存储单元</a:t>
            </a: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dirty="0" smtClean="0"/>
              <a:t>存储变量的值</a:t>
            </a:r>
            <a:endParaRPr lang="en-US" altLang="zh-CN" dirty="0" smtClean="0"/>
          </a:p>
          <a:p>
            <a:pPr>
              <a:lnSpc>
                <a:spcPct val="90000"/>
              </a:lnSpc>
              <a:buNone/>
            </a:pPr>
            <a:r>
              <a:rPr lang="zh-CN" altLang="en-US" dirty="0" smtClean="0"/>
              <a:t>存储单元的内存大小由类型决定</a:t>
            </a:r>
            <a:endParaRPr lang="en-US" altLang="zh-CN" dirty="0"/>
          </a:p>
          <a:p>
            <a:pPr lvl="1">
              <a:lnSpc>
                <a:spcPct val="90000"/>
              </a:lnSpc>
              <a:buNone/>
            </a:pPr>
            <a:r>
              <a:rPr lang="en-US" altLang="zh-CN" dirty="0" err="1" smtClean="0"/>
              <a:t>int</a:t>
            </a:r>
            <a:r>
              <a:rPr lang="zh-CN" altLang="en-US" dirty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/>
              <a:t>字节），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/>
              <a:t>字节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8</a:t>
            </a:r>
            <a:r>
              <a:rPr lang="zh-CN" altLang="en-US" dirty="0" smtClean="0"/>
              <a:t>字节）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比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字节多，精度</a:t>
            </a:r>
            <a:r>
              <a:rPr lang="zh-CN" altLang="en-US" dirty="0"/>
              <a:t>高，取值范围大 </a:t>
            </a:r>
          </a:p>
          <a:p>
            <a:pPr>
              <a:lnSpc>
                <a:spcPct val="90000"/>
              </a:lnSpc>
              <a:buNone/>
            </a:pPr>
            <a:endParaRPr lang="zh-CN" altLang="en-US" dirty="0"/>
          </a:p>
          <a:p>
            <a:pPr lvl="1">
              <a:lnSpc>
                <a:spcPct val="90000"/>
              </a:lnSpc>
              <a:buNone/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>
              <a:solidFill>
                <a:srgbClr val="FFC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4B73C6-281C-48EA-B6F9-6A2B52E11385}" type="slidenum">
              <a:rPr lang="zh-CN" altLang="en-US" smtClean="0">
                <a:latin typeface="Arial Black" pitchFamily="34" charset="0"/>
              </a:rPr>
              <a:pPr eaLnBrk="1" hangingPunct="1"/>
              <a:t>12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88023" y="1268760"/>
            <a:ext cx="4143773" cy="1077218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 dirty="0"/>
              <a:t>变量名字要</a:t>
            </a:r>
            <a:r>
              <a:rPr kumimoji="1" lang="zh-CN" altLang="en-US" sz="3200" b="1" dirty="0" smtClean="0"/>
              <a:t>合适，做到：</a:t>
            </a:r>
            <a:r>
              <a:rPr kumimoji="1" lang="zh-CN" altLang="en-US" sz="3200" b="1" dirty="0" smtClean="0">
                <a:solidFill>
                  <a:srgbClr val="FFFF00"/>
                </a:solidFill>
              </a:rPr>
              <a:t>简洁、顾名思义</a:t>
            </a:r>
            <a:endParaRPr kumimoji="1" lang="zh-CN" alt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5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变量命名规则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简洁、顾名思义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单词</a:t>
            </a:r>
            <a:r>
              <a:rPr lang="zh-CN" altLang="en-US" dirty="0"/>
              <a:t>，</a:t>
            </a:r>
            <a:r>
              <a:rPr lang="zh-CN" altLang="en-US" dirty="0" smtClean="0"/>
              <a:t>通用缩写：</a:t>
            </a:r>
            <a:r>
              <a:rPr lang="en-US" altLang="zh-CN" dirty="0" smtClean="0"/>
              <a:t>year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abs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缩写）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整数</a:t>
            </a:r>
            <a:r>
              <a:rPr lang="zh-CN" altLang="en-US" dirty="0"/>
              <a:t>：</a:t>
            </a:r>
            <a:r>
              <a:rPr lang="en-US" altLang="zh-CN" dirty="0" err="1" smtClean="0"/>
              <a:t>i,j,k,n</a:t>
            </a:r>
            <a:r>
              <a:rPr lang="zh-CN" altLang="en-US" dirty="0" smtClean="0"/>
              <a:t>等 （</a:t>
            </a:r>
            <a:r>
              <a:rPr lang="zh-CN" altLang="en-US" dirty="0" smtClean="0">
                <a:solidFill>
                  <a:srgbClr val="FF0000"/>
                </a:solidFill>
              </a:rPr>
              <a:t>小范围内的局部变量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浮点数：</a:t>
            </a:r>
            <a:r>
              <a:rPr lang="en-US" altLang="zh-CN" dirty="0" err="1" smtClean="0"/>
              <a:t>x,y,z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min-length &amp;&amp; </a:t>
            </a:r>
            <a:r>
              <a:rPr lang="en-US" altLang="zh-CN" dirty="0" smtClean="0">
                <a:solidFill>
                  <a:srgbClr val="FF0000"/>
                </a:solidFill>
              </a:rPr>
              <a:t>max-information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r>
              <a:rPr lang="zh-CN" altLang="en-US" dirty="0" smtClean="0"/>
              <a:t>避免</a:t>
            </a:r>
            <a:r>
              <a:rPr lang="zh-CN" altLang="en-US" dirty="0" smtClean="0">
                <a:solidFill>
                  <a:srgbClr val="FF0000"/>
                </a:solidFill>
              </a:rPr>
              <a:t>依赖大</a:t>
            </a:r>
            <a:r>
              <a:rPr lang="zh-CN" altLang="en-US" dirty="0">
                <a:solidFill>
                  <a:srgbClr val="FF0000"/>
                </a:solidFill>
              </a:rPr>
              <a:t>小写</a:t>
            </a:r>
            <a:r>
              <a:rPr lang="zh-CN" altLang="en-US" dirty="0"/>
              <a:t>区分的</a:t>
            </a:r>
            <a:r>
              <a:rPr lang="zh-CN" altLang="en-US" dirty="0" smtClean="0">
                <a:solidFill>
                  <a:srgbClr val="FF0000"/>
                </a:solidFill>
              </a:rPr>
              <a:t>相似标识符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float x, X; </a:t>
            </a:r>
            <a:r>
              <a:rPr lang="en-US" altLang="zh-CN" dirty="0" smtClean="0">
                <a:solidFill>
                  <a:srgbClr val="FF0000"/>
                </a:solidFill>
              </a:rPr>
              <a:t>/*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zh-CN" altLang="en-US" dirty="0" smtClean="0">
                <a:solidFill>
                  <a:srgbClr val="FF0000"/>
                </a:solidFill>
              </a:rPr>
              <a:t>不可取 </a:t>
            </a:r>
            <a:r>
              <a:rPr lang="en-US" altLang="zh-CN" dirty="0" smtClean="0">
                <a:solidFill>
                  <a:srgbClr val="FF0000"/>
                </a:solidFill>
              </a:rPr>
              <a:t>*/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变量名</a:t>
            </a:r>
            <a:r>
              <a:rPr lang="zh-CN" altLang="en-US" sz="3100" dirty="0"/>
              <a:t>一般使用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名词</a:t>
            </a:r>
            <a:r>
              <a:rPr lang="zh-CN" altLang="en-US" dirty="0" smtClean="0"/>
              <a:t>”</a:t>
            </a:r>
            <a:r>
              <a:rPr lang="zh-CN" altLang="en-US" dirty="0"/>
              <a:t>或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形容词＋名词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float value, </a:t>
            </a:r>
            <a:r>
              <a:rPr lang="en-US" altLang="zh-CN" dirty="0" err="1" smtClean="0"/>
              <a:t>oldValue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newValue</a:t>
            </a:r>
            <a:r>
              <a:rPr lang="en-US" altLang="zh-CN" dirty="0" smtClean="0"/>
              <a:t>;</a:t>
            </a:r>
          </a:p>
          <a:p>
            <a:r>
              <a:rPr lang="zh-CN" altLang="en-US" dirty="0">
                <a:solidFill>
                  <a:srgbClr val="FFC000"/>
                </a:solidFill>
              </a:rPr>
              <a:t>函数</a:t>
            </a:r>
            <a:r>
              <a:rPr lang="zh-CN" altLang="en-US" dirty="0" smtClean="0">
                <a:solidFill>
                  <a:srgbClr val="FFC000"/>
                </a:solidFill>
              </a:rPr>
              <a:t>名</a:t>
            </a:r>
            <a:r>
              <a:rPr lang="zh-CN" altLang="en-US" sz="3100" dirty="0"/>
              <a:t>一般使用</a:t>
            </a:r>
            <a:r>
              <a:rPr lang="zh-CN" altLang="en-US" dirty="0"/>
              <a:t>“</a:t>
            </a:r>
            <a:r>
              <a:rPr lang="zh-CN" altLang="en-US" sz="3100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”或“</a:t>
            </a:r>
            <a:r>
              <a:rPr lang="zh-CN" altLang="en-US" sz="3100" dirty="0">
                <a:solidFill>
                  <a:srgbClr val="FF0000"/>
                </a:solidFill>
              </a:rPr>
              <a:t>动词＋名词</a:t>
            </a:r>
            <a:r>
              <a:rPr lang="zh-CN" altLang="en-US" dirty="0"/>
              <a:t>”（动宾词组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风格保持一致</a:t>
            </a:r>
            <a:endParaRPr lang="en-US" altLang="zh-CN" dirty="0"/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C84B73C6-281C-48EA-B6F9-6A2B52E11385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856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483225" cy="884238"/>
          </a:xfrm>
        </p:spPr>
        <p:txBody>
          <a:bodyPr/>
          <a:lstStyle/>
          <a:p>
            <a:pPr eaLnBrk="1" hangingPunct="1"/>
            <a:r>
              <a:rPr lang="zh-CN" altLang="en-US" smtClean="0"/>
              <a:t>变量的定义与使用</a:t>
            </a:r>
          </a:p>
        </p:txBody>
      </p:sp>
      <p:sp>
        <p:nvSpPr>
          <p:cNvPr id="1126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/>
              <a:t>#</a:t>
            </a:r>
            <a:r>
              <a:rPr lang="en-US" altLang="zh-CN" sz="2800" dirty="0" smtClean="0"/>
              <a:t>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{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celsius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fahr</a:t>
            </a:r>
            <a:r>
              <a:rPr lang="en-US" altLang="zh-CN" sz="2800" dirty="0" smtClean="0"/>
              <a:t>;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err="1" smtClean="0"/>
              <a:t>fahr</a:t>
            </a:r>
            <a:r>
              <a:rPr lang="en-US" altLang="zh-CN" sz="2800" dirty="0" smtClean="0"/>
              <a:t> = 100;                                 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err="1" smtClean="0"/>
              <a:t>celsius</a:t>
            </a:r>
            <a:r>
              <a:rPr lang="en-US" altLang="zh-CN" sz="2800" dirty="0" smtClean="0"/>
              <a:t> = 5 * (</a:t>
            </a:r>
            <a:r>
              <a:rPr lang="en-US" altLang="zh-CN" sz="2800" dirty="0" err="1" smtClean="0"/>
              <a:t>fahr</a:t>
            </a:r>
            <a:r>
              <a:rPr lang="en-US" altLang="zh-CN" sz="2800" dirty="0" smtClean="0"/>
              <a:t> - 32) / 9;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</a:t>
            </a:r>
            <a:r>
              <a:rPr lang="en-US" altLang="zh-CN" sz="2800" dirty="0" err="1" smtClean="0"/>
              <a:t>fahr</a:t>
            </a:r>
            <a:r>
              <a:rPr lang="en-US" altLang="zh-CN" sz="2800" dirty="0" smtClean="0"/>
              <a:t> = %d, </a:t>
            </a:r>
            <a:r>
              <a:rPr lang="en-US" altLang="zh-CN" sz="2800" dirty="0" err="1" smtClean="0"/>
              <a:t>celsius</a:t>
            </a:r>
            <a:r>
              <a:rPr lang="en-US" altLang="zh-CN" sz="2800" dirty="0" smtClean="0"/>
              <a:t> = %d\n",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</a:t>
            </a:r>
            <a:r>
              <a:rPr lang="en-US" altLang="zh-CN" sz="2800" dirty="0" err="1" smtClean="0"/>
              <a:t>fahr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celsius</a:t>
            </a:r>
            <a:r>
              <a:rPr lang="en-US" altLang="zh-CN" sz="2800" dirty="0" smtClean="0"/>
              <a:t>); 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/>
              <a:t>}</a:t>
            </a:r>
            <a:endParaRPr lang="en-US" altLang="zh-CN" sz="2800" dirty="0" smtClean="0"/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4788024" y="2348880"/>
            <a:ext cx="3384376" cy="1348061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宋体" charset="-122"/>
              </a:rPr>
              <a:t>变量只能</a:t>
            </a:r>
            <a:r>
              <a:rPr kumimoji="1" lang="zh-CN" altLang="en-US" sz="2400" b="1" dirty="0">
                <a:solidFill>
                  <a:srgbClr val="FFFF00"/>
                </a:solidFill>
                <a:latin typeface="宋体" charset="-122"/>
              </a:rPr>
              <a:t>定义一次</a:t>
            </a: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宋体" charset="-122"/>
              </a:rPr>
              <a:t>函数内部首先定义变量</a:t>
            </a:r>
            <a:endParaRPr kumimoji="1" lang="en-US" altLang="zh-CN" sz="2400" b="1" dirty="0" smtClean="0">
              <a:solidFill>
                <a:srgbClr val="FF0000"/>
              </a:solidFill>
              <a:latin typeface="宋体" charset="-122"/>
            </a:endParaRPr>
          </a:p>
          <a:p>
            <a:pPr eaLnBrk="1" hangingPunct="1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宋体" charset="-122"/>
              </a:rPr>
              <a:t>应该</a:t>
            </a:r>
            <a:r>
              <a:rPr kumimoji="1" lang="zh-CN" altLang="en-US" sz="2400" b="1" dirty="0">
                <a:solidFill>
                  <a:srgbClr val="FFFF00"/>
                </a:solidFill>
                <a:latin typeface="宋体" charset="-122"/>
              </a:rPr>
              <a:t>先赋值，后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宋体" charset="-122"/>
              </a:rPr>
              <a:t>引用</a:t>
            </a:r>
            <a:endParaRPr kumimoji="1" lang="zh-CN" altLang="en-US" sz="2400" b="1" dirty="0">
              <a:solidFill>
                <a:srgbClr val="FFFF00"/>
              </a:solidFill>
              <a:latin typeface="宋体" charset="-122"/>
            </a:endParaRPr>
          </a:p>
        </p:txBody>
      </p:sp>
      <p:sp>
        <p:nvSpPr>
          <p:cNvPr id="1127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7FD0450-59D1-4489-ACE4-D94D8811FE36}" type="slidenum">
              <a:rPr lang="zh-CN" altLang="en-US" smtClean="0">
                <a:latin typeface="Arial Black" pitchFamily="34" charset="0"/>
              </a:rPr>
              <a:pPr eaLnBrk="1" hangingPunct="1"/>
              <a:t>14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83630" y="3933056"/>
            <a:ext cx="3740426" cy="2382191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演示：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编写程序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运行结果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199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2.2.3  算术运算和赋值运算</a:t>
            </a:r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1、算术运算</a:t>
            </a:r>
          </a:p>
          <a:p>
            <a:pPr lvl="1"/>
            <a:r>
              <a:rPr lang="en-US" altLang="zh-CN" dirty="0" smtClean="0"/>
              <a:t>+</a:t>
            </a:r>
            <a:r>
              <a:rPr lang="zh-CN" altLang="en-US" dirty="0" smtClean="0"/>
              <a:t>、-、*、/、%（取模、余数）</a:t>
            </a:r>
          </a:p>
          <a:p>
            <a:pPr lvl="1"/>
            <a:r>
              <a:rPr lang="zh-CN" altLang="en-US" dirty="0" smtClean="0"/>
              <a:t>算术表达式：</a:t>
            </a:r>
            <a:r>
              <a:rPr lang="zh-CN" altLang="en-US" dirty="0" smtClean="0">
                <a:solidFill>
                  <a:schemeClr val="tx1"/>
                </a:solidFill>
              </a:rPr>
              <a:t>用算术运算符，将运算对象连接起来的式子。（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按照</a:t>
            </a:r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语言语法规则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zh-CN" altLang="en-US" dirty="0" smtClean="0"/>
          </a:p>
          <a:p>
            <a:r>
              <a:rPr lang="zh-CN" altLang="en-US" dirty="0" smtClean="0"/>
              <a:t>数学式：</a:t>
            </a:r>
            <a:r>
              <a:rPr lang="en-US" altLang="zh-CN" dirty="0" smtClean="0"/>
              <a:t>s(s-a)(s-b)(s-c)    </a:t>
            </a:r>
          </a:p>
          <a:p>
            <a:pPr marL="457200" lvl="1" indent="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表达式：</a:t>
            </a:r>
            <a:r>
              <a:rPr lang="en-US" altLang="zh-CN" dirty="0" smtClean="0"/>
              <a:t>s*(s-a)*(s-b)*(s-c)</a:t>
            </a:r>
          </a:p>
          <a:p>
            <a:r>
              <a:rPr lang="zh-CN" altLang="en-US" dirty="0" smtClean="0"/>
              <a:t>数学式：5(</a:t>
            </a:r>
            <a:r>
              <a:rPr lang="en-US" altLang="zh-CN" dirty="0" smtClean="0"/>
              <a:t>fahr-32)/9</a:t>
            </a:r>
          </a:p>
          <a:p>
            <a:pPr marL="457200" lvl="1" indent="0"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表达式：5*(</a:t>
            </a:r>
            <a:r>
              <a:rPr lang="en-US" altLang="zh-CN" dirty="0" smtClean="0"/>
              <a:t>fahr-32)/9 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904A3C3-5690-4291-ABB2-116E56E43A22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  <p:sp>
        <p:nvSpPr>
          <p:cNvPr id="6" name="矩形 5"/>
          <p:cNvSpPr/>
          <p:nvPr/>
        </p:nvSpPr>
        <p:spPr>
          <a:xfrm>
            <a:off x="4427538" y="1479457"/>
            <a:ext cx="4536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楷体" pitchFamily="49" charset="-122"/>
                <a:ea typeface="楷体" pitchFamily="49" charset="-122"/>
              </a:rPr>
              <a:t>celsius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 =</a:t>
            </a:r>
            <a:r>
              <a:rPr lang="en-US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5*(fahr-32)/9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;</a:t>
            </a:r>
            <a:r>
              <a:rPr lang="en-US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4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算术运算</a:t>
            </a:r>
          </a:p>
        </p:txBody>
      </p:sp>
      <p:sp>
        <p:nvSpPr>
          <p:cNvPr id="13315" name="Rectangle 20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整数除整数，结果为整数</a:t>
            </a:r>
          </a:p>
          <a:p>
            <a:pPr lvl="1"/>
            <a:r>
              <a:rPr lang="zh-CN" altLang="en-US" dirty="0" smtClean="0"/>
              <a:t>如：1/2 ＝ 0，9/4 ＝ 2 </a:t>
            </a:r>
            <a:endParaRPr lang="en-US" altLang="zh-CN" dirty="0" smtClean="0"/>
          </a:p>
          <a:p>
            <a:pPr lvl="2"/>
            <a:r>
              <a:rPr lang="zh-CN" altLang="en-US" sz="4400" dirty="0" smtClean="0">
                <a:solidFill>
                  <a:srgbClr val="FF0000"/>
                </a:solidFill>
              </a:rPr>
              <a:t>没有</a:t>
            </a:r>
            <a:r>
              <a:rPr lang="zh-CN" altLang="en-US" sz="4400" dirty="0" smtClean="0"/>
              <a:t>四舍五入</a:t>
            </a:r>
            <a:endParaRPr lang="en-US" altLang="zh-CN" sz="4400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5 * (</a:t>
            </a:r>
            <a:r>
              <a:rPr lang="en-US" altLang="zh-CN" dirty="0" err="1" smtClean="0">
                <a:solidFill>
                  <a:srgbClr val="FF0000"/>
                </a:solidFill>
              </a:rPr>
              <a:t>fahr</a:t>
            </a:r>
            <a:r>
              <a:rPr lang="en-US" altLang="zh-CN" dirty="0" smtClean="0">
                <a:solidFill>
                  <a:srgbClr val="FF0000"/>
                </a:solidFill>
              </a:rPr>
              <a:t> - 32) / 9 </a:t>
            </a:r>
            <a:r>
              <a:rPr lang="zh-CN" altLang="en-US" dirty="0" smtClean="0"/>
              <a:t>和 </a:t>
            </a:r>
            <a:r>
              <a:rPr lang="zh-CN" altLang="en-US" dirty="0" smtClean="0">
                <a:solidFill>
                  <a:srgbClr val="FF0000"/>
                </a:solidFill>
              </a:rPr>
              <a:t>5 </a:t>
            </a:r>
            <a:r>
              <a:rPr lang="en-US" altLang="zh-CN" dirty="0" smtClean="0">
                <a:solidFill>
                  <a:srgbClr val="FF0000"/>
                </a:solidFill>
              </a:rPr>
              <a:t>/ 9</a:t>
            </a:r>
            <a:r>
              <a:rPr lang="zh-CN" altLang="en-US" dirty="0" smtClean="0">
                <a:solidFill>
                  <a:srgbClr val="FF0000"/>
                </a:solidFill>
              </a:rPr>
              <a:t> * (</a:t>
            </a:r>
            <a:r>
              <a:rPr lang="en-US" altLang="zh-CN" dirty="0" err="1" smtClean="0">
                <a:solidFill>
                  <a:srgbClr val="FF0000"/>
                </a:solidFill>
              </a:rPr>
              <a:t>fahr</a:t>
            </a:r>
            <a:r>
              <a:rPr lang="en-US" altLang="zh-CN" dirty="0" smtClean="0">
                <a:solidFill>
                  <a:srgbClr val="FF0000"/>
                </a:solidFill>
              </a:rPr>
              <a:t> - 32) </a:t>
            </a:r>
            <a:r>
              <a:rPr lang="zh-CN" altLang="en-US" dirty="0" smtClean="0"/>
              <a:t>等价吗？</a:t>
            </a:r>
          </a:p>
          <a:p>
            <a:r>
              <a:rPr lang="zh-CN" altLang="en-US" dirty="0" smtClean="0"/>
              <a:t>运算 </a:t>
            </a:r>
            <a:r>
              <a:rPr lang="zh-CN" altLang="en-US" dirty="0" smtClean="0">
                <a:solidFill>
                  <a:srgbClr val="FF0000"/>
                </a:solidFill>
              </a:rPr>
              <a:t>% </a:t>
            </a:r>
            <a:r>
              <a:rPr lang="zh-CN" altLang="en-US" dirty="0" smtClean="0"/>
              <a:t>仅仅适用于整型数据</a:t>
            </a:r>
          </a:p>
          <a:p>
            <a:pPr lvl="1"/>
            <a:r>
              <a:rPr lang="zh-CN" altLang="en-US" dirty="0" smtClean="0"/>
              <a:t>如： 5％6＝5，9％4＝1，100％4＝0</a:t>
            </a:r>
          </a:p>
          <a:p>
            <a:r>
              <a:rPr lang="zh-CN" altLang="en-US" dirty="0" smtClean="0"/>
              <a:t>双目运算符两侧</a:t>
            </a:r>
            <a:r>
              <a:rPr lang="zh-CN" altLang="en-US" dirty="0" smtClean="0">
                <a:solidFill>
                  <a:srgbClr val="FF0000"/>
                </a:solidFill>
              </a:rPr>
              <a:t>操作数的类型要相同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331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88A7C04-1EC1-486C-BEC3-ED1EF0EC9550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589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赋值运算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赋值表达式：用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FF00"/>
                </a:solidFill>
              </a:rPr>
              <a:t>=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将一个</a:t>
            </a:r>
            <a:r>
              <a:rPr lang="zh-CN" altLang="en-US" dirty="0" smtClean="0">
                <a:solidFill>
                  <a:srgbClr val="FFFF00"/>
                </a:solidFill>
              </a:rPr>
              <a:t>变量</a:t>
            </a:r>
            <a:r>
              <a:rPr lang="zh-CN" altLang="en-US" dirty="0" smtClean="0"/>
              <a:t>和一个</a:t>
            </a:r>
            <a:r>
              <a:rPr lang="zh-CN" altLang="en-US" dirty="0" smtClean="0">
                <a:solidFill>
                  <a:srgbClr val="FFFF00"/>
                </a:solidFill>
              </a:rPr>
              <a:t>表达式</a:t>
            </a:r>
            <a:r>
              <a:rPr lang="zh-CN" altLang="en-US" dirty="0" smtClean="0"/>
              <a:t>连接起来的式子 </a:t>
            </a:r>
          </a:p>
          <a:p>
            <a:pPr marL="457200" lvl="1" indent="0">
              <a:buNone/>
            </a:pPr>
            <a:r>
              <a:rPr lang="zh-CN" altLang="en-US" dirty="0" smtClean="0"/>
              <a:t>  变量 ＝ 表达式</a:t>
            </a:r>
            <a:endParaRPr lang="zh-CN" altLang="en-US" sz="3200" dirty="0">
              <a:solidFill>
                <a:schemeClr val="tx1"/>
              </a:solidFill>
            </a:endParaRPr>
          </a:p>
          <a:p>
            <a:r>
              <a:rPr lang="zh-CN" altLang="en-US" dirty="0" smtClean="0"/>
              <a:t>例如：</a:t>
            </a:r>
          </a:p>
          <a:p>
            <a:pPr marL="457200" lvl="1" indent="0">
              <a:buNone/>
            </a:pPr>
            <a:r>
              <a:rPr lang="en-US" altLang="zh-CN" dirty="0" err="1" smtClean="0"/>
              <a:t>fahr</a:t>
            </a:r>
            <a:r>
              <a:rPr lang="en-US" altLang="zh-CN" dirty="0" smtClean="0"/>
              <a:t> = 100; </a:t>
            </a:r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celsius</a:t>
            </a:r>
            <a:r>
              <a:rPr lang="en-US" altLang="zh-CN" dirty="0" smtClean="0"/>
              <a:t> = 5 * (</a:t>
            </a:r>
            <a:r>
              <a:rPr lang="en-US" altLang="zh-CN" dirty="0" err="1" smtClean="0"/>
              <a:t>fahr</a:t>
            </a:r>
            <a:r>
              <a:rPr lang="en-US" altLang="zh-CN" dirty="0" smtClean="0"/>
              <a:t> - 32) / 9; </a:t>
            </a:r>
          </a:p>
          <a:p>
            <a:pPr marL="1200150" lvl="2" indent="-342900"/>
            <a:r>
              <a:rPr lang="zh-CN" altLang="en-US" dirty="0" smtClean="0"/>
              <a:t>计算赋值运算符</a:t>
            </a:r>
            <a:r>
              <a:rPr lang="zh-CN" altLang="en-US" dirty="0" smtClean="0">
                <a:solidFill>
                  <a:srgbClr val="FF0000"/>
                </a:solidFill>
              </a:rPr>
              <a:t>右侧表达式</a:t>
            </a:r>
            <a:r>
              <a:rPr lang="zh-CN" altLang="en-US" dirty="0" smtClean="0"/>
              <a:t>的值</a:t>
            </a:r>
          </a:p>
          <a:p>
            <a:pPr marL="1200150" lvl="2" indent="-342900"/>
            <a:r>
              <a:rPr lang="zh-CN" altLang="en-US" dirty="0" smtClean="0"/>
              <a:t>将结果值赋给</a:t>
            </a:r>
            <a:r>
              <a:rPr lang="zh-CN" altLang="en-US" dirty="0" smtClean="0">
                <a:solidFill>
                  <a:srgbClr val="FF0000"/>
                </a:solidFill>
              </a:rPr>
              <a:t>左侧变量</a:t>
            </a:r>
          </a:p>
        </p:txBody>
      </p:sp>
      <p:sp>
        <p:nvSpPr>
          <p:cNvPr id="14341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092D9BD-40E1-4909-8394-052872958F4E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4499992" y="2695121"/>
            <a:ext cx="3877986" cy="50597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左边必须是一个变量</a:t>
            </a:r>
          </a:p>
        </p:txBody>
      </p:sp>
    </p:spTree>
    <p:extLst>
      <p:ext uri="{BB962C8B-B14F-4D97-AF65-F5344CB8AC3E}">
        <p14:creationId xmlns:p14="http://schemas.microsoft.com/office/powerpoint/2010/main" val="77387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uiExpand="1" build="p" bldLvl="2" autoUpdateAnimBg="0"/>
      <p:bldP spid="2467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2.2.4  格式化输出函数</a:t>
            </a:r>
            <a:r>
              <a:rPr lang="en-US" altLang="zh-CN" smtClean="0"/>
              <a:t>printf</a:t>
            </a:r>
          </a:p>
        </p:txBody>
      </p:sp>
      <p:sp>
        <p:nvSpPr>
          <p:cNvPr id="2488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85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 err="1" smtClean="0"/>
              <a:t>printf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格式字符串, 输出参数1, … ,输出参数</a:t>
            </a:r>
            <a:r>
              <a:rPr lang="en-US" altLang="zh-CN" sz="2600" dirty="0" smtClean="0"/>
              <a:t>n);</a:t>
            </a:r>
          </a:p>
          <a:p>
            <a:pPr marL="400050" lvl="1" indent="0">
              <a:buNone/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("Hello World! \n");</a:t>
            </a:r>
          </a:p>
          <a:p>
            <a:pPr marL="400050" lvl="1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fahr</a:t>
            </a:r>
            <a:r>
              <a:rPr lang="en-US" altLang="zh-CN" dirty="0" smtClean="0"/>
              <a:t> = %d, </a:t>
            </a:r>
            <a:r>
              <a:rPr lang="en-US" altLang="zh-CN" dirty="0" err="1" smtClean="0"/>
              <a:t>celsius</a:t>
            </a:r>
            <a:r>
              <a:rPr lang="en-US" altLang="zh-CN" dirty="0" smtClean="0"/>
              <a:t> = %d\n", </a:t>
            </a:r>
          </a:p>
          <a:p>
            <a:pPr marL="457200" lvl="1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fahr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celsius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/>
              <a:t>号隔开</a:t>
            </a:r>
            <a:r>
              <a:rPr lang="zh-CN" altLang="en-US" dirty="0" smtClean="0">
                <a:solidFill>
                  <a:schemeClr val="tx1"/>
                </a:solidFill>
              </a:rPr>
              <a:t>控制字符串</a:t>
            </a:r>
            <a:r>
              <a:rPr lang="zh-CN" altLang="en-US" dirty="0" smtClean="0"/>
              <a:t>和</a:t>
            </a:r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zh-CN" altLang="en-US" dirty="0" smtClean="0">
                <a:solidFill>
                  <a:schemeClr val="tx1"/>
                </a:solidFill>
              </a:rPr>
              <a:t>参数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控制字符串</a:t>
            </a:r>
            <a:r>
              <a:rPr lang="zh-CN" altLang="en-US" dirty="0" smtClean="0"/>
              <a:t>用双引号</a:t>
            </a:r>
            <a:r>
              <a:rPr lang="en-US" altLang="zh-CN" dirty="0" smtClean="0">
                <a:solidFill>
                  <a:srgbClr val="FF0000"/>
                </a:solidFill>
              </a:rPr>
              <a:t>""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注意不要中文</a:t>
            </a:r>
            <a:r>
              <a:rPr lang="zh-CN" altLang="en-US" dirty="0">
                <a:solidFill>
                  <a:srgbClr val="FF0000"/>
                </a:solidFill>
              </a:rPr>
              <a:t>的全角符号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15368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2AC0AFF-649F-4A6C-A4DB-CA2902130849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984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8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8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8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8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8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8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8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8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uiExpand="1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printf－</a:t>
            </a:r>
            <a:r>
              <a:rPr lang="zh-CN" altLang="en-US" smtClean="0"/>
              <a:t>格式控制字符串</a:t>
            </a:r>
          </a:p>
        </p:txBody>
      </p:sp>
      <p:sp>
        <p:nvSpPr>
          <p:cNvPr id="2508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普通字符：原样输出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printf</a:t>
            </a:r>
            <a:r>
              <a:rPr lang="en-US" altLang="zh-CN" dirty="0">
                <a:solidFill>
                  <a:srgbClr val="00B050"/>
                </a:solidFill>
              </a:rPr>
              <a:t>("Hello World</a:t>
            </a:r>
            <a:r>
              <a:rPr lang="en-US" altLang="zh-CN" dirty="0" smtClean="0">
                <a:solidFill>
                  <a:srgbClr val="00B050"/>
                </a:solidFill>
              </a:rPr>
              <a:t>!\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en-US" altLang="zh-CN" dirty="0" smtClean="0">
                <a:solidFill>
                  <a:srgbClr val="00B050"/>
                </a:solidFill>
              </a:rPr>
              <a:t>");</a:t>
            </a:r>
          </a:p>
          <a:p>
            <a:pPr marL="800100" lvl="2" indent="0">
              <a:buNone/>
            </a:pPr>
            <a:r>
              <a:rPr lang="en-US" altLang="zh-CN" dirty="0" smtClean="0"/>
              <a:t>Hello World</a:t>
            </a:r>
            <a:r>
              <a:rPr lang="zh-CN" altLang="en-US" dirty="0" smtClean="0"/>
              <a:t>！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 smtClean="0"/>
              <a:t>格式控制字符：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%d</a:t>
            </a:r>
            <a:r>
              <a:rPr lang="en-US" altLang="zh-CN" dirty="0"/>
              <a:t>: </a:t>
            </a:r>
            <a:r>
              <a:rPr lang="zh-CN" altLang="en-US" dirty="0"/>
              <a:t>输出参数为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%f</a:t>
            </a:r>
            <a:r>
              <a:rPr lang="en-US" altLang="zh-CN" dirty="0" smtClean="0"/>
              <a:t>: </a:t>
            </a:r>
            <a:r>
              <a:rPr lang="zh-CN" altLang="en-US" dirty="0"/>
              <a:t>输出参数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float</a:t>
            </a:r>
            <a:r>
              <a:rPr lang="zh-CN" altLang="en-US" dirty="0"/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double</a:t>
            </a:r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printf</a:t>
            </a:r>
            <a:r>
              <a:rPr lang="en-US" altLang="zh-CN" dirty="0">
                <a:solidFill>
                  <a:srgbClr val="00B050"/>
                </a:solidFill>
              </a:rPr>
              <a:t>("</a:t>
            </a:r>
            <a:r>
              <a:rPr lang="en-US" altLang="zh-CN" dirty="0" err="1">
                <a:solidFill>
                  <a:srgbClr val="00B050"/>
                </a:solidFill>
              </a:rPr>
              <a:t>fahr</a:t>
            </a:r>
            <a:r>
              <a:rPr lang="en-US" altLang="zh-CN" dirty="0">
                <a:solidFill>
                  <a:srgbClr val="00B050"/>
                </a:solidFill>
              </a:rPr>
              <a:t> = </a:t>
            </a:r>
            <a:r>
              <a:rPr lang="en-US" altLang="zh-CN" dirty="0">
                <a:solidFill>
                  <a:srgbClr val="FF0000"/>
                </a:solidFill>
              </a:rPr>
              <a:t>%d</a:t>
            </a:r>
            <a:r>
              <a:rPr lang="en-US" altLang="zh-CN" dirty="0">
                <a:solidFill>
                  <a:srgbClr val="00B050"/>
                </a:solidFill>
              </a:rPr>
              <a:t>, </a:t>
            </a:r>
            <a:r>
              <a:rPr lang="en-US" altLang="zh-CN" dirty="0" err="1">
                <a:solidFill>
                  <a:srgbClr val="00B050"/>
                </a:solidFill>
              </a:rPr>
              <a:t>celsius</a:t>
            </a:r>
            <a:r>
              <a:rPr lang="en-US" altLang="zh-CN" dirty="0">
                <a:solidFill>
                  <a:srgbClr val="00B050"/>
                </a:solidFill>
              </a:rPr>
              <a:t> = </a:t>
            </a:r>
            <a:r>
              <a:rPr lang="en-US" altLang="zh-CN" dirty="0">
                <a:solidFill>
                  <a:srgbClr val="FF0000"/>
                </a:solidFill>
              </a:rPr>
              <a:t>%d</a:t>
            </a:r>
            <a:r>
              <a:rPr lang="en-US" altLang="zh-CN" dirty="0">
                <a:solidFill>
                  <a:srgbClr val="00B050"/>
                </a:solidFill>
              </a:rPr>
              <a:t>\n",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 </a:t>
            </a:r>
            <a:r>
              <a:rPr lang="en-US" altLang="zh-CN" dirty="0" err="1">
                <a:solidFill>
                  <a:srgbClr val="00B050"/>
                </a:solidFill>
              </a:rPr>
              <a:t>fahr</a:t>
            </a:r>
            <a:r>
              <a:rPr lang="en-US" altLang="zh-CN" dirty="0">
                <a:solidFill>
                  <a:srgbClr val="00B050"/>
                </a:solidFill>
              </a:rPr>
              <a:t>, </a:t>
            </a:r>
            <a:r>
              <a:rPr lang="en-US" altLang="zh-CN" dirty="0" err="1">
                <a:solidFill>
                  <a:srgbClr val="00B050"/>
                </a:solidFill>
              </a:rPr>
              <a:t>celsius</a:t>
            </a:r>
            <a:r>
              <a:rPr lang="en-US" altLang="zh-CN" dirty="0" smtClean="0">
                <a:solidFill>
                  <a:srgbClr val="00B05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fahr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smtClean="0">
                <a:solidFill>
                  <a:schemeClr val="tx1"/>
                </a:solidFill>
              </a:rPr>
              <a:t>41, </a:t>
            </a:r>
            <a:r>
              <a:rPr lang="en-US" altLang="zh-CN" dirty="0" err="1">
                <a:solidFill>
                  <a:schemeClr val="tx1"/>
                </a:solidFill>
              </a:rPr>
              <a:t>celsius</a:t>
            </a:r>
            <a:r>
              <a:rPr lang="en-US" altLang="zh-CN" dirty="0">
                <a:solidFill>
                  <a:schemeClr val="tx1"/>
                </a:solidFill>
              </a:rPr>
              <a:t> = 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更多的</a:t>
            </a:r>
            <a:r>
              <a:rPr lang="en-US" altLang="zh-CN" dirty="0" smtClean="0">
                <a:solidFill>
                  <a:schemeClr val="tx1"/>
                </a:solidFill>
              </a:rPr>
              <a:t>…(</a:t>
            </a:r>
            <a:r>
              <a:rPr lang="zh-CN" altLang="en-US" dirty="0" smtClean="0">
                <a:solidFill>
                  <a:schemeClr val="tx1"/>
                </a:solidFill>
              </a:rPr>
              <a:t>一边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一边</a:t>
            </a:r>
            <a:r>
              <a:rPr lang="zh-CN" altLang="en-US" dirty="0" smtClean="0">
                <a:solidFill>
                  <a:schemeClr val="tx1"/>
                </a:solidFill>
              </a:rPr>
              <a:t>学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638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1D2D151-F2CB-44CE-B01D-1186EB3913A7}" type="slidenum">
              <a:rPr lang="zh-CN" altLang="en-US" smtClean="0"/>
              <a:pPr/>
              <a:t>19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416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9" grpId="0" uiExpand="1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课主要问题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Dev-C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Dev-C 5.1</a:t>
            </a:r>
            <a:r>
              <a:rPr lang="zh-CN" altLang="en-US" dirty="0" smtClean="0"/>
              <a:t>以上版本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进入</a:t>
            </a:r>
            <a:r>
              <a:rPr lang="en-US" altLang="zh-CN" dirty="0"/>
              <a:t>Windows 7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不要进入</a:t>
            </a:r>
            <a:r>
              <a:rPr lang="en-US" altLang="zh-CN" dirty="0" smtClean="0"/>
              <a:t>XP</a:t>
            </a:r>
            <a:r>
              <a:rPr lang="zh-CN" altLang="en-US" dirty="0" smtClean="0"/>
              <a:t>系统，它只有</a:t>
            </a:r>
            <a:r>
              <a:rPr lang="en-US" altLang="zh-CN" dirty="0" smtClean="0"/>
              <a:t>4.9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位的计算机上选择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位的编译</a:t>
            </a:r>
            <a:r>
              <a:rPr lang="zh-CN" altLang="en-US" dirty="0" smtClean="0"/>
              <a:t>模式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653136"/>
            <a:ext cx="91344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8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, float, double</a:t>
            </a:r>
          </a:p>
          <a:p>
            <a:r>
              <a:rPr lang="zh-CN" altLang="en-US" dirty="0" smtClean="0"/>
              <a:t>变量的定义和使用</a:t>
            </a:r>
            <a:endParaRPr lang="en-US" altLang="zh-CN" dirty="0" smtClean="0"/>
          </a:p>
          <a:p>
            <a:r>
              <a:rPr lang="zh-CN" altLang="en-US" dirty="0" smtClean="0"/>
              <a:t>输出函数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printf</a:t>
            </a:r>
            <a:r>
              <a:rPr lang="en-US" altLang="zh-CN" dirty="0" smtClean="0"/>
              <a:t>( </a:t>
            </a:r>
            <a:r>
              <a:rPr lang="zh-CN" altLang="en-US" dirty="0" smtClean="0"/>
              <a:t>格式控制字符串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参数表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%d –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%f – float</a:t>
            </a:r>
          </a:p>
          <a:p>
            <a:pPr lvl="2"/>
            <a:r>
              <a:rPr lang="en-US" altLang="zh-CN" dirty="0" smtClean="0"/>
              <a:t>%lf – double</a:t>
            </a:r>
          </a:p>
          <a:p>
            <a:pPr lvl="2"/>
            <a:r>
              <a:rPr lang="en-US" altLang="zh-CN" dirty="0" smtClean="0"/>
              <a:t>\n – </a:t>
            </a:r>
            <a:r>
              <a:rPr lang="zh-CN" altLang="en-US" dirty="0" smtClean="0"/>
              <a:t>换行符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9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2.3 计算分段函数 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844824"/>
            <a:ext cx="6707088" cy="428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分段计算</a:t>
            </a:r>
            <a:r>
              <a:rPr lang="zh-CN" altLang="en-US" dirty="0" smtClean="0"/>
              <a:t>水费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输入 </a:t>
            </a:r>
            <a:r>
              <a:rPr lang="en-US" altLang="zh-CN" dirty="0" smtClean="0"/>
              <a:t>x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计算函数</a:t>
            </a:r>
            <a:r>
              <a:rPr lang="en-US" altLang="zh-CN" dirty="0" smtClean="0"/>
              <a:t>f(x)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 smtClean="0"/>
              <a:t>设置一个变量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，保存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的值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输出，并保留2位</a:t>
            </a:r>
            <a:r>
              <a:rPr lang="zh-CN" altLang="en-US" dirty="0" smtClean="0"/>
              <a:t>小数</a:t>
            </a:r>
            <a:endParaRPr lang="en-US" altLang="zh-CN" dirty="0" smtClean="0"/>
          </a:p>
          <a:p>
            <a:pPr lvl="2">
              <a:lnSpc>
                <a:spcPct val="90000"/>
              </a:lnSpc>
            </a:pPr>
            <a:r>
              <a:rPr lang="zh-CN" altLang="en-US" dirty="0"/>
              <a:t>格式</a:t>
            </a:r>
            <a:r>
              <a:rPr lang="zh-CN" altLang="en-US" dirty="0" smtClean="0"/>
              <a:t>控制 </a:t>
            </a:r>
            <a:r>
              <a:rPr lang="en-US" altLang="zh-CN" dirty="0" smtClean="0">
                <a:solidFill>
                  <a:srgbClr val="FF0000"/>
                </a:solidFill>
              </a:rPr>
              <a:t>%.2f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875CEA-8209-4193-8582-242C519FD034}" type="slidenum">
              <a:rPr lang="zh-CN" altLang="en-US" smtClean="0">
                <a:latin typeface="Arial Black" pitchFamily="34" charset="0"/>
              </a:rPr>
              <a:pPr eaLnBrk="1" hangingPunct="1"/>
              <a:t>21</a:t>
            </a:fld>
            <a:endParaRPr lang="en-US" altLang="zh-CN" smtClean="0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195736" y="2492896"/>
                <a:ext cx="4968552" cy="1103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𝐲</m:t>
                      </m:r>
                      <m:r>
                        <a:rPr lang="en-US" altLang="zh-CN" sz="24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𝐟</m:t>
                      </m:r>
                      <m:d>
                        <m:dPr>
                          <m:ctrlPr>
                            <a:rPr lang="zh-CN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</m:t>
                              </m:r>
                              <m:f>
                                <m:fPr>
                                  <m:ctrlPr>
                                    <a:rPr lang="zh-CN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𝟏𝟓</m:t>
                              </m: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𝟏𝟓</m:t>
                              </m:r>
                            </m:e>
                          </m:eqArr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492896"/>
                <a:ext cx="4968552" cy="11033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722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2.3.1  程序解析－求分段函数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1" dirty="0" smtClean="0"/>
              <a:t>#</a:t>
            </a:r>
            <a:r>
              <a:rPr lang="en-US" altLang="zh-CN" b="1" dirty="0" smtClean="0"/>
              <a:t>include &lt;</a:t>
            </a:r>
            <a:r>
              <a:rPr lang="en-US" altLang="zh-CN" b="1" dirty="0" err="1" smtClean="0"/>
              <a:t>stdio.h</a:t>
            </a:r>
            <a:r>
              <a:rPr lang="en-US" altLang="zh-CN" b="1" dirty="0" smtClean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main(void)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    double x, y;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("Enter x (x&gt;=0):\n");         /* </a:t>
            </a:r>
            <a:r>
              <a:rPr lang="zh-CN" altLang="en-US" b="1" dirty="0" smtClean="0"/>
              <a:t>输入提示 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 smtClean="0"/>
              <a:t>    </a:t>
            </a:r>
            <a:r>
              <a:rPr lang="en-US" altLang="zh-CN" b="1" dirty="0" err="1" smtClean="0"/>
              <a:t>scanf</a:t>
            </a:r>
            <a:r>
              <a:rPr lang="en-US" altLang="zh-CN" b="1" dirty="0" smtClean="0"/>
              <a:t>("%lf", 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en-US" altLang="zh-CN" b="1" dirty="0" smtClean="0"/>
              <a:t>x);                    /* </a:t>
            </a:r>
            <a:r>
              <a:rPr lang="zh-CN" altLang="en-US" b="1" dirty="0" smtClean="0"/>
              <a:t>输入数据 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 smtClean="0"/>
              <a:t>    </a:t>
            </a:r>
            <a:r>
              <a:rPr lang="en-US" altLang="zh-CN" b="1" dirty="0" smtClean="0"/>
              <a:t>if( x &lt;= 15 )          	</a:t>
            </a:r>
            <a:endParaRPr lang="zh-CN" altLang="en-US" b="1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 smtClean="0"/>
              <a:t>        </a:t>
            </a:r>
            <a:r>
              <a:rPr lang="en-US" altLang="zh-CN" b="1" dirty="0" smtClean="0"/>
              <a:t> y = 4 * x / 3;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    else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        y = 2.5 * x - 10.5; 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printf</a:t>
            </a:r>
            <a:r>
              <a:rPr lang="en-US" altLang="zh-CN" b="1" dirty="0" smtClean="0"/>
              <a:t>("y = f(%f) = %.2f\n", x, y);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 smtClean="0"/>
              <a:t>    </a:t>
            </a:r>
            <a:r>
              <a:rPr lang="en-US" altLang="zh-CN" b="1" dirty="0" smtClean="0"/>
              <a:t>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 smtClean="0"/>
              <a:t>}</a:t>
            </a:r>
            <a:endParaRPr lang="en-US" altLang="zh-CN" b="1" dirty="0" smtClean="0"/>
          </a:p>
        </p:txBody>
      </p:sp>
      <p:sp>
        <p:nvSpPr>
          <p:cNvPr id="19463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B03112F-DC8E-4A91-8E56-ADFE1F2A9894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5148064" y="1556792"/>
            <a:ext cx="3740426" cy="2382191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演示：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f(9.500000)=12.67</a:t>
            </a:r>
          </a:p>
          <a:p>
            <a:pPr>
              <a:spcBef>
                <a:spcPct val="30000"/>
              </a:spcBef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f(15.000000)=20.00</a:t>
            </a:r>
          </a:p>
          <a:p>
            <a:pPr>
              <a:spcBef>
                <a:spcPct val="30000"/>
              </a:spcBef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f(21.300000)=42.75</a:t>
            </a:r>
          </a:p>
          <a:p>
            <a:pPr>
              <a:spcBef>
                <a:spcPct val="30000"/>
              </a:spcBef>
            </a:pPr>
            <a:endParaRPr lang="en-US" altLang="zh-CN" sz="24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99250" y="4077072"/>
            <a:ext cx="4987415" cy="2382191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测试程序</a:t>
            </a:r>
            <a:endParaRPr lang="en-US" altLang="zh-CN" sz="2400" b="1" dirty="0" smtClean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）输入测试数据，验证结果正确性</a:t>
            </a:r>
            <a:endParaRPr lang="en-US" altLang="zh-CN" sz="2400" b="1" dirty="0" smtClean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）覆盖每一个分支（情况）</a:t>
            </a:r>
            <a:endParaRPr lang="en-US" altLang="zh-CN" sz="2400" b="1" dirty="0" smtClean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）执行到每一种情况</a:t>
            </a:r>
            <a:endParaRPr lang="en-US" altLang="zh-CN" sz="2400" b="1" dirty="0" smtClean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400" b="1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）分块测试（复杂、多模块程序）</a:t>
            </a:r>
            <a:endParaRPr lang="en-US" altLang="zh-CN" sz="2400" b="1" dirty="0" smtClean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928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知识要点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关系运算</a:t>
            </a:r>
            <a:endParaRPr lang="en-US" altLang="zh-CN" dirty="0"/>
          </a:p>
          <a:p>
            <a:pPr lvl="1"/>
            <a:r>
              <a:rPr lang="zh-CN" altLang="en-US" dirty="0"/>
              <a:t>比较大小</a:t>
            </a:r>
            <a:endParaRPr lang="en-US" altLang="zh-CN" dirty="0"/>
          </a:p>
          <a:p>
            <a:r>
              <a:rPr lang="zh-CN" altLang="en-US" dirty="0"/>
              <a:t>分支语句</a:t>
            </a:r>
            <a:endParaRPr lang="en-US" altLang="zh-CN" dirty="0"/>
          </a:p>
          <a:p>
            <a:pPr lvl="1"/>
            <a:r>
              <a:rPr lang="en-US" altLang="zh-CN" dirty="0"/>
              <a:t> if – else </a:t>
            </a:r>
            <a:endParaRPr lang="zh-CN" altLang="en-US" dirty="0"/>
          </a:p>
          <a:p>
            <a:r>
              <a:rPr lang="zh-CN" altLang="en-US" dirty="0" smtClean="0"/>
              <a:t>输入函数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scanf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1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2.3.2  关系运算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 &lt;= 15</a:t>
            </a:r>
          </a:p>
          <a:p>
            <a:pPr marL="457200" lvl="1" indent="0">
              <a:buNone/>
            </a:pPr>
            <a:r>
              <a:rPr lang="zh-CN" altLang="en-US" dirty="0" smtClean="0"/>
              <a:t>比较 </a:t>
            </a:r>
            <a:r>
              <a:rPr lang="en-US" altLang="zh-CN" dirty="0" smtClean="0"/>
              <a:t>x </a:t>
            </a:r>
            <a:r>
              <a:rPr lang="zh-CN" altLang="en-US" dirty="0" smtClean="0"/>
              <a:t>和 1</a:t>
            </a:r>
            <a:r>
              <a:rPr lang="en-US" altLang="zh-CN" dirty="0" smtClean="0"/>
              <a:t>5 </a:t>
            </a:r>
            <a:r>
              <a:rPr lang="zh-CN" altLang="en-US" dirty="0" smtClean="0"/>
              <a:t>的大小关系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结果为真</a:t>
            </a:r>
            <a:r>
              <a:rPr lang="en-US" altLang="zh-CN" dirty="0" smtClean="0"/>
              <a:t>(1)</a:t>
            </a:r>
            <a:r>
              <a:rPr lang="zh-CN" altLang="en-US" dirty="0" smtClean="0"/>
              <a:t>或假</a:t>
            </a:r>
            <a:r>
              <a:rPr lang="en-US" altLang="zh-CN" dirty="0" smtClean="0"/>
              <a:t>(0)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9.5</a:t>
            </a:r>
            <a:r>
              <a:rPr lang="zh-CN" altLang="en-US" dirty="0" smtClean="0"/>
              <a:t>时， </a:t>
            </a:r>
            <a:r>
              <a:rPr lang="en-US" altLang="zh-CN" dirty="0" smtClean="0"/>
              <a:t>x &lt;= 15</a:t>
            </a:r>
            <a:r>
              <a:rPr lang="zh-CN" altLang="en-US" dirty="0" smtClean="0"/>
              <a:t>的结果是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真</a:t>
            </a:r>
            <a:r>
              <a:rPr lang="en-US" altLang="zh-CN" dirty="0" smtClean="0"/>
              <a:t>(1)</a:t>
            </a:r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x &lt;= 15</a:t>
            </a:r>
            <a:r>
              <a:rPr lang="zh-CN" altLang="en-US" dirty="0" smtClean="0"/>
              <a:t>的结果是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假</a:t>
            </a:r>
            <a:r>
              <a:rPr lang="en-US" altLang="zh-CN" dirty="0" smtClean="0"/>
              <a:t>(0)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关系运算有：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&gt;=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&lt;=</a:t>
            </a:r>
            <a:r>
              <a:rPr lang="zh-CN" altLang="en-US" dirty="0" smtClean="0"/>
              <a:t>、</a:t>
            </a:r>
            <a:r>
              <a:rPr lang="en-US" altLang="zh-CN" dirty="0" smtClean="0"/>
              <a:t>==</a:t>
            </a:r>
            <a:endParaRPr lang="zh-CN" altLang="en-US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605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2.3.2  关系运算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x &lt;= 15</a:t>
            </a:r>
          </a:p>
          <a:p>
            <a:pPr marL="457200" lvl="1" indent="0">
              <a:buNone/>
            </a:pPr>
            <a:r>
              <a:rPr lang="zh-CN" altLang="en-US" dirty="0" smtClean="0"/>
              <a:t>比较 </a:t>
            </a:r>
            <a:r>
              <a:rPr lang="en-US" altLang="zh-CN" dirty="0" smtClean="0"/>
              <a:t>x </a:t>
            </a:r>
            <a:r>
              <a:rPr lang="zh-CN" altLang="en-US" dirty="0" smtClean="0"/>
              <a:t>和 1</a:t>
            </a:r>
            <a:r>
              <a:rPr lang="en-US" altLang="zh-CN" dirty="0" smtClean="0"/>
              <a:t>5 </a:t>
            </a:r>
            <a:r>
              <a:rPr lang="zh-CN" altLang="en-US" dirty="0" smtClean="0"/>
              <a:t>的大小关系，结果为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en-US" altLang="zh-CN" dirty="0" smtClean="0">
                <a:solidFill>
                  <a:srgbClr val="FF0000"/>
                </a:solidFill>
              </a:rPr>
              <a:t>(1)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假</a:t>
            </a:r>
            <a:r>
              <a:rPr lang="en-US" altLang="zh-CN" dirty="0" smtClean="0">
                <a:solidFill>
                  <a:srgbClr val="FF0000"/>
                </a:solidFill>
              </a:rPr>
              <a:t>(0)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en-US" altLang="zh-CN" dirty="0" smtClean="0"/>
              <a:t>9.5</a:t>
            </a:r>
            <a:r>
              <a:rPr lang="zh-CN" altLang="en-US" dirty="0" smtClean="0"/>
              <a:t>时， </a:t>
            </a:r>
            <a:r>
              <a:rPr lang="en-US" altLang="zh-CN" dirty="0" smtClean="0"/>
              <a:t>x &lt;= 15</a:t>
            </a:r>
            <a:r>
              <a:rPr lang="zh-CN" altLang="en-US" dirty="0" smtClean="0"/>
              <a:t>的结果是：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en-US" altLang="zh-CN" dirty="0" smtClean="0">
                <a:solidFill>
                  <a:srgbClr val="FF0000"/>
                </a:solidFill>
              </a:rPr>
              <a:t>(1)</a:t>
            </a:r>
          </a:p>
          <a:p>
            <a:pPr marL="0" indent="0">
              <a:buNone/>
            </a:pPr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值为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x &lt;= 15</a:t>
            </a:r>
            <a:r>
              <a:rPr lang="zh-CN" altLang="en-US" dirty="0" smtClean="0"/>
              <a:t>的结果是：</a:t>
            </a:r>
            <a:r>
              <a:rPr lang="zh-CN" altLang="en-US" dirty="0" smtClean="0">
                <a:solidFill>
                  <a:srgbClr val="FF0000"/>
                </a:solidFill>
              </a:rPr>
              <a:t>假</a:t>
            </a:r>
            <a:r>
              <a:rPr lang="en-US" altLang="zh-CN" dirty="0" smtClean="0">
                <a:solidFill>
                  <a:srgbClr val="FF0000"/>
                </a:solidFill>
              </a:rPr>
              <a:t>(0)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65374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2.3.2  关系运算</a:t>
            </a:r>
            <a:endParaRPr lang="zh-CN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关系运算有：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		</a:t>
            </a:r>
            <a:r>
              <a:rPr lang="zh-CN" altLang="en-US" dirty="0" smtClean="0"/>
              <a:t>例如 </a:t>
            </a:r>
            <a:r>
              <a:rPr lang="en-US" altLang="zh-CN" dirty="0" smtClean="0"/>
              <a:t>a &gt; b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/>
              <a:t>		</a:t>
            </a:r>
            <a:r>
              <a:rPr lang="zh-CN" altLang="en-US" dirty="0"/>
              <a:t>例如 </a:t>
            </a:r>
            <a:r>
              <a:rPr lang="en-US" altLang="zh-CN" dirty="0" smtClean="0"/>
              <a:t>a &lt; b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&gt;=</a:t>
            </a:r>
            <a:r>
              <a:rPr lang="en-US" altLang="zh-CN" dirty="0"/>
              <a:t>		</a:t>
            </a:r>
            <a:r>
              <a:rPr lang="zh-CN" altLang="en-US" dirty="0"/>
              <a:t>例如 </a:t>
            </a:r>
            <a:r>
              <a:rPr lang="en-US" altLang="zh-CN" dirty="0" smtClean="0"/>
              <a:t>a &gt;= b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&lt;=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</a:t>
            </a:r>
            <a:r>
              <a:rPr lang="zh-CN" altLang="en-US" dirty="0"/>
              <a:t>例如 </a:t>
            </a:r>
            <a:r>
              <a:rPr lang="en-US" altLang="zh-CN" dirty="0" smtClean="0"/>
              <a:t>a &lt;= b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==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	</a:t>
            </a:r>
            <a:r>
              <a:rPr lang="zh-CN" altLang="en-US" dirty="0"/>
              <a:t>例如 </a:t>
            </a:r>
            <a:r>
              <a:rPr lang="en-US" altLang="zh-CN" dirty="0" smtClean="0"/>
              <a:t>a == b   </a:t>
            </a:r>
            <a:r>
              <a:rPr lang="zh-CN" altLang="en-US" dirty="0" smtClean="0">
                <a:solidFill>
                  <a:schemeClr val="tx1"/>
                </a:solidFill>
              </a:rPr>
              <a:t>注意区分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>
                <a:solidFill>
                  <a:srgbClr val="FF0000"/>
                </a:solidFill>
              </a:rPr>
              <a:t>==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!=	</a:t>
            </a:r>
            <a:r>
              <a:rPr lang="en-US" altLang="zh-CN" dirty="0"/>
              <a:t>	</a:t>
            </a:r>
            <a:r>
              <a:rPr lang="zh-CN" altLang="en-US" dirty="0"/>
              <a:t>例如 </a:t>
            </a:r>
            <a:r>
              <a:rPr lang="en-US" altLang="zh-CN" dirty="0" smtClean="0"/>
              <a:t>a != b</a:t>
            </a:r>
            <a:endParaRPr lang="zh-CN" altLang="en-US" dirty="0" smtClean="0"/>
          </a:p>
        </p:txBody>
      </p:sp>
      <p:sp>
        <p:nvSpPr>
          <p:cNvPr id="2048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66D2E6D-973C-469D-B967-0EF871E202BE}" type="slidenum">
              <a:rPr lang="zh-CN" altLang="en-US" smtClean="0"/>
              <a:pPr/>
              <a:t>26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37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运用关系表达式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 </a:t>
            </a:r>
            <a:r>
              <a:rPr lang="en-US" altLang="zh-CN" dirty="0" smtClean="0"/>
              <a:t>x </a:t>
            </a:r>
            <a:r>
              <a:rPr lang="zh-CN" altLang="en-US" dirty="0" smtClean="0"/>
              <a:t>是否为负数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600" dirty="0" smtClean="0"/>
              <a:t>x &lt; 0</a:t>
            </a:r>
          </a:p>
          <a:p>
            <a:r>
              <a:rPr lang="zh-CN" altLang="en-US" dirty="0"/>
              <a:t>判断 </a:t>
            </a:r>
            <a:r>
              <a:rPr lang="en-US" altLang="zh-CN" dirty="0"/>
              <a:t>x </a:t>
            </a:r>
            <a:r>
              <a:rPr lang="zh-CN" altLang="en-US" dirty="0" smtClean="0"/>
              <a:t>是否为</a:t>
            </a:r>
            <a:r>
              <a:rPr lang="zh-CN" altLang="en-US" dirty="0"/>
              <a:t>零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3600" dirty="0"/>
              <a:t>x </a:t>
            </a:r>
            <a:r>
              <a:rPr lang="en-US" altLang="zh-CN" sz="3600" dirty="0" smtClean="0"/>
              <a:t>== </a:t>
            </a:r>
            <a:r>
              <a:rPr lang="en-US" altLang="zh-CN" sz="3600" dirty="0"/>
              <a:t>0</a:t>
            </a:r>
          </a:p>
          <a:p>
            <a:r>
              <a:rPr lang="zh-CN" altLang="en-US" dirty="0" smtClean="0"/>
              <a:t>判断 </a:t>
            </a:r>
            <a:r>
              <a:rPr lang="en-US" altLang="zh-CN" dirty="0" smtClean="0"/>
              <a:t>x </a:t>
            </a:r>
            <a:r>
              <a:rPr lang="zh-CN" altLang="en-US" dirty="0" smtClean="0"/>
              <a:t>是否不为零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600" dirty="0" smtClean="0"/>
              <a:t>x != 0</a:t>
            </a:r>
            <a:endParaRPr lang="en-US" altLang="zh-CN" sz="3600" dirty="0"/>
          </a:p>
        </p:txBody>
      </p:sp>
      <p:sp>
        <p:nvSpPr>
          <p:cNvPr id="2150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756CAF0-E0EF-40C9-BCC7-0F6B30895CD2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085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2.3.3  </a:t>
            </a:r>
            <a:r>
              <a:rPr lang="en-US" altLang="zh-CN" dirty="0" smtClean="0"/>
              <a:t>if-else</a:t>
            </a:r>
            <a:r>
              <a:rPr lang="zh-CN" altLang="en-US" dirty="0" smtClean="0"/>
              <a:t>语句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99592" y="1600201"/>
            <a:ext cx="475252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if ( </a:t>
            </a:r>
            <a:r>
              <a:rPr lang="zh-CN" altLang="en-US" dirty="0" smtClean="0"/>
              <a:t>表达式 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else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语句2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C0066"/>
                </a:solidFill>
              </a:rPr>
              <a:t>if</a:t>
            </a:r>
            <a:r>
              <a:rPr lang="en-US" altLang="zh-CN" dirty="0"/>
              <a:t>(x &lt;= 15) </a:t>
            </a:r>
          </a:p>
          <a:p>
            <a:pPr marL="0" indent="0">
              <a:buNone/>
            </a:pPr>
            <a:r>
              <a:rPr lang="en-US" altLang="zh-CN" dirty="0"/>
              <a:t>    y = 4 * x / 3; </a:t>
            </a:r>
            <a:endParaRPr lang="en-US" altLang="zh-CN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C0066"/>
                </a:solidFill>
              </a:rPr>
              <a:t>else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y = 2.5 * x - 10.5;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BFE81F2-B815-427C-A895-C28259CD895C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396343" y="1620837"/>
            <a:ext cx="360045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76250" indent="-476250"/>
            <a:endParaRPr lang="zh-CN" altLang="en-US" sz="2800" b="1" dirty="0"/>
          </a:p>
        </p:txBody>
      </p:sp>
      <p:grpSp>
        <p:nvGrpSpPr>
          <p:cNvPr id="358405" name="Group 5"/>
          <p:cNvGrpSpPr>
            <a:grpSpLocks/>
          </p:cNvGrpSpPr>
          <p:nvPr/>
        </p:nvGrpSpPr>
        <p:grpSpPr bwMode="auto">
          <a:xfrm>
            <a:off x="4348885" y="1360429"/>
            <a:ext cx="3651246" cy="3019425"/>
            <a:chOff x="1632" y="2082"/>
            <a:chExt cx="2847" cy="1902"/>
          </a:xfrm>
        </p:grpSpPr>
        <p:sp>
          <p:nvSpPr>
            <p:cNvPr id="22535" name="Line 6"/>
            <p:cNvSpPr>
              <a:spLocks noChangeShapeType="1"/>
            </p:cNvSpPr>
            <p:nvPr/>
          </p:nvSpPr>
          <p:spPr bwMode="auto">
            <a:xfrm>
              <a:off x="3031" y="2082"/>
              <a:ext cx="0" cy="38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AutoShape 7"/>
            <p:cNvSpPr>
              <a:spLocks noChangeArrowheads="1"/>
            </p:cNvSpPr>
            <p:nvPr/>
          </p:nvSpPr>
          <p:spPr bwMode="auto">
            <a:xfrm>
              <a:off x="2352" y="2467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b="1" dirty="0" smtClean="0">
                  <a:latin typeface="Times New Roman" pitchFamily="18" charset="0"/>
                </a:rPr>
                <a:t>表达式</a:t>
              </a:r>
              <a:endParaRPr lang="zh-CN" altLang="en-US" b="1" dirty="0">
                <a:latin typeface="Times New Roman" pitchFamily="18" charset="0"/>
              </a:endParaRP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1632" y="3120"/>
              <a:ext cx="657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语句</a:t>
              </a:r>
              <a:r>
                <a:rPr lang="zh-CN" altLang="en-US" sz="2000" b="1" dirty="0" smtClean="0">
                  <a:latin typeface="Times New Roman" pitchFamily="18" charset="0"/>
                </a:rPr>
                <a:t>1</a:t>
              </a:r>
              <a:endParaRPr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22539" name="Text Box 10"/>
            <p:cNvSpPr txBox="1">
              <a:spLocks noChangeArrowheads="1"/>
            </p:cNvSpPr>
            <p:nvPr/>
          </p:nvSpPr>
          <p:spPr bwMode="auto">
            <a:xfrm>
              <a:off x="3807" y="3120"/>
              <a:ext cx="672" cy="25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语句2</a:t>
              </a:r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16"/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22549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13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uiExpand="1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计算二分段函数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3717032"/>
            <a:ext cx="3754437" cy="2808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if (</a:t>
            </a:r>
            <a:r>
              <a:rPr lang="zh-CN" altLang="en-US" dirty="0" smtClean="0">
                <a:solidFill>
                  <a:srgbClr val="FFFF00"/>
                </a:solidFill>
              </a:rPr>
              <a:t>表达式)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zh-CN" altLang="en-US" dirty="0" smtClean="0">
                <a:solidFill>
                  <a:srgbClr val="FFFF00"/>
                </a:solidFill>
              </a:rPr>
              <a:t>语句1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</a:t>
            </a:r>
            <a:r>
              <a:rPr lang="zh-CN" altLang="en-US" dirty="0" smtClean="0">
                <a:solidFill>
                  <a:srgbClr val="FFFF00"/>
                </a:solidFill>
              </a:rPr>
              <a:t>语句2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2356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4151F9B-E1F1-4F95-9E9C-5F1603AAC820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468313" y="3860800"/>
            <a:ext cx="446405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en-US" altLang="zh-CN" sz="3200" b="1"/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2256" y="1672619"/>
                <a:ext cx="3438057" cy="1486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/>
                        </a:rPr>
                        <m:t>𝐟</m:t>
                      </m:r>
                      <m:d>
                        <m:dPr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400" b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  </m:t>
                          </m:r>
                          <m:eqArr>
                            <m:eqArrPr>
                              <m:ctrlPr>
                                <a:rPr lang="zh-CN" altLang="zh-CN" sz="2400" b="1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zh-CN" sz="2400" b="1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latin typeface="Cambria Math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𝟎</m:t>
                              </m:r>
                            </m:e>
                            <m:e/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𝟎</m:t>
                              </m:r>
                            </m:e>
                          </m:eqArr>
                          <m:r>
                            <a:rPr lang="en-US" altLang="zh-CN" sz="2400" b="1" i="1">
                              <a:latin typeface="Cambria Math"/>
                            </a:rPr>
                            <m:t>    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56" y="1672619"/>
                <a:ext cx="3438057" cy="14868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788024" y="3717032"/>
            <a:ext cx="3754437" cy="249874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altLang="zh-CN" dirty="0" smtClean="0"/>
              <a:t>if( x != 0 )</a:t>
            </a:r>
            <a:endParaRPr lang="zh-CN" altLang="en-US" dirty="0" smtClean="0"/>
          </a:p>
          <a:p>
            <a:pPr marL="0" indent="0">
              <a:buFont typeface="Wingdings 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y = 1/x;</a:t>
            </a:r>
          </a:p>
          <a:p>
            <a:pPr marL="0" indent="0">
              <a:buFont typeface="Wingdings 2"/>
              <a:buNone/>
            </a:pPr>
            <a:r>
              <a:rPr lang="en-US" altLang="zh-CN" dirty="0" smtClean="0"/>
              <a:t>else </a:t>
            </a:r>
          </a:p>
          <a:p>
            <a:pPr marL="0" indent="0">
              <a:buFont typeface="Wingdings 2"/>
              <a:buNone/>
            </a:pPr>
            <a:r>
              <a:rPr lang="en-US" altLang="zh-CN" dirty="0" smtClean="0"/>
              <a:t>    y = 0;</a:t>
            </a:r>
            <a:endParaRPr lang="zh-CN" altLang="en-US" dirty="0" smtClean="0"/>
          </a:p>
          <a:p>
            <a:pPr marL="0" indent="0">
              <a:buFont typeface="Wingdings 2"/>
              <a:buNone/>
            </a:pPr>
            <a:endParaRPr lang="zh-CN" altLang="en-US" dirty="0" smtClean="0"/>
          </a:p>
          <a:p>
            <a:pPr marL="457200" lvl="1" indent="0">
              <a:buFont typeface="Wingdings 2"/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实验课主要问题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代码</a:t>
            </a:r>
            <a:r>
              <a:rPr lang="zh-CN" altLang="en-US" dirty="0" smtClean="0"/>
              <a:t>编写习惯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缩进，对齐，大</a:t>
            </a:r>
            <a:r>
              <a:rPr lang="zh-CN" altLang="en-US" dirty="0" smtClean="0">
                <a:solidFill>
                  <a:srgbClr val="FF0000"/>
                </a:solidFill>
              </a:rPr>
              <a:t>小写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if </a:t>
            </a:r>
            <a:r>
              <a:rPr lang="zh-CN" altLang="en-US" dirty="0"/>
              <a:t>语句</a:t>
            </a:r>
            <a:r>
              <a:rPr lang="zh-CN" altLang="en-US" dirty="0" smtClean="0"/>
              <a:t>缩进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if( a&lt;b )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max = a;   </a:t>
            </a:r>
          </a:p>
          <a:p>
            <a:pPr marL="457200" lvl="1" indent="0">
              <a:buNone/>
            </a:pPr>
            <a:r>
              <a:rPr lang="en-US" altLang="zh-CN" dirty="0" smtClean="0"/>
              <a:t>else</a:t>
            </a:r>
          </a:p>
          <a:p>
            <a:pPr marL="457200" lvl="1" indent="0">
              <a:buNone/>
            </a:pPr>
            <a:r>
              <a:rPr lang="en-US" altLang="zh-CN" dirty="0" smtClean="0"/>
              <a:t>    max = b;</a:t>
            </a:r>
          </a:p>
          <a:p>
            <a:pPr marL="514350" indent="-457200"/>
            <a:r>
              <a:rPr lang="zh-CN" altLang="en-US" sz="3600" dirty="0">
                <a:solidFill>
                  <a:schemeClr val="tx1"/>
                </a:solidFill>
              </a:rPr>
              <a:t>语句 </a:t>
            </a:r>
            <a:r>
              <a:rPr lang="en-US" altLang="zh-CN" sz="3600" dirty="0">
                <a:solidFill>
                  <a:schemeClr val="tx1"/>
                </a:solidFill>
              </a:rPr>
              <a:t>max = a </a:t>
            </a:r>
            <a:r>
              <a:rPr lang="zh-CN" altLang="en-US" sz="3600" dirty="0">
                <a:solidFill>
                  <a:schemeClr val="tx1"/>
                </a:solidFill>
              </a:rPr>
              <a:t>和 </a:t>
            </a:r>
            <a:r>
              <a:rPr lang="en-US" altLang="zh-CN" sz="3600" dirty="0">
                <a:solidFill>
                  <a:schemeClr val="tx1"/>
                </a:solidFill>
              </a:rPr>
              <a:t>max = b</a:t>
            </a:r>
            <a:r>
              <a:rPr lang="zh-CN" altLang="en-US" sz="3600" dirty="0">
                <a:solidFill>
                  <a:schemeClr val="tx1"/>
                </a:solidFill>
              </a:rPr>
              <a:t>必须往右缩进去</a:t>
            </a:r>
            <a:endParaRPr lang="en-US" altLang="zh-CN" sz="3600" dirty="0">
              <a:solidFill>
                <a:schemeClr val="tx1"/>
              </a:solidFill>
            </a:endParaRPr>
          </a:p>
          <a:p>
            <a:pPr marL="514350" indent="-457200"/>
            <a:r>
              <a:rPr lang="zh-CN" altLang="en-US" sz="3600" dirty="0">
                <a:solidFill>
                  <a:schemeClr val="tx1"/>
                </a:solidFill>
              </a:rPr>
              <a:t>缩进的空格数量可以自己决定，一般为</a:t>
            </a:r>
            <a:r>
              <a:rPr lang="en-US" altLang="zh-CN" sz="3600" dirty="0">
                <a:solidFill>
                  <a:schemeClr val="tx1"/>
                </a:solidFill>
              </a:rPr>
              <a:t>4</a:t>
            </a:r>
            <a:r>
              <a:rPr lang="zh-CN" altLang="en-US" sz="3600" dirty="0">
                <a:solidFill>
                  <a:schemeClr val="tx1"/>
                </a:solidFill>
              </a:rPr>
              <a:t>个空格，而且整个文件统一。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6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2.3.4  格式化输入函数</a:t>
            </a:r>
            <a:r>
              <a:rPr lang="en-US" altLang="zh-CN" smtClean="0"/>
              <a:t>scanf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</a:t>
            </a:r>
            <a:r>
              <a:rPr lang="zh-CN" altLang="en-US" sz="2800" dirty="0"/>
              <a:t>格式字符串, 输入参数1, </a:t>
            </a:r>
            <a:r>
              <a:rPr lang="zh-CN" altLang="en-US" sz="2800" dirty="0" smtClean="0"/>
              <a:t>… , 输入参数</a:t>
            </a:r>
            <a:r>
              <a:rPr lang="en-US" altLang="zh-CN" sz="2800" dirty="0" smtClean="0"/>
              <a:t>n);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总体上和输出函数</a:t>
            </a:r>
            <a:r>
              <a:rPr lang="en-US" altLang="zh-CN" sz="2800" dirty="0" err="1">
                <a:solidFill>
                  <a:srgbClr val="FF0000"/>
                </a:solidFill>
              </a:rPr>
              <a:t>printf</a:t>
            </a:r>
            <a:r>
              <a:rPr lang="zh-CN" altLang="en-US" sz="2800" dirty="0">
                <a:solidFill>
                  <a:srgbClr val="FF0000"/>
                </a:solidFill>
              </a:rPr>
              <a:t>类似：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FFFF00"/>
                </a:solidFill>
              </a:rPr>
              <a:t>printf</a:t>
            </a:r>
            <a:r>
              <a:rPr lang="en-US" altLang="zh-CN" sz="2800" dirty="0">
                <a:solidFill>
                  <a:srgbClr val="FFFF00"/>
                </a:solidFill>
              </a:rPr>
              <a:t>(</a:t>
            </a:r>
            <a:r>
              <a:rPr lang="zh-CN" altLang="en-US" sz="2800" dirty="0">
                <a:solidFill>
                  <a:srgbClr val="FFFF00"/>
                </a:solidFill>
              </a:rPr>
              <a:t>格式字符串, 输出参数1, … ,输出参数</a:t>
            </a:r>
            <a:r>
              <a:rPr lang="en-US" altLang="zh-CN" sz="2800" dirty="0">
                <a:solidFill>
                  <a:srgbClr val="FFFF00"/>
                </a:solidFill>
              </a:rPr>
              <a:t>n);</a:t>
            </a:r>
          </a:p>
          <a:p>
            <a:pPr marL="0" indent="0">
              <a:buNone/>
            </a:pPr>
            <a:endParaRPr lang="zh-CN" altLang="en-US" sz="2800" dirty="0" smtClean="0"/>
          </a:p>
        </p:txBody>
      </p:sp>
      <p:sp>
        <p:nvSpPr>
          <p:cNvPr id="2663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9ADB983-88BE-4D7E-A2AD-CA8666F188A3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929568" y="3645024"/>
            <a:ext cx="3347864" cy="91961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 dirty="0">
                <a:latin typeface="宋体" charset="-122"/>
              </a:rPr>
              <a:t>用双引号括起来，表示输入的格式</a:t>
            </a:r>
            <a:endParaRPr kumimoji="1" lang="zh-CN" altLang="en-US" sz="2800" b="1" dirty="0"/>
          </a:p>
        </p:txBody>
      </p:sp>
      <p:sp>
        <p:nvSpPr>
          <p:cNvPr id="367621" name="Line 5"/>
          <p:cNvSpPr>
            <a:spLocks noChangeShapeType="1"/>
          </p:cNvSpPr>
          <p:nvPr/>
        </p:nvSpPr>
        <p:spPr bwMode="auto">
          <a:xfrm flipV="1">
            <a:off x="2603500" y="2073954"/>
            <a:ext cx="0" cy="157107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3635896" y="2800350"/>
            <a:ext cx="22415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>
                <a:latin typeface="宋体" charset="-122"/>
              </a:rPr>
              <a:t>变量地址</a:t>
            </a: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 flipH="1" flipV="1">
            <a:off x="4525416" y="2019273"/>
            <a:ext cx="0" cy="695727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5724128" y="2019272"/>
            <a:ext cx="1440160" cy="695727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7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7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uiExpand="1" build="p" bldLvl="2" autoUpdateAnimBg="0"/>
      <p:bldP spid="367620" grpId="0" animBg="1"/>
      <p:bldP spid="367621" grpId="0" animBg="1"/>
      <p:bldP spid="367622" grpId="0" animBg="1"/>
      <p:bldP spid="367623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863600"/>
          </a:xfrm>
        </p:spPr>
        <p:txBody>
          <a:bodyPr/>
          <a:lstStyle/>
          <a:p>
            <a:pPr eaLnBrk="1" hangingPunct="1"/>
            <a:r>
              <a:rPr lang="en-US" altLang="zh-CN" smtClean="0"/>
              <a:t>scanf－</a:t>
            </a:r>
            <a:r>
              <a:rPr lang="zh-CN" altLang="en-US" smtClean="0"/>
              <a:t>格式控制字符串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62950" cy="42386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 smtClean="0"/>
              <a:t>int</a:t>
            </a:r>
            <a:r>
              <a:rPr lang="zh-CN" altLang="en-US" dirty="0" smtClean="0"/>
              <a:t>型 ：  </a:t>
            </a:r>
            <a:r>
              <a:rPr lang="zh-CN" altLang="en-US" dirty="0" smtClean="0">
                <a:solidFill>
                  <a:srgbClr val="CC0066"/>
                </a:solidFill>
              </a:rPr>
              <a:t>%</a:t>
            </a:r>
            <a:r>
              <a:rPr lang="en-US" altLang="zh-CN" dirty="0" smtClean="0">
                <a:solidFill>
                  <a:srgbClr val="CC0066"/>
                </a:solidFill>
              </a:rPr>
              <a:t>d</a:t>
            </a:r>
            <a:endParaRPr lang="zh-CN" altLang="en-US" dirty="0" smtClean="0">
              <a:solidFill>
                <a:srgbClr val="CC0066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float</a:t>
            </a:r>
            <a:r>
              <a:rPr lang="zh-CN" altLang="en-US" dirty="0" smtClean="0"/>
              <a:t>型： </a:t>
            </a:r>
            <a:r>
              <a:rPr lang="zh-CN" altLang="en-US" dirty="0" smtClean="0">
                <a:solidFill>
                  <a:srgbClr val="CC0066"/>
                </a:solidFill>
              </a:rPr>
              <a:t>%</a:t>
            </a:r>
            <a:r>
              <a:rPr lang="en-US" altLang="zh-CN" dirty="0" smtClean="0">
                <a:solidFill>
                  <a:srgbClr val="CC0066"/>
                </a:solidFill>
              </a:rPr>
              <a:t>f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double</a:t>
            </a:r>
            <a:r>
              <a:rPr lang="zh-CN" altLang="en-US" dirty="0" smtClean="0"/>
              <a:t>型：</a:t>
            </a:r>
            <a:r>
              <a:rPr lang="zh-CN" altLang="en-US" dirty="0" smtClean="0">
                <a:solidFill>
                  <a:srgbClr val="CC0066"/>
                </a:solidFill>
              </a:rPr>
              <a:t>%</a:t>
            </a:r>
            <a:r>
              <a:rPr lang="en-US" altLang="zh-CN" dirty="0" smtClean="0">
                <a:solidFill>
                  <a:srgbClr val="CC0066"/>
                </a:solidFill>
              </a:rPr>
              <a:t>lf         </a:t>
            </a:r>
            <a:r>
              <a:rPr lang="en-US" altLang="zh-CN" dirty="0" err="1" smtClean="0">
                <a:solidFill>
                  <a:srgbClr val="CC0066"/>
                </a:solidFill>
              </a:rPr>
              <a:t>lf</a:t>
            </a:r>
            <a:r>
              <a:rPr lang="en-US" altLang="zh-CN" dirty="0" smtClean="0">
                <a:solidFill>
                  <a:srgbClr val="CC0066"/>
                </a:solidFill>
              </a:rPr>
              <a:t> &lt;=&gt; long float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 err="1" smtClean="0"/>
              <a:t>scanf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CC0066"/>
                </a:solidFill>
              </a:rPr>
              <a:t>%lf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x</a:t>
            </a:r>
            <a:r>
              <a:rPr lang="en-US" altLang="zh-CN" dirty="0" smtClean="0"/>
              <a:t>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dirty="0"/>
              <a:t>输入的时候</a:t>
            </a:r>
            <a:r>
              <a:rPr lang="zh-CN" altLang="en-US" dirty="0" smtClean="0"/>
              <a:t>，输入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的值即可。例如：</a:t>
            </a:r>
            <a:r>
              <a:rPr lang="en-US" altLang="zh-CN" dirty="0" smtClean="0">
                <a:solidFill>
                  <a:srgbClr val="FF0000"/>
                </a:solidFill>
              </a:rPr>
              <a:t>9.5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 smtClean="0">
                <a:solidFill>
                  <a:srgbClr val="FF0000"/>
                </a:solidFill>
              </a:rPr>
              <a:t>：运算符 </a:t>
            </a:r>
            <a:r>
              <a:rPr lang="en-US" altLang="zh-CN" dirty="0" smtClean="0">
                <a:solidFill>
                  <a:srgbClr val="FF0000"/>
                </a:solidFill>
              </a:rPr>
              <a:t>&amp; </a:t>
            </a:r>
            <a:r>
              <a:rPr lang="zh-CN" altLang="en-US" dirty="0" smtClean="0">
                <a:solidFill>
                  <a:srgbClr val="FF0000"/>
                </a:solidFill>
              </a:rPr>
              <a:t>作用是取变量地址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/>
              <a:t>普通字符：原样输入</a:t>
            </a:r>
            <a:endParaRPr lang="en-US" altLang="zh-CN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("x=</a:t>
            </a:r>
            <a:r>
              <a:rPr lang="zh-CN" altLang="en-US" dirty="0"/>
              <a:t>%</a:t>
            </a:r>
            <a:r>
              <a:rPr lang="en-US" altLang="zh-CN" dirty="0"/>
              <a:t>lf",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/>
              <a:t>x);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dirty="0"/>
              <a:t>输入的时候</a:t>
            </a:r>
            <a:r>
              <a:rPr lang="zh-CN" altLang="en-US" dirty="0" smtClean="0"/>
              <a:t>，需要输入：</a:t>
            </a:r>
            <a:r>
              <a:rPr lang="en-US" altLang="zh-CN" dirty="0" smtClean="0">
                <a:solidFill>
                  <a:srgbClr val="FF0000"/>
                </a:solidFill>
              </a:rPr>
              <a:t>x=9.5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kumimoji="1" lang="zh-CN" altLang="en-US" b="1" dirty="0" smtClean="0">
                <a:solidFill>
                  <a:schemeClr val="tx1"/>
                </a:solidFill>
                <a:latin typeface="宋体" charset="-122"/>
              </a:rPr>
              <a:t>尽量</a:t>
            </a:r>
            <a:r>
              <a:rPr kumimoji="1" lang="zh-CN" altLang="en-US" b="1" dirty="0">
                <a:solidFill>
                  <a:schemeClr val="tx1"/>
                </a:solidFill>
                <a:latin typeface="宋体" charset="-122"/>
              </a:rPr>
              <a:t>不要出现普通字符</a:t>
            </a:r>
          </a:p>
          <a:p>
            <a:pPr>
              <a:lnSpc>
                <a:spcPct val="90000"/>
              </a:lnSpc>
            </a:pPr>
            <a:endParaRPr lang="zh-CN" altLang="en-US" dirty="0" smtClean="0"/>
          </a:p>
        </p:txBody>
      </p:sp>
      <p:sp>
        <p:nvSpPr>
          <p:cNvPr id="2765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E147EC-EECA-4F39-BFF2-BBA6E41A7056}" type="slidenum">
              <a:rPr lang="zh-CN" altLang="en-US" smtClean="0">
                <a:latin typeface="Arial Black" pitchFamily="34" charset="0"/>
              </a:rPr>
              <a:pPr eaLnBrk="1" hangingPunct="1"/>
              <a:t>31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2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uiExpand="1" build="p" bldLvl="2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2.3.5  常用数学库函数</a:t>
            </a:r>
            <a:endParaRPr lang="en-US" altLang="zh-CN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库函数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语言处理系统提供事先编好的函数，供用户在编程时调用。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在相应的系统文件（头文件）中定义一些必需的信息。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#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用户调用库函数时，将相应的头文件包含到源程序中。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  例如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，</a:t>
            </a:r>
            <a:r>
              <a:rPr lang="zh-CN" altLang="en-US" dirty="0" smtClean="0"/>
              <a:t>需要 #</a:t>
            </a:r>
            <a:r>
              <a:rPr lang="en-US" altLang="zh-CN" dirty="0" smtClean="0"/>
              <a:t>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调用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，</a:t>
            </a:r>
            <a:r>
              <a:rPr lang="zh-CN" altLang="en-US" dirty="0" smtClean="0"/>
              <a:t>需要 #</a:t>
            </a:r>
            <a:r>
              <a:rPr lang="en-US" altLang="zh-CN" dirty="0" smtClean="0"/>
              <a:t>include &lt;</a:t>
            </a:r>
            <a:r>
              <a:rPr lang="en-US" altLang="zh-CN" dirty="0" err="1" smtClean="0"/>
              <a:t>math.h</a:t>
            </a:r>
            <a:r>
              <a:rPr lang="en-US" altLang="zh-CN" dirty="0" smtClean="0"/>
              <a:t>&gt;</a:t>
            </a:r>
            <a:endParaRPr lang="zh-CN" altLang="en-US" dirty="0" smtClean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C6C6C2C-02B9-488E-83FB-EA9ADAA605B4}" type="slidenum">
              <a:rPr lang="zh-CN" altLang="en-US" smtClean="0">
                <a:latin typeface="Arial Black" pitchFamily="34" charset="0"/>
              </a:rPr>
              <a:pPr eaLnBrk="1" hangingPunct="1"/>
              <a:t>32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0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常用数学库函数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35975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平方根函数 </a:t>
            </a:r>
            <a:r>
              <a:rPr lang="en-US" altLang="zh-CN" sz="2800" dirty="0" err="1" smtClean="0">
                <a:solidFill>
                  <a:srgbClr val="CC0066"/>
                </a:solidFill>
              </a:rPr>
              <a:t>sqrt</a:t>
            </a:r>
            <a:r>
              <a:rPr lang="en-US" altLang="zh-CN" sz="2800" dirty="0" smtClean="0">
                <a:solidFill>
                  <a:srgbClr val="CC0066"/>
                </a:solidFill>
              </a:rPr>
              <a:t>(x)</a:t>
            </a:r>
            <a:r>
              <a:rPr lang="zh-CN" altLang="en-US" sz="28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绝对值函数 </a:t>
            </a:r>
            <a:r>
              <a:rPr lang="en-US" altLang="zh-CN" sz="2800" dirty="0" err="1" smtClean="0">
                <a:solidFill>
                  <a:srgbClr val="CC0066"/>
                </a:solidFill>
              </a:rPr>
              <a:t>fabs</a:t>
            </a:r>
            <a:r>
              <a:rPr lang="en-US" altLang="zh-CN" sz="2800" dirty="0" smtClean="0">
                <a:solidFill>
                  <a:srgbClr val="CC0066"/>
                </a:solidFill>
              </a:rPr>
              <a:t>(x)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fabs</a:t>
            </a:r>
            <a:r>
              <a:rPr lang="en-US" altLang="zh-CN" sz="2400" dirty="0" smtClean="0"/>
              <a:t>(-3.56) </a:t>
            </a:r>
            <a:r>
              <a:rPr lang="zh-CN" altLang="en-US" sz="2400" dirty="0" smtClean="0"/>
              <a:t>的值为3.56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幂函数 </a:t>
            </a:r>
            <a:r>
              <a:rPr lang="en-US" altLang="zh-CN" sz="2800" dirty="0" err="1" smtClean="0">
                <a:solidFill>
                  <a:srgbClr val="CC0066"/>
                </a:solidFill>
              </a:rPr>
              <a:t>pow</a:t>
            </a:r>
            <a:r>
              <a:rPr lang="en-US" altLang="zh-CN" sz="2800" dirty="0" smtClean="0">
                <a:solidFill>
                  <a:srgbClr val="CC0066"/>
                </a:solidFill>
              </a:rPr>
              <a:t>(x, n)</a:t>
            </a:r>
            <a:r>
              <a:rPr lang="en-US" altLang="zh-CN" sz="2800" dirty="0" smtClean="0"/>
              <a:t> ：</a:t>
            </a:r>
            <a:r>
              <a:rPr lang="en-US" altLang="zh-CN" sz="2800" dirty="0" err="1" smtClean="0"/>
              <a:t>x</a:t>
            </a:r>
            <a:r>
              <a:rPr lang="en-US" altLang="zh-CN" sz="2800" baseline="30000" dirty="0" err="1" smtClean="0"/>
              <a:t>n</a:t>
            </a:r>
            <a:endParaRPr lang="en-US" altLang="zh-CN" sz="2800" baseline="30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pow</a:t>
            </a:r>
            <a:r>
              <a:rPr lang="en-US" altLang="zh-CN" sz="2400" dirty="0" smtClean="0"/>
              <a:t>(1.1, 2) </a:t>
            </a:r>
            <a:r>
              <a:rPr lang="zh-CN" altLang="en-US" sz="2400" dirty="0" smtClean="0"/>
              <a:t>的值为1.21（即1.12）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指数函数 </a:t>
            </a:r>
            <a:r>
              <a:rPr lang="en-US" altLang="zh-CN" sz="2800" dirty="0" err="1" smtClean="0">
                <a:solidFill>
                  <a:srgbClr val="CC0066"/>
                </a:solidFill>
              </a:rPr>
              <a:t>exp</a:t>
            </a:r>
            <a:r>
              <a:rPr lang="en-US" altLang="zh-CN" sz="2800" dirty="0" smtClean="0">
                <a:solidFill>
                  <a:srgbClr val="CC0066"/>
                </a:solidFill>
              </a:rPr>
              <a:t>(x)</a:t>
            </a:r>
            <a:r>
              <a:rPr lang="en-US" altLang="zh-CN" sz="2800" dirty="0" smtClean="0"/>
              <a:t>：e</a:t>
            </a:r>
            <a:r>
              <a:rPr lang="en-US" altLang="zh-CN" sz="2800" baseline="30000" dirty="0" smtClean="0"/>
              <a:t>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exp</a:t>
            </a:r>
            <a:r>
              <a:rPr lang="en-US" altLang="zh-CN" sz="2400" dirty="0" smtClean="0"/>
              <a:t>(2.3) </a:t>
            </a:r>
            <a:r>
              <a:rPr lang="zh-CN" altLang="en-US" sz="2400" dirty="0" smtClean="0"/>
              <a:t>的值为</a:t>
            </a:r>
            <a:r>
              <a:rPr lang="en-US" altLang="zh-CN" sz="2400" dirty="0" smtClean="0"/>
              <a:t>e</a:t>
            </a:r>
            <a:r>
              <a:rPr lang="en-US" altLang="zh-CN" baseline="30000" dirty="0" smtClean="0"/>
              <a:t>2.3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以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为底的对数函数 </a:t>
            </a:r>
            <a:r>
              <a:rPr lang="en-US" altLang="zh-CN" sz="2800" dirty="0" smtClean="0">
                <a:solidFill>
                  <a:srgbClr val="CC0066"/>
                </a:solidFill>
              </a:rPr>
              <a:t>log(x)</a:t>
            </a:r>
            <a:r>
              <a:rPr lang="en-US" altLang="zh-CN" sz="2800" dirty="0" smtClean="0"/>
              <a:t>：</a:t>
            </a:r>
            <a:r>
              <a:rPr lang="en-US" altLang="zh-CN" sz="2800" dirty="0" err="1" smtClean="0"/>
              <a:t>ln</a:t>
            </a:r>
            <a:r>
              <a:rPr lang="en-US" altLang="zh-CN" sz="2800" dirty="0" smtClean="0"/>
              <a:t> 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log(123.45) </a:t>
            </a:r>
            <a:r>
              <a:rPr lang="zh-CN" altLang="en-US" sz="2400" dirty="0" smtClean="0"/>
              <a:t>的值为4.815836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以10为底的对数函数 </a:t>
            </a:r>
            <a:r>
              <a:rPr lang="en-US" altLang="zh-CN" sz="2800" dirty="0" smtClean="0">
                <a:solidFill>
                  <a:srgbClr val="CC0066"/>
                </a:solidFill>
              </a:rPr>
              <a:t>log10(x)</a:t>
            </a:r>
            <a:r>
              <a:rPr lang="en-US" altLang="zh-CN" sz="2800" dirty="0" smtClean="0"/>
              <a:t>：log</a:t>
            </a:r>
            <a:r>
              <a:rPr lang="en-US" altLang="zh-CN" sz="2800" baseline="-25000" dirty="0" smtClean="0"/>
              <a:t>10</a:t>
            </a:r>
            <a:r>
              <a:rPr lang="en-US" altLang="zh-CN" sz="2800" dirty="0" smtClean="0"/>
              <a:t>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/>
              <a:t>log10(123.45) </a:t>
            </a:r>
            <a:r>
              <a:rPr lang="zh-CN" altLang="en-US" sz="2400" dirty="0" smtClean="0"/>
              <a:t>的值为2.091491。 </a:t>
            </a: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D676B8C-394A-49D0-B8A2-CB12D7CA611D}" type="slidenum">
              <a:rPr lang="zh-CN" altLang="en-US" smtClean="0">
                <a:latin typeface="Arial Black" pitchFamily="34" charset="0"/>
              </a:rPr>
              <a:pPr eaLnBrk="1" hangingPunct="1"/>
              <a:t>33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例2-</a:t>
            </a:r>
            <a:r>
              <a:rPr lang="en-US" altLang="zh-CN" smtClean="0"/>
              <a:t>5  </a:t>
            </a:r>
            <a:r>
              <a:rPr lang="zh-CN" altLang="en-US" smtClean="0"/>
              <a:t>计算存款的本息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输入存款金额 </a:t>
            </a:r>
            <a:r>
              <a:rPr lang="en-US" altLang="zh-CN" dirty="0" smtClean="0">
                <a:solidFill>
                  <a:srgbClr val="FFFF00"/>
                </a:solidFill>
              </a:rPr>
              <a:t>money</a:t>
            </a:r>
            <a:r>
              <a:rPr lang="en-US" altLang="zh-CN" dirty="0" smtClean="0"/>
              <a:t>、</a:t>
            </a:r>
            <a:r>
              <a:rPr lang="zh-CN" altLang="en-US" dirty="0" smtClean="0"/>
              <a:t>存期 </a:t>
            </a:r>
            <a:r>
              <a:rPr lang="en-US" altLang="zh-CN" dirty="0" smtClean="0">
                <a:solidFill>
                  <a:srgbClr val="FFFF00"/>
                </a:solidFill>
              </a:rPr>
              <a:t>year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和年利率 </a:t>
            </a:r>
            <a:r>
              <a:rPr lang="en-US" altLang="zh-CN" dirty="0" smtClean="0">
                <a:solidFill>
                  <a:srgbClr val="FFFF00"/>
                </a:solidFill>
              </a:rPr>
              <a:t>rate</a:t>
            </a:r>
            <a:r>
              <a:rPr lang="en-US" altLang="zh-CN" dirty="0" smtClean="0"/>
              <a:t>，</a:t>
            </a:r>
            <a:r>
              <a:rPr lang="zh-CN" altLang="en-US" dirty="0" smtClean="0"/>
              <a:t>根据公式计算存款到期时的</a:t>
            </a:r>
            <a:r>
              <a:rPr lang="zh-CN" altLang="en-US" dirty="0" smtClean="0">
                <a:solidFill>
                  <a:srgbClr val="FFFF00"/>
                </a:solidFill>
              </a:rPr>
              <a:t>本息合计</a:t>
            </a:r>
            <a:r>
              <a:rPr lang="en-US" altLang="zh-CN" dirty="0" smtClean="0">
                <a:solidFill>
                  <a:srgbClr val="FFFF00"/>
                </a:solidFill>
              </a:rPr>
              <a:t>sum</a:t>
            </a:r>
            <a:r>
              <a:rPr lang="zh-CN" altLang="en-US" dirty="0" smtClean="0">
                <a:solidFill>
                  <a:srgbClr val="FFFF00"/>
                </a:solidFill>
              </a:rPr>
              <a:t>。</a:t>
            </a:r>
            <a:r>
              <a:rPr lang="zh-CN" altLang="en-US" dirty="0" smtClean="0"/>
              <a:t>输出时保留</a:t>
            </a:r>
            <a:r>
              <a:rPr lang="zh-CN" altLang="en-US" dirty="0" smtClean="0">
                <a:solidFill>
                  <a:srgbClr val="FFFF00"/>
                </a:solidFill>
              </a:rPr>
              <a:t>2位小数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sum = money ( 1 + rate)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year</a:t>
            </a:r>
          </a:p>
          <a:p>
            <a:pPr marL="400050" lvl="1" indent="0">
              <a:buNone/>
            </a:pPr>
            <a:endParaRPr lang="en-US" altLang="zh-CN" baseline="300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altLang="zh-CN" sz="3200" dirty="0"/>
              <a:t>sum = money * </a:t>
            </a:r>
            <a:r>
              <a:rPr lang="en-US" altLang="zh-CN" sz="3200" dirty="0" err="1"/>
              <a:t>pow</a:t>
            </a:r>
            <a:r>
              <a:rPr lang="en-US" altLang="zh-CN" sz="3200" dirty="0"/>
              <a:t>((1 + rate), year)</a:t>
            </a:r>
            <a:endParaRPr lang="zh-CN" altLang="en-US" sz="3200" dirty="0"/>
          </a:p>
          <a:p>
            <a:pPr marL="400050" lvl="1" indent="0">
              <a:buNone/>
            </a:pPr>
            <a:endParaRPr lang="en-US" altLang="zh-CN" baseline="30000" dirty="0" smtClean="0">
              <a:solidFill>
                <a:srgbClr val="FF0000"/>
              </a:solidFill>
            </a:endParaRPr>
          </a:p>
          <a:p>
            <a:pPr lvl="1"/>
            <a:endParaRPr lang="en-US" altLang="zh-CN" sz="3200" dirty="0"/>
          </a:p>
        </p:txBody>
      </p:sp>
      <p:sp>
        <p:nvSpPr>
          <p:cNvPr id="30725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2AABFFA-13BC-4E8F-9198-458E20ADDB96}" type="slidenum">
              <a:rPr lang="zh-CN" altLang="en-US" smtClean="0"/>
              <a:pPr/>
              <a:t>34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29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例2-</a:t>
            </a:r>
            <a:r>
              <a:rPr lang="en-US" altLang="zh-CN" smtClean="0"/>
              <a:t>5 </a:t>
            </a:r>
            <a:r>
              <a:rPr lang="zh-CN" altLang="en-US" smtClean="0"/>
              <a:t>程序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6347048" cy="55446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# 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 </a:t>
            </a:r>
          </a:p>
          <a:p>
            <a:pPr marL="0" indent="0">
              <a:buNone/>
            </a:pPr>
            <a:r>
              <a:rPr lang="en-US" altLang="zh-CN" b="1" dirty="0"/>
              <a:t># include &lt;</a:t>
            </a:r>
            <a:r>
              <a:rPr lang="en-US" altLang="zh-CN" b="1" dirty="0" err="1"/>
              <a:t>math.h</a:t>
            </a:r>
            <a:r>
              <a:rPr lang="en-US" altLang="zh-CN" b="1" dirty="0"/>
              <a:t>&gt; </a:t>
            </a:r>
          </a:p>
          <a:p>
            <a:pPr marL="0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main(void)</a:t>
            </a:r>
          </a:p>
          <a:p>
            <a:pPr marL="0" indent="0">
              <a:buNone/>
            </a:pP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int</a:t>
            </a:r>
            <a:r>
              <a:rPr lang="en-US" altLang="zh-CN" b="1" dirty="0"/>
              <a:t> money, year;</a:t>
            </a:r>
          </a:p>
          <a:p>
            <a:pPr marL="0" indent="0">
              <a:buNone/>
            </a:pPr>
            <a:r>
              <a:rPr lang="en-US" altLang="zh-CN" b="1" dirty="0"/>
              <a:t>    double rate, sum; 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("Enter money:"); 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scanf</a:t>
            </a:r>
            <a:r>
              <a:rPr lang="en-US" altLang="zh-CN" b="1" dirty="0"/>
              <a:t>("%d", &amp;money); 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("Enter year: "); 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scanf</a:t>
            </a:r>
            <a:r>
              <a:rPr lang="en-US" altLang="zh-CN" b="1" dirty="0"/>
              <a:t>("%d", &amp;year); 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("Enter rate:"); 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scanf</a:t>
            </a:r>
            <a:r>
              <a:rPr lang="en-US" altLang="zh-CN" b="1" dirty="0"/>
              <a:t>("%lf", &amp;rate);</a:t>
            </a:r>
          </a:p>
          <a:p>
            <a:pPr marL="0" indent="0">
              <a:buNone/>
            </a:pPr>
            <a:r>
              <a:rPr lang="en-US" altLang="zh-CN" b="1" dirty="0"/>
              <a:t>    sum = money * pow((1 + rate), year); 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("sum = %.2f", sum);</a:t>
            </a:r>
          </a:p>
          <a:p>
            <a:pPr marL="0" indent="0">
              <a:buNone/>
            </a:pPr>
            <a:r>
              <a:rPr lang="en-US" altLang="zh-CN" b="1" dirty="0"/>
              <a:t>    return 0;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</a:p>
        </p:txBody>
      </p:sp>
      <p:sp>
        <p:nvSpPr>
          <p:cNvPr id="3174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91B3F9D-EE2C-49D9-B384-6CC79820C05C}" type="slidenum">
              <a:rPr lang="zh-CN" altLang="en-US" smtClean="0"/>
              <a:pPr/>
              <a:t>35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894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调用</a:t>
            </a:r>
            <a:r>
              <a:rPr lang="en-US" altLang="zh-CN" smtClean="0"/>
              <a:t>scanf</a:t>
            </a:r>
            <a:r>
              <a:rPr lang="zh-CN" altLang="en-US" smtClean="0"/>
              <a:t>函数输入多个数据</a:t>
            </a:r>
            <a:endParaRPr lang="zh-CN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d%d%lf</a:t>
            </a:r>
            <a:r>
              <a:rPr lang="en-US" altLang="zh-CN" dirty="0" smtClean="0"/>
              <a:t>", &amp;money, &amp;year, &amp;rate);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用户只需输入：</a:t>
            </a:r>
            <a:r>
              <a:rPr lang="zh-CN" altLang="en-US" dirty="0" smtClean="0">
                <a:solidFill>
                  <a:srgbClr val="FF0000"/>
                </a:solidFill>
              </a:rPr>
              <a:t>1000  3  0.025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 smtClean="0"/>
              <a:t>输入数据之间</a:t>
            </a:r>
            <a:r>
              <a:rPr lang="zh-CN" altLang="en-US" dirty="0"/>
              <a:t>用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空格</a:t>
            </a:r>
            <a:r>
              <a:rPr lang="zh-CN" altLang="en-US" dirty="0" smtClean="0"/>
              <a:t>”</a:t>
            </a:r>
            <a:r>
              <a:rPr lang="zh-CN" altLang="en-US" dirty="0"/>
              <a:t>隔开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输入参数的类型、个数和位置要与格式控制说明一一对应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否则，程序很可能</a:t>
            </a:r>
            <a:r>
              <a:rPr lang="zh-CN" altLang="en-US" dirty="0" smtClean="0">
                <a:solidFill>
                  <a:srgbClr val="FF0000"/>
                </a:solidFill>
              </a:rPr>
              <a:t>意外崩溃</a:t>
            </a:r>
            <a:r>
              <a:rPr lang="zh-CN" altLang="en-US" i="1" dirty="0" smtClean="0">
                <a:solidFill>
                  <a:srgbClr val="FF0000"/>
                </a:solidFill>
              </a:rPr>
              <a:t>！！！</a:t>
            </a:r>
            <a:endParaRPr lang="en-US" altLang="zh-CN" i="1" dirty="0" smtClean="0">
              <a:solidFill>
                <a:srgbClr val="FF0000"/>
              </a:solidFill>
            </a:endParaRPr>
          </a:p>
        </p:txBody>
      </p:sp>
      <p:sp>
        <p:nvSpPr>
          <p:cNvPr id="32773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EB8BE3A2-F6CB-4EC3-BB12-91E917092EA0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805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循环</a:t>
            </a:r>
            <a:r>
              <a:rPr lang="zh-CN" altLang="en-US" dirty="0"/>
              <a:t>控制结构（</a:t>
            </a:r>
            <a:r>
              <a:rPr lang="en-US" altLang="zh-CN" dirty="0"/>
              <a:t>for </a:t>
            </a:r>
            <a:r>
              <a:rPr lang="zh-CN" altLang="en-US" dirty="0"/>
              <a:t>循环）</a:t>
            </a:r>
            <a:endParaRPr lang="zh-CN" altLang="en-US" dirty="0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59806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for(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；表达式</a:t>
            </a:r>
            <a:r>
              <a:rPr lang="en-US" altLang="zh-CN" dirty="0" smtClean="0"/>
              <a:t>3)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循环体语句</a:t>
            </a:r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b="1" dirty="0">
              <a:latin typeface="Times New Roman" pitchFamily="18" charset="0"/>
            </a:endParaRPr>
          </a:p>
          <a:p>
            <a:pPr marL="457200" lvl="1" indent="0"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marL="457200" lvl="1" indent="0">
              <a:buNone/>
            </a:pPr>
            <a:r>
              <a:rPr lang="zh-CN" altLang="en-US" b="1" dirty="0" smtClean="0">
                <a:latin typeface="Times New Roman" pitchFamily="18" charset="0"/>
              </a:rPr>
              <a:t>表达式</a:t>
            </a:r>
            <a:r>
              <a:rPr lang="en-US" altLang="zh-CN" b="1" dirty="0">
                <a:latin typeface="Times New Roman" pitchFamily="18" charset="0"/>
              </a:rPr>
              <a:t>1</a:t>
            </a:r>
            <a:r>
              <a:rPr lang="zh-CN" altLang="en-US" b="1" dirty="0">
                <a:latin typeface="Times New Roman" pitchFamily="18" charset="0"/>
              </a:rPr>
              <a:t>只执行一次</a:t>
            </a:r>
          </a:p>
          <a:p>
            <a:endParaRPr lang="zh-CN" altLang="en-US" dirty="0" smtClean="0"/>
          </a:p>
        </p:txBody>
      </p:sp>
      <p:sp>
        <p:nvSpPr>
          <p:cNvPr id="3789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4CDB797-7F21-4E97-873E-F49E3261C149}" type="slidenum">
              <a:rPr lang="zh-CN" altLang="en-US" smtClean="0"/>
              <a:pPr/>
              <a:t>37</a:t>
            </a:fld>
            <a:endParaRPr lang="en-US" altLang="zh-CN" smtClean="0"/>
          </a:p>
        </p:txBody>
      </p:sp>
      <p:grpSp>
        <p:nvGrpSpPr>
          <p:cNvPr id="29" name="组合 28"/>
          <p:cNvGrpSpPr/>
          <p:nvPr/>
        </p:nvGrpSpPr>
        <p:grpSpPr>
          <a:xfrm>
            <a:off x="6204387" y="2163271"/>
            <a:ext cx="2207418" cy="4437112"/>
            <a:chOff x="5594670" y="2132856"/>
            <a:chExt cx="2207418" cy="4725144"/>
          </a:xfrm>
        </p:grpSpPr>
        <p:sp>
          <p:nvSpPr>
            <p:cNvPr id="2" name="菱形 1"/>
            <p:cNvSpPr/>
            <p:nvPr/>
          </p:nvSpPr>
          <p:spPr>
            <a:xfrm>
              <a:off x="5594670" y="3501008"/>
              <a:ext cx="2207418" cy="72008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表达式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5594670" y="2708920"/>
              <a:ext cx="2207418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表达式 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94670" y="4581128"/>
              <a:ext cx="2207418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srgbClr val="FFFF00"/>
                  </a:solidFill>
                </a:rPr>
                <a:t>循环体语句</a:t>
              </a:r>
              <a:endParaRPr lang="zh-CN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94670" y="5445224"/>
              <a:ext cx="2207418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表达式</a:t>
              </a:r>
              <a:r>
                <a:rPr lang="en-US" altLang="zh-CN" b="1" dirty="0" smtClean="0">
                  <a:solidFill>
                    <a:srgbClr val="FF0000"/>
                  </a:solidFill>
                </a:rPr>
                <a:t>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直接箭头连接符 5"/>
            <p:cNvCxnSpPr>
              <a:stCxn id="4" idx="2"/>
              <a:endCxn id="2" idx="0"/>
            </p:cNvCxnSpPr>
            <p:nvPr/>
          </p:nvCxnSpPr>
          <p:spPr>
            <a:xfrm>
              <a:off x="6698379" y="3212976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2" idx="2"/>
              <a:endCxn id="9" idx="0"/>
            </p:cNvCxnSpPr>
            <p:nvPr/>
          </p:nvCxnSpPr>
          <p:spPr>
            <a:xfrm>
              <a:off x="6698379" y="422108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2"/>
              <a:endCxn id="10" idx="0"/>
            </p:cNvCxnSpPr>
            <p:nvPr/>
          </p:nvCxnSpPr>
          <p:spPr>
            <a:xfrm>
              <a:off x="6698379" y="5085184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>
              <a:stCxn id="10" idx="2"/>
              <a:endCxn id="2" idx="1"/>
            </p:cNvCxnSpPr>
            <p:nvPr/>
          </p:nvCxnSpPr>
          <p:spPr>
            <a:xfrm rot="5400000" flipH="1">
              <a:off x="5102409" y="4353310"/>
              <a:ext cx="2088232" cy="1103709"/>
            </a:xfrm>
            <a:prstGeom prst="bentConnector4">
              <a:avLst>
                <a:gd name="adj1" fmla="val -10947"/>
                <a:gd name="adj2" fmla="val 13060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2" idx="3"/>
            </p:cNvCxnSpPr>
            <p:nvPr/>
          </p:nvCxnSpPr>
          <p:spPr>
            <a:xfrm flipH="1">
              <a:off x="6698379" y="3861048"/>
              <a:ext cx="1103709" cy="2996952"/>
            </a:xfrm>
            <a:prstGeom prst="bentConnector4">
              <a:avLst>
                <a:gd name="adj1" fmla="val -31841"/>
                <a:gd name="adj2" fmla="val 8469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4" idx="0"/>
            </p:cNvCxnSpPr>
            <p:nvPr/>
          </p:nvCxnSpPr>
          <p:spPr>
            <a:xfrm>
              <a:off x="6698379" y="2132856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64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2.4.3 </a:t>
            </a:r>
            <a:r>
              <a:rPr lang="zh-CN" altLang="en-US" smtClean="0"/>
              <a:t>指定次数的循环程序设计</a:t>
            </a:r>
            <a:endParaRPr lang="en-US" altLang="zh-CN" smtClean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4300" dirty="0" smtClean="0"/>
              <a:t>求 </a:t>
            </a:r>
            <a:r>
              <a:rPr lang="en-US" altLang="zh-CN" sz="4300" dirty="0" smtClean="0"/>
              <a:t>1 + 2 + … + n</a:t>
            </a:r>
          </a:p>
          <a:p>
            <a:pPr marL="400050" lvl="1" indent="0">
              <a:buNone/>
            </a:pPr>
            <a:r>
              <a:rPr lang="zh-CN" altLang="en-US" dirty="0"/>
              <a:t>变量</a:t>
            </a:r>
            <a:r>
              <a:rPr lang="zh-CN" altLang="en-US" dirty="0" smtClean="0"/>
              <a:t>设置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i, n, sum;</a:t>
            </a:r>
          </a:p>
          <a:p>
            <a:pPr marL="400050" lvl="1" indent="0">
              <a:buNone/>
            </a:pPr>
            <a:r>
              <a:rPr lang="zh-CN" altLang="en-US" dirty="0" smtClean="0"/>
              <a:t>初值：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dirty="0" smtClean="0"/>
              <a:t>i=1</a:t>
            </a:r>
            <a:r>
              <a:rPr lang="en-US" altLang="zh-CN" dirty="0"/>
              <a:t>;</a:t>
            </a:r>
            <a:r>
              <a:rPr lang="en-US" altLang="zh-CN" dirty="0" smtClean="0"/>
              <a:t> sum=0;</a:t>
            </a:r>
          </a:p>
          <a:p>
            <a:pPr marL="800100" lvl="2" indent="0">
              <a:buNone/>
            </a:pPr>
            <a:r>
              <a:rPr lang="zh-CN" altLang="en-US" dirty="0"/>
              <a:t>输入 </a:t>
            </a:r>
            <a:r>
              <a:rPr lang="en-US" altLang="zh-CN" dirty="0" smtClean="0"/>
              <a:t>n: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d",&amp;n</a:t>
            </a:r>
            <a:r>
              <a:rPr lang="en-US" altLang="zh-CN" dirty="0" smtClean="0"/>
              <a:t>)</a:t>
            </a:r>
          </a:p>
          <a:p>
            <a:pPr marL="400050" lvl="1" indent="0">
              <a:buNone/>
            </a:pPr>
            <a:r>
              <a:rPr lang="zh-CN" altLang="en-US" dirty="0" smtClean="0"/>
              <a:t>工作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dirty="0" smtClean="0"/>
              <a:t>sum = sum + i</a:t>
            </a:r>
          </a:p>
          <a:p>
            <a:pPr marL="800100" lvl="2" indent="0">
              <a:buNone/>
            </a:pPr>
            <a:r>
              <a:rPr lang="en-US" altLang="zh-CN" dirty="0" smtClean="0"/>
              <a:t>i ++;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i = i+1;</a:t>
            </a:r>
          </a:p>
          <a:p>
            <a:pPr marL="400050" lvl="1" indent="0">
              <a:buNone/>
            </a:pPr>
            <a:r>
              <a:rPr lang="zh-CN" altLang="en-US" dirty="0"/>
              <a:t>工作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dirty="0" smtClean="0"/>
              <a:t>i&lt;=n</a:t>
            </a:r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A5DD881-DAD3-4FBC-BA7A-842AF5CB3EE3}" type="slidenum">
              <a:rPr lang="zh-CN" altLang="en-US" smtClean="0"/>
              <a:pPr/>
              <a:t>38</a:t>
            </a:fld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564586" y="4509120"/>
            <a:ext cx="4248472" cy="15696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sum = 0;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for( i=1</a:t>
            </a:r>
            <a:r>
              <a:rPr lang="en-US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; i</a:t>
            </a:r>
            <a:r>
              <a:rPr lang="en-US" altLang="zh-CN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&lt;=n; </a:t>
            </a:r>
            <a:r>
              <a:rPr lang="en-US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++ )</a:t>
            </a:r>
            <a:endParaRPr lang="en-US" altLang="zh-CN" sz="3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sz="3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sum </a:t>
            </a:r>
            <a:r>
              <a:rPr lang="en-US" altLang="zh-CN" sz="32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= sum + i</a:t>
            </a:r>
            <a:r>
              <a:rPr lang="en-US" altLang="zh-CN" sz="32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86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2EF32E3-98A6-4D04-8B8F-3FB99B482BE4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827584" y="1628800"/>
            <a:ext cx="7561262" cy="42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CC0066"/>
                </a:solidFill>
                <a:ea typeface="宋体" pitchFamily="2" charset="-122"/>
              </a:rPr>
              <a:t>表达式</a:t>
            </a:r>
            <a:r>
              <a:rPr lang="en-US" altLang="zh-CN" sz="2400" b="1" dirty="0">
                <a:solidFill>
                  <a:srgbClr val="CC0066"/>
                </a:solidFill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CC0066"/>
                </a:solidFill>
                <a:ea typeface="宋体" pitchFamily="2" charset="-122"/>
              </a:rPr>
              <a:t>：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给循环变量赋初值，</a:t>
            </a:r>
            <a:r>
              <a:rPr lang="zh-CN" altLang="en-US" sz="2400" b="1" dirty="0">
                <a:ea typeface="宋体" pitchFamily="2" charset="-122"/>
              </a:rPr>
              <a:t>指定循环的起点。</a:t>
            </a:r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3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             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初始化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CC0066"/>
                </a:solidFill>
                <a:ea typeface="宋体" pitchFamily="2" charset="-122"/>
              </a:rPr>
              <a:t>表达式</a:t>
            </a:r>
            <a:r>
              <a:rPr lang="en-US" altLang="zh-CN" sz="2400" b="1" dirty="0">
                <a:solidFill>
                  <a:srgbClr val="CC0066"/>
                </a:solidFill>
                <a:ea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CC0066"/>
                </a:solidFill>
                <a:ea typeface="宋体" pitchFamily="2" charset="-122"/>
              </a:rPr>
              <a:t>：</a:t>
            </a:r>
            <a:r>
              <a:rPr lang="zh-CN" altLang="en-US" sz="2400" b="1" dirty="0">
                <a:ea typeface="宋体" pitchFamily="2" charset="-122"/>
              </a:rPr>
              <a:t>给出循环的条件，决定循环的继续或结束。</a:t>
            </a:r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&lt;= n          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条件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判断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rgbClr val="CC0066"/>
                </a:solidFill>
                <a:ea typeface="宋体" pitchFamily="2" charset="-122"/>
              </a:rPr>
              <a:t>表达式</a:t>
            </a:r>
            <a:r>
              <a:rPr lang="en-US" altLang="zh-CN" sz="2400" b="1" dirty="0">
                <a:solidFill>
                  <a:srgbClr val="CC0066"/>
                </a:solidFill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CC0066"/>
                </a:solidFill>
                <a:ea typeface="宋体" pitchFamily="2" charset="-122"/>
              </a:rPr>
              <a:t>：</a:t>
            </a:r>
            <a:r>
              <a:rPr lang="zh-CN" altLang="en-US" sz="2400" b="1" dirty="0">
                <a:ea typeface="宋体" pitchFamily="2" charset="-122"/>
              </a:rPr>
              <a:t>设置循环的步长，改变循环变量的值，从而可改变表达式</a:t>
            </a:r>
            <a:r>
              <a:rPr lang="en-US" altLang="zh-CN" sz="2400" b="1" dirty="0">
                <a:ea typeface="宋体" pitchFamily="2" charset="-122"/>
              </a:rPr>
              <a:t>2</a:t>
            </a:r>
            <a:r>
              <a:rPr lang="zh-CN" altLang="en-US" sz="2400" b="1" dirty="0">
                <a:ea typeface="宋体" pitchFamily="2" charset="-122"/>
              </a:rPr>
              <a:t>的真假性。</a:t>
            </a:r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3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++         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控制变量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rgbClr val="CC0066"/>
                </a:solidFill>
                <a:ea typeface="宋体" pitchFamily="2" charset="-122"/>
              </a:rPr>
              <a:t>循环体语句</a:t>
            </a:r>
            <a:r>
              <a:rPr lang="zh-CN" altLang="en-US" sz="2400" b="1" dirty="0">
                <a:solidFill>
                  <a:srgbClr val="CC0066"/>
                </a:solidFill>
                <a:ea typeface="宋体" pitchFamily="2" charset="-122"/>
              </a:rPr>
              <a:t>：</a:t>
            </a:r>
            <a:r>
              <a:rPr lang="zh-CN" altLang="en-US" sz="2400" b="1" dirty="0">
                <a:ea typeface="宋体" pitchFamily="2" charset="-122"/>
              </a:rPr>
              <a:t>被反复执行的</a:t>
            </a:r>
            <a:r>
              <a:rPr lang="zh-CN" altLang="en-US" sz="2400" b="1" dirty="0" smtClean="0">
                <a:ea typeface="宋体" pitchFamily="2" charset="-122"/>
              </a:rPr>
              <a:t>语句。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主要</a:t>
            </a:r>
            <a:r>
              <a:rPr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任务</a:t>
            </a:r>
            <a:endParaRPr lang="en-US" altLang="zh-CN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 = sum + </a:t>
            </a:r>
            <a:r>
              <a:rPr lang="en-US" altLang="zh-CN" sz="3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67544" y="332657"/>
            <a:ext cx="8229600" cy="151216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 2"/>
              <a:buNone/>
            </a:pPr>
            <a:r>
              <a:rPr lang="en-US" altLang="zh-CN" dirty="0" smtClean="0"/>
              <a:t>for(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；表达式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；表达式</a:t>
            </a:r>
            <a:r>
              <a:rPr lang="en-US" altLang="zh-CN" dirty="0" smtClean="0"/>
              <a:t>3)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循环体语句</a:t>
            </a:r>
          </a:p>
        </p:txBody>
      </p:sp>
    </p:spTree>
    <p:extLst>
      <p:ext uri="{BB962C8B-B14F-4D97-AF65-F5344CB8AC3E}">
        <p14:creationId xmlns:p14="http://schemas.microsoft.com/office/powerpoint/2010/main" val="402266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实验课主要问题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for </a:t>
            </a:r>
            <a:r>
              <a:rPr lang="zh-CN" altLang="en-US" dirty="0"/>
              <a:t>语句</a:t>
            </a:r>
            <a:r>
              <a:rPr lang="zh-CN" altLang="en-US" dirty="0" smtClean="0"/>
              <a:t>缩进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for 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100;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 )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sum = sum +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marL="514350" indent="-457200"/>
            <a:r>
              <a:rPr lang="en-US" altLang="zh-CN" sz="3600" dirty="0" smtClean="0">
                <a:solidFill>
                  <a:schemeClr val="tx1"/>
                </a:solidFill>
              </a:rPr>
              <a:t>for</a:t>
            </a:r>
            <a:r>
              <a:rPr lang="zh-CN" altLang="en-US" sz="3600" dirty="0" smtClean="0">
                <a:solidFill>
                  <a:schemeClr val="tx1"/>
                </a:solidFill>
              </a:rPr>
              <a:t>的循环体语句必须</a:t>
            </a:r>
            <a:r>
              <a:rPr lang="zh-CN" altLang="en-US" sz="3600" dirty="0">
                <a:solidFill>
                  <a:schemeClr val="tx1"/>
                </a:solidFill>
              </a:rPr>
              <a:t>往右缩进</a:t>
            </a:r>
            <a:r>
              <a:rPr lang="zh-CN" altLang="en-US" sz="3600" dirty="0" smtClean="0">
                <a:solidFill>
                  <a:schemeClr val="tx1"/>
                </a:solidFill>
              </a:rPr>
              <a:t>去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514350" indent="-457200"/>
            <a:r>
              <a:rPr lang="zh-CN" altLang="en-US" sz="3600" dirty="0" smtClean="0"/>
              <a:t>如果循环体语句是复合语句，括号 </a:t>
            </a:r>
            <a:r>
              <a:rPr lang="en-US" altLang="zh-CN" sz="3600" dirty="0" smtClean="0"/>
              <a:t>{ } 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for</a:t>
            </a:r>
            <a:r>
              <a:rPr lang="zh-CN" altLang="en-US" sz="3600" dirty="0" smtClean="0"/>
              <a:t>纵向对齐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for ( k = 1; k &lt; n; k++ )</a:t>
            </a:r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    sum = flag * k;</a:t>
            </a:r>
          </a:p>
          <a:p>
            <a:pPr marL="457200" lvl="1" indent="0">
              <a:buNone/>
            </a:pPr>
            <a:r>
              <a:rPr lang="en-US" altLang="zh-CN" dirty="0"/>
              <a:t>    flag = - flag;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</a:p>
          <a:p>
            <a:pPr marL="514350" indent="-457200"/>
            <a:endParaRPr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6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2.4.3 </a:t>
            </a:r>
            <a:r>
              <a:rPr lang="zh-CN" altLang="en-US" smtClean="0"/>
              <a:t>指定次数的循环程序设计</a:t>
            </a:r>
            <a:endParaRPr lang="en-US" altLang="zh-CN" smtClean="0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4300" dirty="0" smtClean="0"/>
              <a:t>求 </a:t>
            </a:r>
            <a:r>
              <a:rPr lang="en-US" altLang="zh-CN" sz="4300" dirty="0" smtClean="0"/>
              <a:t>1-1/3+1/5-1/7+… </a:t>
            </a:r>
            <a:r>
              <a:rPr lang="zh-CN" altLang="en-US" sz="4300" dirty="0" smtClean="0"/>
              <a:t>的前</a:t>
            </a:r>
            <a:r>
              <a:rPr lang="en-US" altLang="zh-CN" sz="4300" dirty="0" smtClean="0"/>
              <a:t>n</a:t>
            </a:r>
            <a:r>
              <a:rPr lang="zh-CN" altLang="en-US" sz="4300" dirty="0" smtClean="0"/>
              <a:t>项和</a:t>
            </a:r>
            <a:endParaRPr lang="en-US" altLang="zh-CN" sz="4300" dirty="0" smtClean="0"/>
          </a:p>
          <a:p>
            <a:pPr marL="400050" lvl="1" indent="0">
              <a:buNone/>
            </a:pPr>
            <a:r>
              <a:rPr lang="zh-CN" altLang="en-US" dirty="0"/>
              <a:t>变量</a:t>
            </a:r>
            <a:r>
              <a:rPr lang="zh-CN" altLang="en-US" dirty="0" smtClean="0"/>
              <a:t>设置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i, n, sum, item, flag;</a:t>
            </a:r>
          </a:p>
          <a:p>
            <a:pPr marL="400050" lvl="1" indent="0">
              <a:buNone/>
            </a:pPr>
            <a:r>
              <a:rPr lang="zh-CN" altLang="en-US" dirty="0" smtClean="0"/>
              <a:t>初值：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zh-CN" altLang="en-US" dirty="0" smtClean="0"/>
              <a:t>输入 </a:t>
            </a:r>
            <a:r>
              <a:rPr lang="en-US" altLang="zh-CN" dirty="0" smtClean="0"/>
              <a:t>n: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d",&amp;n</a:t>
            </a:r>
            <a:r>
              <a:rPr lang="en-US" altLang="zh-CN" dirty="0" smtClean="0"/>
              <a:t>)</a:t>
            </a:r>
          </a:p>
          <a:p>
            <a:pPr marL="800100" lvl="2" indent="0">
              <a:buNone/>
            </a:pPr>
            <a:r>
              <a:rPr lang="en-US" altLang="zh-CN" dirty="0" smtClean="0"/>
              <a:t>sum=0; i=1; flag=1;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 smtClean="0"/>
              <a:t>工作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dirty="0" smtClean="0"/>
              <a:t>item = flag*1.0/(2*i-1)</a:t>
            </a:r>
          </a:p>
          <a:p>
            <a:pPr marL="800100" lvl="2" indent="0">
              <a:buNone/>
            </a:pPr>
            <a:r>
              <a:rPr lang="en-US" altLang="zh-CN" dirty="0" smtClean="0"/>
              <a:t>sum = sum + item</a:t>
            </a:r>
          </a:p>
          <a:p>
            <a:pPr marL="800100" lvl="2" indent="0">
              <a:buNone/>
            </a:pPr>
            <a:r>
              <a:rPr lang="en-US" altLang="zh-CN" dirty="0" smtClean="0"/>
              <a:t>i ++;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i = i+1;</a:t>
            </a:r>
          </a:p>
          <a:p>
            <a:pPr marL="400050" lvl="1" indent="0">
              <a:buNone/>
            </a:pPr>
            <a:r>
              <a:rPr lang="en-US" altLang="zh-CN" dirty="0" smtClean="0"/>
              <a:t>   flag = - flag</a:t>
            </a:r>
          </a:p>
          <a:p>
            <a:pPr marL="400050" lvl="1" indent="0">
              <a:buNone/>
            </a:pPr>
            <a:r>
              <a:rPr lang="zh-CN" altLang="en-US" dirty="0" smtClean="0"/>
              <a:t>工作条件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dirty="0" smtClean="0"/>
              <a:t>i&lt;=n</a:t>
            </a:r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A5DD881-DAD3-4FBC-BA7A-842AF5CB3EE3}" type="slidenum">
              <a:rPr lang="zh-CN" altLang="en-US" smtClean="0"/>
              <a:pPr/>
              <a:t>40</a:t>
            </a:fld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716016" y="3212976"/>
            <a:ext cx="4248472" cy="3046988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sum = 0;</a:t>
            </a:r>
          </a:p>
          <a:p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flag = 1</a:t>
            </a:r>
            <a:r>
              <a:rPr lang="en-US" altLang="zh-CN" sz="24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;</a:t>
            </a:r>
            <a:endParaRPr lang="en-US" altLang="zh-CN" sz="2400" dirty="0" smtClean="0">
              <a:solidFill>
                <a:srgbClr val="FFFF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for( i=1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; i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&lt;=n;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++ )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{</a:t>
            </a:r>
          </a:p>
          <a:p>
            <a:pPr marL="0" lvl="1"/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  item = flag*1.0/(2*i-1);</a:t>
            </a:r>
          </a:p>
          <a:p>
            <a:pPr marL="0" lvl="1"/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  sum </a:t>
            </a:r>
            <a:r>
              <a:rPr lang="en-US" altLang="zh-CN" sz="24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= sum + </a:t>
            </a:r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item;</a:t>
            </a:r>
          </a:p>
          <a:p>
            <a:pPr marL="0" lvl="1"/>
            <a:r>
              <a:rPr lang="en-US" altLang="zh-CN" sz="2400" dirty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  flag = - flag;</a:t>
            </a:r>
            <a:endParaRPr lang="en-US" altLang="zh-CN" sz="2400" dirty="0" smtClean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81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2-9 </a:t>
            </a:r>
            <a:r>
              <a:rPr lang="zh-CN" altLang="en-US" dirty="0" smtClean="0"/>
              <a:t>求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n! = 1*2*…*n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zh-CN" altLang="en-US" dirty="0"/>
              <a:t>变量设置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n, i</a:t>
            </a:r>
            <a:r>
              <a:rPr lang="en-US" altLang="zh-CN" dirty="0"/>
              <a:t>;</a:t>
            </a:r>
            <a:endParaRPr lang="en-US" altLang="zh-CN" dirty="0" smtClean="0"/>
          </a:p>
          <a:p>
            <a:pPr marL="800100" lvl="2" indent="0">
              <a:buNone/>
            </a:pPr>
            <a:r>
              <a:rPr lang="en-US" altLang="zh-CN" dirty="0" smtClean="0"/>
              <a:t>double product;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初值：</a:t>
            </a:r>
            <a:endParaRPr lang="en-US" altLang="zh-CN" dirty="0"/>
          </a:p>
          <a:p>
            <a:pPr marL="800100" lvl="2" indent="0">
              <a:buNone/>
            </a:pPr>
            <a:r>
              <a:rPr lang="zh-CN" altLang="en-US" dirty="0"/>
              <a:t>输入 </a:t>
            </a:r>
            <a:r>
              <a:rPr lang="en-US" altLang="zh-CN" dirty="0"/>
              <a:t>n: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d",&amp;n</a:t>
            </a:r>
            <a:r>
              <a:rPr lang="en-US" altLang="zh-CN" dirty="0"/>
              <a:t>)</a:t>
            </a:r>
          </a:p>
          <a:p>
            <a:pPr marL="800100" lvl="2" indent="0">
              <a:buNone/>
            </a:pPr>
            <a:r>
              <a:rPr lang="en-US" altLang="zh-CN" dirty="0" smtClean="0"/>
              <a:t>product=1; </a:t>
            </a:r>
            <a:r>
              <a:rPr lang="en-US" altLang="zh-CN" dirty="0"/>
              <a:t>i=1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 smtClean="0"/>
              <a:t>工作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 smtClean="0"/>
              <a:t>product = product * i;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 smtClean="0"/>
              <a:t>i </a:t>
            </a:r>
            <a:r>
              <a:rPr lang="en-US" altLang="zh-CN" dirty="0"/>
              <a:t>++; </a:t>
            </a:r>
            <a:r>
              <a:rPr lang="zh-CN" altLang="en-US" dirty="0"/>
              <a:t>或者 </a:t>
            </a:r>
            <a:r>
              <a:rPr lang="en-US" altLang="zh-CN" dirty="0"/>
              <a:t>i = i+1;</a:t>
            </a:r>
          </a:p>
          <a:p>
            <a:pPr marL="400050" lvl="1" indent="0">
              <a:buNone/>
            </a:pPr>
            <a:r>
              <a:rPr lang="zh-CN" altLang="en-US" dirty="0"/>
              <a:t>工作</a:t>
            </a:r>
            <a:r>
              <a:rPr lang="zh-CN" altLang="en-US" dirty="0" smtClean="0"/>
              <a:t>条件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i&lt;=</a:t>
            </a:r>
            <a:r>
              <a:rPr lang="en-US" altLang="zh-CN" dirty="0" smtClean="0"/>
              <a:t>n</a:t>
            </a:r>
            <a:endParaRPr lang="en-US" altLang="zh-CN" dirty="0"/>
          </a:p>
        </p:txBody>
      </p:sp>
      <p:sp>
        <p:nvSpPr>
          <p:cNvPr id="4608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4FE8A28-1DB9-4765-AB2C-7264C8A43DD8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  <p:sp>
        <p:nvSpPr>
          <p:cNvPr id="8" name="矩形 7"/>
          <p:cNvSpPr/>
          <p:nvPr/>
        </p:nvSpPr>
        <p:spPr>
          <a:xfrm>
            <a:off x="4860032" y="1850048"/>
            <a:ext cx="4104456" cy="120032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product = 1;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for( i=1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; i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&lt;=n; </a:t>
            </a:r>
            <a:r>
              <a: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++ ) 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  </a:t>
            </a:r>
            <a:r>
              <a:rPr lang="en-US" altLang="zh-CN" sz="2400" dirty="0" smtClean="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product = product * i;</a:t>
            </a:r>
          </a:p>
        </p:txBody>
      </p:sp>
    </p:spTree>
    <p:extLst>
      <p:ext uri="{BB962C8B-B14F-4D97-AF65-F5344CB8AC3E}">
        <p14:creationId xmlns:p14="http://schemas.microsoft.com/office/powerpoint/2010/main" val="2847327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6678612" cy="7826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2.5  </a:t>
            </a:r>
            <a:r>
              <a:rPr lang="zh-CN" altLang="en-US" dirty="0" smtClean="0"/>
              <a:t>生成阶乘表</a:t>
            </a:r>
            <a:endParaRPr lang="en-US" altLang="zh-CN" dirty="0" smtClean="0"/>
          </a:p>
        </p:txBody>
      </p:sp>
      <p:sp>
        <p:nvSpPr>
          <p:cNvPr id="4915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671080C-E492-418E-A272-B02360D2E51A}" type="slidenum">
              <a:rPr lang="zh-CN" altLang="en-US" smtClean="0">
                <a:latin typeface="Arial Black" pitchFamily="34" charset="0"/>
              </a:rPr>
              <a:pPr eaLnBrk="1" hangingPunct="1"/>
              <a:t>42</a:t>
            </a:fld>
            <a:endParaRPr lang="en-US" altLang="zh-CN" smtClean="0">
              <a:latin typeface="Arial Black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31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输入一个正整数</a:t>
            </a:r>
            <a:r>
              <a:rPr lang="en-US" altLang="zh-CN" dirty="0"/>
              <a:t>n</a:t>
            </a:r>
            <a:r>
              <a:rPr lang="zh-CN" altLang="en-US" dirty="0" smtClean="0"/>
              <a:t>，输出</a:t>
            </a:r>
            <a:r>
              <a:rPr lang="en-US" altLang="zh-CN" dirty="0"/>
              <a:t>0</a:t>
            </a:r>
            <a:r>
              <a:rPr lang="zh-CN" altLang="en-US" dirty="0"/>
              <a:t>！到</a:t>
            </a:r>
            <a:r>
              <a:rPr lang="en-US" altLang="zh-CN" dirty="0"/>
              <a:t>n</a:t>
            </a:r>
            <a:r>
              <a:rPr lang="zh-CN" altLang="en-US" dirty="0"/>
              <a:t>！的值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/>
              <a:t>变量设置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n, i;</a:t>
            </a:r>
          </a:p>
          <a:p>
            <a:pPr marL="400050" lvl="1" indent="0">
              <a:buNone/>
            </a:pPr>
            <a:r>
              <a:rPr lang="zh-CN" altLang="en-US" dirty="0" smtClean="0"/>
              <a:t>初值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00100" lvl="2" indent="0">
              <a:buNone/>
            </a:pPr>
            <a:r>
              <a:rPr lang="zh-CN" altLang="en-US" dirty="0"/>
              <a:t>输入 </a:t>
            </a:r>
            <a:r>
              <a:rPr lang="en-US" altLang="zh-CN" dirty="0"/>
              <a:t>n: </a:t>
            </a:r>
            <a:r>
              <a:rPr lang="en-US" altLang="zh-CN" dirty="0" err="1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</a:t>
            </a:r>
            <a:r>
              <a:rPr lang="en-US" altLang="zh-CN" dirty="0" err="1"/>
              <a:t>n</a:t>
            </a:r>
            <a:r>
              <a:rPr lang="en-US" altLang="zh-CN" dirty="0" smtClean="0"/>
              <a:t>);</a:t>
            </a:r>
          </a:p>
          <a:p>
            <a:pPr marL="800100" lvl="2" indent="0">
              <a:buNone/>
            </a:pPr>
            <a:r>
              <a:rPr lang="en-US" altLang="zh-CN" dirty="0" smtClean="0"/>
              <a:t>i = 0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 smtClean="0"/>
              <a:t>工作</a:t>
            </a:r>
            <a:endParaRPr lang="en-US" altLang="zh-CN" dirty="0"/>
          </a:p>
          <a:p>
            <a:pPr marL="800100" lvl="2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计算</a:t>
            </a:r>
            <a:r>
              <a:rPr lang="en-US" altLang="zh-CN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的阶乘</a:t>
            </a:r>
            <a:r>
              <a:rPr lang="en-US" altLang="zh-CN" dirty="0" smtClean="0"/>
              <a:t>;</a:t>
            </a:r>
          </a:p>
          <a:p>
            <a:pPr marL="800100" lvl="2" indent="0">
              <a:buNone/>
            </a:pPr>
            <a:r>
              <a:rPr lang="zh-CN" altLang="en-US" dirty="0" smtClean="0"/>
              <a:t>输出阶乘值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 smtClean="0"/>
              <a:t>i++;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工作条件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i&lt;=n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03848" y="4581128"/>
            <a:ext cx="3726982" cy="646331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indent="571500"/>
            <a:r>
              <a:rPr lang="zh-CN" altLang="en-US" b="1" dirty="0">
                <a:solidFill>
                  <a:srgbClr val="FFFF00"/>
                </a:solidFill>
              </a:rPr>
              <a:t>定义函数：</a:t>
            </a:r>
            <a:r>
              <a:rPr lang="en-US" altLang="zh-CN" b="1" dirty="0" smtClean="0">
                <a:solidFill>
                  <a:srgbClr val="FF0000"/>
                </a:solidFill>
              </a:rPr>
              <a:t>double </a:t>
            </a:r>
            <a:r>
              <a:rPr lang="en-US" altLang="zh-CN" b="1" dirty="0">
                <a:solidFill>
                  <a:srgbClr val="FF0000"/>
                </a:solidFill>
              </a:rPr>
              <a:t>fact(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 i 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</a:p>
          <a:p>
            <a:pPr indent="571500"/>
            <a:r>
              <a:rPr lang="zh-CN" altLang="en-US" b="1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b="1" dirty="0" smtClean="0">
                <a:solidFill>
                  <a:srgbClr val="FFFF00"/>
                </a:solidFill>
              </a:rPr>
              <a:t>计算</a:t>
            </a:r>
            <a:r>
              <a:rPr lang="en-US" altLang="zh-CN" b="1" dirty="0" smtClean="0">
                <a:solidFill>
                  <a:srgbClr val="FFFF00"/>
                </a:solidFill>
              </a:rPr>
              <a:t>i</a:t>
            </a:r>
            <a:r>
              <a:rPr lang="zh-CN" altLang="en-US" b="1" dirty="0" smtClean="0">
                <a:solidFill>
                  <a:srgbClr val="FFFF00"/>
                </a:solidFill>
              </a:rPr>
              <a:t>的阶乘</a:t>
            </a:r>
            <a:endParaRPr lang="en-US" altLang="zh-C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2-11 </a:t>
            </a:r>
            <a:r>
              <a:rPr lang="zh-CN" altLang="en-US" dirty="0" smtClean="0"/>
              <a:t>生成</a:t>
            </a:r>
            <a:r>
              <a:rPr lang="zh-CN" altLang="en-US" dirty="0"/>
              <a:t>阶乘</a:t>
            </a:r>
            <a:r>
              <a:rPr lang="zh-CN" altLang="en-US" dirty="0" smtClean="0"/>
              <a:t>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double fact(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n);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main(void)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i, n;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("Enter n:");</a:t>
            </a:r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d",&amp;n</a:t>
            </a:r>
            <a:r>
              <a:rPr lang="en-US" altLang="zh-CN" dirty="0" smtClean="0"/>
              <a:t>);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for( i=0; i&lt;=n; i++ 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dirty="0" smtClean="0">
                <a:solidFill>
                  <a:srgbClr val="FFFF00"/>
                </a:solidFill>
              </a:rPr>
              <a:t>("%d!=%.0f\n", </a:t>
            </a:r>
            <a:r>
              <a:rPr lang="en-US" altLang="zh-CN" dirty="0" smtClean="0">
                <a:solidFill>
                  <a:srgbClr val="FF0000"/>
                </a:solidFill>
              </a:rPr>
              <a:t>fact(i)</a:t>
            </a:r>
            <a:r>
              <a:rPr lang="en-US" altLang="zh-CN" dirty="0" smtClean="0">
                <a:solidFill>
                  <a:srgbClr val="FFFF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2229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F271CF5-AE88-45E9-B13B-48412B223D23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4572000" y="1484785"/>
            <a:ext cx="4392488" cy="302433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lIns="0" rIns="0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zh-CN" sz="2000" b="1" dirty="0">
                <a:solidFill>
                  <a:srgbClr val="FFFF00"/>
                </a:solidFill>
              </a:rPr>
              <a:t>double fact(</a:t>
            </a:r>
            <a:r>
              <a:rPr lang="en-US" altLang="zh-CN" sz="2000" b="1" dirty="0" err="1">
                <a:solidFill>
                  <a:srgbClr val="FFFF00"/>
                </a:solidFill>
              </a:rPr>
              <a:t>int</a:t>
            </a:r>
            <a:r>
              <a:rPr lang="en-US" altLang="zh-CN" sz="2000" b="1" dirty="0">
                <a:solidFill>
                  <a:srgbClr val="FFFF00"/>
                </a:solidFill>
              </a:rPr>
              <a:t> n)</a:t>
            </a:r>
          </a:p>
          <a:p>
            <a:pPr indent="0">
              <a:buNone/>
            </a:pPr>
            <a:r>
              <a:rPr lang="en-US" altLang="zh-CN" sz="2000" b="1" dirty="0"/>
              <a:t>{  </a:t>
            </a:r>
          </a:p>
          <a:p>
            <a:pPr indent="0"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  </a:t>
            </a:r>
          </a:p>
          <a:p>
            <a:pPr indent="0"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smtClean="0"/>
              <a:t>double </a:t>
            </a:r>
            <a:r>
              <a:rPr lang="en-US" altLang="zh-CN" sz="2000" b="1" dirty="0"/>
              <a:t>product = 1; </a:t>
            </a:r>
          </a:p>
          <a:p>
            <a:pPr indent="0"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smtClean="0"/>
              <a:t>for </a:t>
            </a:r>
            <a:r>
              <a:rPr lang="en-US" altLang="zh-CN" sz="2000" b="1" dirty="0"/>
              <a:t>(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1;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&lt;= n;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 )  </a:t>
            </a:r>
          </a:p>
          <a:p>
            <a:pPr indent="0"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smtClean="0"/>
              <a:t>    </a:t>
            </a:r>
            <a:r>
              <a:rPr lang="en-US" altLang="zh-CN" sz="2000" b="1" dirty="0"/>
              <a:t>product = product *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</a:t>
            </a:r>
          </a:p>
          <a:p>
            <a:pPr indent="0"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return  </a:t>
            </a:r>
            <a:r>
              <a:rPr lang="en-US" altLang="zh-CN" sz="2000" b="1" dirty="0">
                <a:solidFill>
                  <a:srgbClr val="FFFF00"/>
                </a:solidFill>
              </a:rPr>
              <a:t>product;</a:t>
            </a:r>
          </a:p>
          <a:p>
            <a:pPr indent="0">
              <a:buNone/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74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/>
            <a:r>
              <a:rPr kumimoji="1" lang="zh-CN" altLang="en-US" sz="4800" dirty="0" smtClean="0"/>
              <a:t>结构化程序设计思想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964612" cy="4895850"/>
          </a:xfrm>
        </p:spPr>
        <p:txBody>
          <a:bodyPr>
            <a:normAutofit/>
          </a:bodyPr>
          <a:lstStyle/>
          <a:p>
            <a:pPr marL="280988" indent="-280988" algn="just" eaLnBrk="1" hangingPunct="1">
              <a:lnSpc>
                <a:spcPct val="90000"/>
              </a:lnSpc>
            </a:pPr>
            <a:r>
              <a:rPr lang="zh-CN" altLang="en-US" dirty="0" smtClean="0"/>
              <a:t>结构化程序设计</a:t>
            </a:r>
            <a:r>
              <a:rPr lang="en-US" altLang="zh-CN" dirty="0" smtClean="0"/>
              <a:t>(Structured Programming)</a:t>
            </a:r>
            <a:endParaRPr lang="zh-CN" altLang="en-US" dirty="0" smtClean="0"/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 dirty="0" smtClean="0"/>
              <a:t>程序设计技术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语言是结构化程序设计语言</a:t>
            </a:r>
          </a:p>
          <a:p>
            <a:pPr marL="280988" indent="-280988" eaLnBrk="1" hangingPunct="1"/>
            <a:r>
              <a:rPr lang="zh-CN" altLang="en-US" dirty="0" smtClean="0"/>
              <a:t>强调程序设计的风格和程序结构的规范化，提倡清晰的结构</a:t>
            </a:r>
            <a:endParaRPr lang="en-US" altLang="zh-CN" dirty="0" smtClean="0"/>
          </a:p>
          <a:p>
            <a:pPr marL="280988" indent="-280988" eaLnBrk="1" hangingPunct="1"/>
            <a:r>
              <a:rPr lang="zh-CN" altLang="en-US" dirty="0" smtClean="0"/>
              <a:t>基本思路</a:t>
            </a:r>
            <a:r>
              <a:rPr lang="en-US" altLang="zh-CN" dirty="0" smtClean="0"/>
              <a:t>: </a:t>
            </a:r>
            <a:r>
              <a:rPr lang="zh-CN" altLang="en-US" dirty="0" smtClean="0"/>
              <a:t>自顶向下，复杂问题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zh-CN" altLang="en-US" dirty="0" smtClean="0"/>
              <a:t>划分为若干</a:t>
            </a:r>
            <a:r>
              <a:rPr lang="zh-CN" altLang="en-US" dirty="0">
                <a:solidFill>
                  <a:srgbClr val="FF0000"/>
                </a:solidFill>
              </a:rPr>
              <a:t>更为</a:t>
            </a:r>
            <a:r>
              <a:rPr lang="zh-CN" altLang="en-US" dirty="0" smtClean="0">
                <a:solidFill>
                  <a:srgbClr val="FF0000"/>
                </a:solidFill>
              </a:rPr>
              <a:t>简单的</a:t>
            </a:r>
            <a:r>
              <a:rPr lang="zh-CN" altLang="en-US" dirty="0" smtClean="0"/>
              <a:t>阶段</a:t>
            </a:r>
          </a:p>
        </p:txBody>
      </p:sp>
      <p:sp>
        <p:nvSpPr>
          <p:cNvPr id="5325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57EC4D6-2A2B-4808-A491-22FE8A12134B}" type="slidenum">
              <a:rPr lang="zh-CN" altLang="en-US" smtClean="0">
                <a:latin typeface="Arial Black" pitchFamily="34" charset="0"/>
              </a:rPr>
              <a:pPr eaLnBrk="1" hangingPunct="1"/>
              <a:t>44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本章要点</a:t>
            </a:r>
          </a:p>
        </p:txBody>
      </p:sp>
      <p:sp>
        <p:nvSpPr>
          <p:cNvPr id="5837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输入输出函数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scanf</a:t>
            </a:r>
            <a:endParaRPr lang="en-US" altLang="zh-CN" dirty="0" smtClean="0"/>
          </a:p>
          <a:p>
            <a:r>
              <a:rPr lang="zh-CN" altLang="en-US" dirty="0" smtClean="0"/>
              <a:t>变量定义、使用、赋值</a:t>
            </a:r>
            <a:endParaRPr lang="en-US" altLang="zh-CN" dirty="0" smtClean="0"/>
          </a:p>
          <a:p>
            <a:r>
              <a:rPr lang="zh-CN" altLang="en-US" dirty="0" smtClean="0"/>
              <a:t>算术运算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if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837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48B068C-32EC-41B3-9B3D-514B6C5E7188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5121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语言编写程序 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2.1  在屏幕上显示 </a:t>
            </a:r>
            <a:r>
              <a:rPr lang="en-US" altLang="zh-CN" smtClean="0"/>
              <a:t>Hello World!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2.2  </a:t>
            </a:r>
            <a:r>
              <a:rPr lang="zh-CN" altLang="en-US" smtClean="0"/>
              <a:t>求华氏温度 100°</a:t>
            </a:r>
            <a:r>
              <a:rPr lang="en-US" altLang="zh-CN" smtClean="0"/>
              <a:t>F </a:t>
            </a:r>
            <a:r>
              <a:rPr lang="zh-CN" altLang="en-US" smtClean="0"/>
              <a:t>对应的摄氏温度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2.3  计算分段函数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2.4  输出华氏—摄氏温度转换表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2.5  生成乘方表与阶乘表 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2EC297-3DC7-4E45-A98B-975278DD5E01}" type="slidenum">
              <a:rPr lang="zh-CN" altLang="en-US" smtClean="0">
                <a:latin typeface="Arial Black" pitchFamily="34" charset="0"/>
              </a:rPr>
              <a:pPr eaLnBrk="1" hangingPunct="1"/>
              <a:t>5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2.1  在屏幕上显示</a:t>
            </a:r>
            <a:r>
              <a:rPr lang="en-US" altLang="zh-CN" smtClean="0"/>
              <a:t>Hello World! </a:t>
            </a:r>
            <a:endParaRPr lang="zh-CN" altLang="en-US" smtClean="0"/>
          </a:p>
        </p:txBody>
      </p:sp>
      <p:sp>
        <p:nvSpPr>
          <p:cNvPr id="4099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例2-1 在屏幕上显示一个短句</a:t>
            </a:r>
            <a:r>
              <a:rPr lang="en-US" altLang="zh-CN" dirty="0" smtClean="0"/>
              <a:t>:</a:t>
            </a:r>
          </a:p>
          <a:p>
            <a:pPr eaLnBrk="1" hangingPunct="1"/>
            <a:endParaRPr lang="en-US" altLang="zh-CN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Hello World!</a:t>
            </a:r>
            <a:endParaRPr lang="zh-CN" altLang="en-US" dirty="0" smtClean="0">
              <a:solidFill>
                <a:srgbClr val="FFFF00"/>
              </a:solidFill>
            </a:endParaRP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0F74CF3-1FC2-473C-83DA-F66D2496D409}" type="slidenum">
              <a:rPr lang="zh-CN" altLang="en-US" smtClean="0">
                <a:latin typeface="Arial Black" pitchFamily="34" charset="0"/>
              </a:rPr>
              <a:pPr eaLnBrk="1" hangingPunct="1"/>
              <a:t>6</a:t>
            </a:fld>
            <a:endParaRPr lang="en-US" altLang="zh-CN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20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2.1  在屏幕上显示</a:t>
            </a:r>
            <a:r>
              <a:rPr lang="en-US" altLang="zh-CN" smtClean="0"/>
              <a:t>Hello World!</a:t>
            </a:r>
            <a:endParaRPr lang="zh-CN" altLang="en-US" smtClean="0"/>
          </a:p>
        </p:txBody>
      </p:sp>
      <p:sp>
        <p:nvSpPr>
          <p:cNvPr id="5123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715250" cy="36798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/>
              <a:t>/* </a:t>
            </a:r>
            <a:r>
              <a:rPr lang="zh-CN" altLang="en-US" sz="2800" dirty="0" smtClean="0"/>
              <a:t>显示 </a:t>
            </a:r>
            <a:r>
              <a:rPr lang="en-US" altLang="zh-CN" sz="2800" dirty="0" smtClean="0"/>
              <a:t>Hello World!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/>
              <a:t># </a:t>
            </a:r>
            <a:r>
              <a:rPr lang="en-US" altLang="zh-CN" sz="2800" dirty="0" smtClean="0"/>
              <a:t>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main(void)</a:t>
            </a:r>
            <a:endParaRPr lang="zh-CN" altLang="en-US" sz="2800" dirty="0" smtClean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/>
              <a:t>{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(“Hello World! \n”);           </a:t>
            </a:r>
            <a:endParaRPr lang="zh-CN" altLang="en-US" sz="2800" dirty="0" smtClean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bg2"/>
                </a:solidFill>
              </a:rPr>
              <a:t>   </a:t>
            </a:r>
            <a:r>
              <a:rPr lang="en-US" altLang="zh-CN" sz="2800" dirty="0" smtClean="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/>
              <a:t>}</a:t>
            </a: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5589588" y="4941168"/>
            <a:ext cx="3313112" cy="1565275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9933"/>
                </a:solidFill>
                <a:latin typeface="Times New Roman" pitchFamily="18" charset="0"/>
              </a:rPr>
              <a:t>1.任何程序都有主函数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9933"/>
                </a:solidFill>
                <a:latin typeface="Times New Roman" pitchFamily="18" charset="0"/>
              </a:rPr>
              <a:t>2.程序由若干语句组成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9933"/>
                </a:solidFill>
                <a:latin typeface="Times New Roman" pitchFamily="18" charset="0"/>
              </a:rPr>
              <a:t>3.语句由；结束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716463" y="1912938"/>
            <a:ext cx="2805112" cy="584200"/>
            <a:chOff x="4716463" y="1912650"/>
            <a:chExt cx="2804825" cy="584775"/>
          </a:xfrm>
        </p:grpSpPr>
        <p:sp>
          <p:nvSpPr>
            <p:cNvPr id="5144" name="Line 13"/>
            <p:cNvSpPr>
              <a:spLocks noChangeShapeType="1"/>
            </p:cNvSpPr>
            <p:nvPr/>
          </p:nvSpPr>
          <p:spPr bwMode="auto">
            <a:xfrm flipV="1">
              <a:off x="4716463" y="2205038"/>
              <a:ext cx="838200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矩形 1"/>
            <p:cNvSpPr>
              <a:spLocks noChangeArrowheads="1"/>
            </p:cNvSpPr>
            <p:nvPr/>
          </p:nvSpPr>
          <p:spPr bwMode="auto">
            <a:xfrm>
              <a:off x="5581333" y="1912650"/>
              <a:ext cx="193995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FFFF00"/>
                  </a:solidFill>
                </a:rPr>
                <a:t>注释文本 </a:t>
              </a: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419872" y="3420864"/>
            <a:ext cx="4729162" cy="584200"/>
            <a:chOff x="1662820" y="2776250"/>
            <a:chExt cx="4729223" cy="584775"/>
          </a:xfrm>
        </p:grpSpPr>
        <p:sp>
          <p:nvSpPr>
            <p:cNvPr id="5142" name="Line 4"/>
            <p:cNvSpPr>
              <a:spLocks noChangeShapeType="1"/>
            </p:cNvSpPr>
            <p:nvPr/>
          </p:nvSpPr>
          <p:spPr bwMode="auto">
            <a:xfrm>
              <a:off x="1662820" y="3068638"/>
              <a:ext cx="3290180" cy="0"/>
            </a:xfrm>
            <a:prstGeom prst="line">
              <a:avLst/>
            </a:prstGeom>
            <a:noFill/>
            <a:ln w="41275" cap="sq">
              <a:solidFill>
                <a:srgbClr val="FF33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矩形 3"/>
            <p:cNvSpPr>
              <a:spLocks noChangeArrowheads="1"/>
            </p:cNvSpPr>
            <p:nvPr/>
          </p:nvSpPr>
          <p:spPr bwMode="auto">
            <a:xfrm>
              <a:off x="4976271" y="2776250"/>
              <a:ext cx="141577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FFFF00"/>
                  </a:solidFill>
                </a:rPr>
                <a:t>主函数</a:t>
              </a: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13271" y="4653136"/>
            <a:ext cx="1910458" cy="1400215"/>
            <a:chOff x="90353" y="4049090"/>
            <a:chExt cx="1908729" cy="1402269"/>
          </a:xfrm>
        </p:grpSpPr>
        <p:sp>
          <p:nvSpPr>
            <p:cNvPr id="5139" name="Line 5"/>
            <p:cNvSpPr>
              <a:spLocks noChangeShapeType="1"/>
            </p:cNvSpPr>
            <p:nvPr/>
          </p:nvSpPr>
          <p:spPr bwMode="auto">
            <a:xfrm>
              <a:off x="837468" y="4049090"/>
              <a:ext cx="0" cy="865188"/>
            </a:xfrm>
            <a:prstGeom prst="line">
              <a:avLst/>
            </a:prstGeom>
            <a:noFill/>
            <a:ln w="41275" cap="sq">
              <a:solidFill>
                <a:srgbClr val="FF33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矩形 5"/>
            <p:cNvSpPr>
              <a:spLocks noChangeArrowheads="1"/>
            </p:cNvSpPr>
            <p:nvPr/>
          </p:nvSpPr>
          <p:spPr bwMode="auto">
            <a:xfrm>
              <a:off x="90353" y="4928139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FFFF00"/>
                  </a:solidFill>
                </a:rPr>
                <a:t>输出函数</a:t>
              </a:r>
            </a:p>
          </p:txBody>
        </p:sp>
        <p:sp>
          <p:nvSpPr>
            <p:cNvPr id="5141" name="Line 5"/>
            <p:cNvSpPr>
              <a:spLocks noChangeShapeType="1"/>
            </p:cNvSpPr>
            <p:nvPr/>
          </p:nvSpPr>
          <p:spPr bwMode="auto">
            <a:xfrm flipH="1" flipV="1">
              <a:off x="847996" y="4049090"/>
              <a:ext cx="1151086" cy="0"/>
            </a:xfrm>
            <a:prstGeom prst="line">
              <a:avLst/>
            </a:prstGeom>
            <a:noFill/>
            <a:ln w="41275" cap="sq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915815" y="4653137"/>
            <a:ext cx="2469063" cy="1080400"/>
            <a:chOff x="2114461" y="4076700"/>
            <a:chExt cx="2470148" cy="1081090"/>
          </a:xfrm>
        </p:grpSpPr>
        <p:sp>
          <p:nvSpPr>
            <p:cNvPr id="5136" name="Line 8"/>
            <p:cNvSpPr>
              <a:spLocks noChangeShapeType="1"/>
            </p:cNvSpPr>
            <p:nvPr/>
          </p:nvSpPr>
          <p:spPr bwMode="auto">
            <a:xfrm>
              <a:off x="4203609" y="4076700"/>
              <a:ext cx="381000" cy="0"/>
            </a:xfrm>
            <a:prstGeom prst="line">
              <a:avLst/>
            </a:prstGeom>
            <a:noFill/>
            <a:ln w="41275" cap="sq">
              <a:solidFill>
                <a:srgbClr val="FF33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Line 12"/>
            <p:cNvSpPr>
              <a:spLocks noChangeShapeType="1"/>
            </p:cNvSpPr>
            <p:nvPr/>
          </p:nvSpPr>
          <p:spPr bwMode="auto">
            <a:xfrm flipH="1">
              <a:off x="3381710" y="4076700"/>
              <a:ext cx="810782" cy="643768"/>
            </a:xfrm>
            <a:prstGeom prst="line">
              <a:avLst/>
            </a:prstGeom>
            <a:noFill/>
            <a:ln w="41275" cap="sq">
              <a:solidFill>
                <a:srgbClr val="FF33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矩形 6"/>
            <p:cNvSpPr>
              <a:spLocks noChangeArrowheads="1"/>
            </p:cNvSpPr>
            <p:nvPr/>
          </p:nvSpPr>
          <p:spPr bwMode="auto">
            <a:xfrm>
              <a:off x="2114461" y="4720468"/>
              <a:ext cx="1267249" cy="437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  <a:buFont typeface="Wingdings" pitchFamily="2" charset="2"/>
                <a:buNone/>
              </a:pPr>
              <a:r>
                <a:rPr lang="zh-CN" altLang="en-US" sz="2800" b="1" dirty="0" smtClean="0">
                  <a:solidFill>
                    <a:srgbClr val="FFFF00"/>
                  </a:solidFill>
                </a:rPr>
                <a:t>换行符</a:t>
              </a:r>
              <a:endParaRPr lang="zh-CN" altLang="en-US" sz="2800" b="1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6156188" y="4221088"/>
            <a:ext cx="3024324" cy="523875"/>
            <a:chOff x="6062630" y="3599190"/>
            <a:chExt cx="3025265" cy="523220"/>
          </a:xfrm>
        </p:grpSpPr>
        <p:sp>
          <p:nvSpPr>
            <p:cNvPr id="5134" name="Line 6"/>
            <p:cNvSpPr>
              <a:spLocks noChangeShapeType="1"/>
            </p:cNvSpPr>
            <p:nvPr/>
          </p:nvSpPr>
          <p:spPr bwMode="auto">
            <a:xfrm flipV="1">
              <a:off x="6062630" y="3860800"/>
              <a:ext cx="838200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矩形 7"/>
            <p:cNvSpPr>
              <a:spLocks noChangeArrowheads="1"/>
            </p:cNvSpPr>
            <p:nvPr/>
          </p:nvSpPr>
          <p:spPr bwMode="auto">
            <a:xfrm>
              <a:off x="6880239" y="3599190"/>
              <a:ext cx="22076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FF00"/>
                  </a:solidFill>
                </a:rPr>
                <a:t>; </a:t>
              </a:r>
              <a:r>
                <a:rPr lang="zh-CN" altLang="en-US" sz="2800" b="1" dirty="0">
                  <a:solidFill>
                    <a:srgbClr val="FFFF00"/>
                  </a:solidFill>
                </a:rPr>
                <a:t>语句结束符</a:t>
              </a: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970338" y="2781300"/>
            <a:ext cx="4075112" cy="479425"/>
            <a:chOff x="3910698" y="2420888"/>
            <a:chExt cx="4074329" cy="480131"/>
          </a:xfrm>
        </p:grpSpPr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>
              <a:off x="3910698" y="2660954"/>
              <a:ext cx="1371600" cy="0"/>
            </a:xfrm>
            <a:prstGeom prst="line">
              <a:avLst/>
            </a:prstGeom>
            <a:noFill/>
            <a:ln w="41275" cap="sq">
              <a:solidFill>
                <a:srgbClr val="FF33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矩形 21"/>
            <p:cNvSpPr>
              <a:spLocks noChangeArrowheads="1"/>
            </p:cNvSpPr>
            <p:nvPr/>
          </p:nvSpPr>
          <p:spPr bwMode="auto">
            <a:xfrm>
              <a:off x="5286852" y="2420888"/>
              <a:ext cx="2698175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zh-CN" altLang="en-US" sz="2800" b="1" dirty="0">
                  <a:solidFill>
                    <a:srgbClr val="FFFF00"/>
                  </a:solidFill>
                </a:rPr>
                <a:t>编译预处理命令</a:t>
              </a:r>
            </a:p>
          </p:txBody>
        </p:sp>
      </p:grpSp>
      <p:sp>
        <p:nvSpPr>
          <p:cNvPr id="5131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7BE3F3E-6860-4728-84EE-6AFE9D852D88}" type="slidenum">
              <a:rPr lang="zh-CN" altLang="en-US" smtClean="0">
                <a:latin typeface="Arial Black" pitchFamily="34" charset="0"/>
              </a:rPr>
              <a:pPr eaLnBrk="1" hangingPunct="1"/>
              <a:t>7</a:t>
            </a:fld>
            <a:endParaRPr lang="en-US" altLang="zh-CN" dirty="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825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</a:t>
            </a:r>
            <a:r>
              <a:rPr lang="zh-CN" altLang="en-US" dirty="0" smtClean="0"/>
              <a:t>：下面语句的输出有何不同？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(“Hello world\n”);</a:t>
            </a:r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(“</a:t>
            </a:r>
            <a:r>
              <a:rPr lang="en-US" altLang="zh-CN" dirty="0" smtClean="0"/>
              <a:t>Hello\n </a:t>
            </a:r>
            <a:r>
              <a:rPr lang="en-US" altLang="zh-CN" dirty="0"/>
              <a:t>world\n</a:t>
            </a:r>
            <a:r>
              <a:rPr lang="en-US" altLang="zh-CN" dirty="0" smtClean="0"/>
              <a:t>”);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可见字符：</a:t>
            </a:r>
            <a:endParaRPr lang="en-US" altLang="zh-CN" dirty="0"/>
          </a:p>
          <a:p>
            <a:pPr lvl="1"/>
            <a:r>
              <a:rPr lang="zh-CN" altLang="en-US" dirty="0" smtClean="0"/>
              <a:t>换行符</a:t>
            </a:r>
            <a:r>
              <a:rPr lang="en-US" altLang="zh-CN" dirty="0" smtClean="0"/>
              <a:t>\n</a:t>
            </a:r>
          </a:p>
          <a:p>
            <a:pPr lvl="1"/>
            <a:r>
              <a:rPr lang="zh-CN" altLang="en-US" dirty="0" smtClean="0"/>
              <a:t>空格符</a:t>
            </a:r>
            <a:endParaRPr lang="en-US" altLang="zh-CN" dirty="0" smtClean="0"/>
          </a:p>
          <a:p>
            <a:pPr lvl="1"/>
            <a:r>
              <a:rPr lang="zh-CN" altLang="en-US" dirty="0"/>
              <a:t>制表符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52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2-3</a:t>
            </a:r>
            <a:r>
              <a:rPr lang="zh-CN" altLang="en-US" dirty="0" smtClean="0"/>
              <a:t>：</a:t>
            </a:r>
            <a:r>
              <a:rPr lang="zh-CN" altLang="en-US" dirty="0"/>
              <a:t>输出一个倒三角图案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* * * *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* * *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* *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8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6164</TotalTime>
  <Words>2832</Words>
  <Application>Microsoft Office PowerPoint</Application>
  <PresentationFormat>全屏显示(4:3)</PresentationFormat>
  <Paragraphs>545</Paragraphs>
  <Slides>45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凤舞九天</vt:lpstr>
      <vt:lpstr>C语言程序设计基础</vt:lpstr>
      <vt:lpstr>实验课主要问题</vt:lpstr>
      <vt:lpstr>实验课主要问题</vt:lpstr>
      <vt:lpstr>实验课主要问题</vt:lpstr>
      <vt:lpstr>第二章用C语言编写程序 </vt:lpstr>
      <vt:lpstr>2.1  在屏幕上显示Hello World! </vt:lpstr>
      <vt:lpstr>2.1  在屏幕上显示Hello World!</vt:lpstr>
      <vt:lpstr>问：下面语句的输出有何不同？</vt:lpstr>
      <vt:lpstr>练习2-3：输出一个倒三角图案</vt:lpstr>
      <vt:lpstr>2.2  求华氏温度 100°F 对应的摄氏温度 </vt:lpstr>
      <vt:lpstr>2.2.1  程序解析: C=5(F-32)/9</vt:lpstr>
      <vt:lpstr>变量的定义</vt:lpstr>
      <vt:lpstr>变量命名规则</vt:lpstr>
      <vt:lpstr>变量的定义与使用</vt:lpstr>
      <vt:lpstr>2.2.3  算术运算和赋值运算</vt:lpstr>
      <vt:lpstr>算术运算</vt:lpstr>
      <vt:lpstr>赋值运算</vt:lpstr>
      <vt:lpstr>2.2.4  格式化输出函数printf</vt:lpstr>
      <vt:lpstr>printf－格式控制字符串</vt:lpstr>
      <vt:lpstr>小结</vt:lpstr>
      <vt:lpstr>2.3 计算分段函数 </vt:lpstr>
      <vt:lpstr>2.3.1  程序解析－求分段函数 </vt:lpstr>
      <vt:lpstr>知识要点</vt:lpstr>
      <vt:lpstr>2.3.2  关系运算</vt:lpstr>
      <vt:lpstr>2.3.2  关系运算</vt:lpstr>
      <vt:lpstr>2.3.2  关系运算</vt:lpstr>
      <vt:lpstr>运用关系表达式</vt:lpstr>
      <vt:lpstr>2.3.3  if-else语句</vt:lpstr>
      <vt:lpstr>计算二分段函数 </vt:lpstr>
      <vt:lpstr>2.3.4  格式化输入函数scanf</vt:lpstr>
      <vt:lpstr>scanf－格式控制字符串</vt:lpstr>
      <vt:lpstr>2.3.5  常用数学库函数</vt:lpstr>
      <vt:lpstr>常用数学库函数</vt:lpstr>
      <vt:lpstr>例2-5  计算存款的本息</vt:lpstr>
      <vt:lpstr>例2-5 程序</vt:lpstr>
      <vt:lpstr>调用scanf函数输入多个数据</vt:lpstr>
      <vt:lpstr>2.4 循环控制结构（for 循环）</vt:lpstr>
      <vt:lpstr>2.4.3 指定次数的循环程序设计</vt:lpstr>
      <vt:lpstr>PowerPoint 演示文稿</vt:lpstr>
      <vt:lpstr>2.4.3 指定次数的循环程序设计</vt:lpstr>
      <vt:lpstr>例2-9 求n! = 1*2*…*n</vt:lpstr>
      <vt:lpstr>2.5  生成阶乘表</vt:lpstr>
      <vt:lpstr>例2-11 生成阶乘表</vt:lpstr>
      <vt:lpstr>结构化程序设计思想</vt:lpstr>
      <vt:lpstr>本章要点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liu</cp:lastModifiedBy>
  <cp:revision>720</cp:revision>
  <dcterms:created xsi:type="dcterms:W3CDTF">1998-02-11T08:33:02Z</dcterms:created>
  <dcterms:modified xsi:type="dcterms:W3CDTF">2016-10-07T02:06:08Z</dcterms:modified>
</cp:coreProperties>
</file>