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44"/>
  </p:notesMasterIdLst>
  <p:handoutMasterIdLst>
    <p:handoutMasterId r:id="rId45"/>
  </p:handoutMasterIdLst>
  <p:sldIdLst>
    <p:sldId id="378" r:id="rId2"/>
    <p:sldId id="542" r:id="rId3"/>
    <p:sldId id="543" r:id="rId4"/>
    <p:sldId id="544" r:id="rId5"/>
    <p:sldId id="545" r:id="rId6"/>
    <p:sldId id="426" r:id="rId7"/>
    <p:sldId id="427" r:id="rId8"/>
    <p:sldId id="489" r:id="rId9"/>
    <p:sldId id="490" r:id="rId10"/>
    <p:sldId id="493" r:id="rId11"/>
    <p:sldId id="494" r:id="rId12"/>
    <p:sldId id="491" r:id="rId13"/>
    <p:sldId id="496" r:id="rId14"/>
    <p:sldId id="497" r:id="rId15"/>
    <p:sldId id="499" r:id="rId16"/>
    <p:sldId id="501" r:id="rId17"/>
    <p:sldId id="520" r:id="rId18"/>
    <p:sldId id="539" r:id="rId19"/>
    <p:sldId id="540" r:id="rId20"/>
    <p:sldId id="492" r:id="rId21"/>
    <p:sldId id="517" r:id="rId22"/>
    <p:sldId id="503" r:id="rId23"/>
    <p:sldId id="504" r:id="rId24"/>
    <p:sldId id="512" r:id="rId25"/>
    <p:sldId id="510" r:id="rId26"/>
    <p:sldId id="511" r:id="rId27"/>
    <p:sldId id="509" r:id="rId28"/>
    <p:sldId id="505" r:id="rId29"/>
    <p:sldId id="508" r:id="rId30"/>
    <p:sldId id="513" r:id="rId31"/>
    <p:sldId id="514" r:id="rId32"/>
    <p:sldId id="515" r:id="rId33"/>
    <p:sldId id="516" r:id="rId34"/>
    <p:sldId id="518" r:id="rId35"/>
    <p:sldId id="519" r:id="rId36"/>
    <p:sldId id="526" r:id="rId37"/>
    <p:sldId id="535" r:id="rId38"/>
    <p:sldId id="537" r:id="rId39"/>
    <p:sldId id="538" r:id="rId40"/>
    <p:sldId id="536" r:id="rId41"/>
    <p:sldId id="534" r:id="rId42"/>
    <p:sldId id="54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9900"/>
    <a:srgbClr val="FF3300"/>
    <a:srgbClr val="FF9933"/>
    <a:srgbClr val="CC0066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8" autoAdjust="0"/>
    <p:restoredTop sz="94643" autoAdjust="0"/>
  </p:normalViewPr>
  <p:slideViewPr>
    <p:cSldViewPr>
      <p:cViewPr>
        <p:scale>
          <a:sx n="76" d="100"/>
          <a:sy n="76" d="100"/>
        </p:scale>
        <p:origin x="-1914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D5F97F7-0E90-4F78-A914-92893EC7165E}" type="slidenum">
              <a:rPr lang="zh-CN" altLang="en-US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600" dirty="0" smtClean="0"/>
              <a:t>C</a:t>
            </a:r>
            <a:r>
              <a:rPr lang="zh-CN" altLang="en-US" sz="6600" dirty="0" smtClean="0"/>
              <a:t>语言程序设计基础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复合语句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9592" y="1412776"/>
            <a:ext cx="7488832" cy="4713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4600" dirty="0" smtClean="0">
                <a:solidFill>
                  <a:srgbClr val="FFFF00"/>
                </a:solidFill>
              </a:rPr>
              <a:t>复合语句</a:t>
            </a:r>
            <a:r>
              <a:rPr lang="zh-CN" altLang="en-US" sz="4600" dirty="0" smtClean="0"/>
              <a:t>由</a:t>
            </a:r>
            <a:r>
              <a:rPr lang="zh-CN" altLang="en-US" sz="4600" dirty="0">
                <a:solidFill>
                  <a:srgbClr val="FFFF00"/>
                </a:solidFill>
              </a:rPr>
              <a:t>多条语句</a:t>
            </a:r>
            <a:r>
              <a:rPr lang="zh-CN" altLang="en-US" sz="4600" dirty="0" smtClean="0"/>
              <a:t>构成，用</a:t>
            </a:r>
            <a:r>
              <a:rPr lang="en-US" altLang="zh-CN" sz="4600" dirty="0" smtClean="0">
                <a:solidFill>
                  <a:srgbClr val="FF0000"/>
                </a:solidFill>
              </a:rPr>
              <a:t>{ }</a:t>
            </a:r>
            <a:r>
              <a:rPr lang="zh-CN" altLang="en-US" sz="4600" dirty="0"/>
              <a:t>括</a:t>
            </a:r>
            <a:r>
              <a:rPr lang="zh-CN" altLang="en-US" sz="4600" dirty="0" smtClean="0"/>
              <a:t>起来。</a:t>
            </a:r>
            <a:r>
              <a:rPr lang="en-US" altLang="zh-CN" sz="4600" dirty="0" smtClean="0">
                <a:solidFill>
                  <a:srgbClr val="00B050"/>
                </a:solidFill>
              </a:rPr>
              <a:t>(for</a:t>
            </a:r>
            <a:r>
              <a:rPr lang="zh-CN" altLang="en-US" sz="4600" dirty="0" smtClean="0">
                <a:solidFill>
                  <a:srgbClr val="00B050"/>
                </a:solidFill>
              </a:rPr>
              <a:t>循环的循环语句已经使用过了</a:t>
            </a:r>
            <a:r>
              <a:rPr lang="en-US" altLang="zh-CN" sz="4600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zh-CN" altLang="en-US" sz="4600" dirty="0"/>
          </a:p>
          <a:p>
            <a:pPr marL="457200" lvl="1" indent="0">
              <a:buNone/>
            </a:pPr>
            <a:r>
              <a:rPr lang="en-US" altLang="zh-CN" dirty="0"/>
              <a:t>for (</a:t>
            </a:r>
            <a:r>
              <a:rPr lang="en-US" altLang="zh-CN" dirty="0" err="1">
                <a:solidFill>
                  <a:schemeClr val="tx1"/>
                </a:solidFill>
              </a:rPr>
              <a:t>fahr</a:t>
            </a:r>
            <a:r>
              <a:rPr lang="en-US" altLang="zh-CN" dirty="0">
                <a:solidFill>
                  <a:schemeClr val="tx1"/>
                </a:solidFill>
              </a:rPr>
              <a:t> = lower; </a:t>
            </a:r>
            <a:r>
              <a:rPr lang="en-US" altLang="zh-CN" dirty="0" err="1">
                <a:solidFill>
                  <a:schemeClr val="tx1"/>
                </a:solidFill>
              </a:rPr>
              <a:t>fahr</a:t>
            </a:r>
            <a:r>
              <a:rPr lang="en-US" altLang="zh-CN" dirty="0">
                <a:solidFill>
                  <a:schemeClr val="tx1"/>
                </a:solidFill>
              </a:rPr>
              <a:t> &lt;= upper; </a:t>
            </a:r>
            <a:r>
              <a:rPr lang="en-US" altLang="zh-CN" dirty="0" err="1">
                <a:solidFill>
                  <a:schemeClr val="tx1"/>
                </a:solidFill>
              </a:rPr>
              <a:t>fahr</a:t>
            </a:r>
            <a:r>
              <a:rPr lang="en-US" altLang="zh-CN" dirty="0">
                <a:solidFill>
                  <a:schemeClr val="tx1"/>
                </a:solidFill>
              </a:rPr>
              <a:t> ++)</a:t>
            </a:r>
          </a:p>
          <a:p>
            <a:pPr marL="457200" lvl="1" indent="0">
              <a:buNone/>
            </a:pPr>
            <a:r>
              <a:rPr lang="en-US" altLang="zh-CN" dirty="0"/>
              <a:t>{ 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celsius</a:t>
            </a:r>
            <a:r>
              <a:rPr lang="en-US" altLang="zh-CN" dirty="0">
                <a:solidFill>
                  <a:schemeClr val="tx1"/>
                </a:solidFill>
              </a:rPr>
              <a:t> = (5.0 / 9.0) * (</a:t>
            </a:r>
            <a:r>
              <a:rPr lang="en-US" altLang="zh-CN" dirty="0" err="1">
                <a:solidFill>
                  <a:schemeClr val="tx1"/>
                </a:solidFill>
              </a:rPr>
              <a:t>fahr</a:t>
            </a:r>
            <a:r>
              <a:rPr lang="en-US" altLang="zh-CN" dirty="0">
                <a:solidFill>
                  <a:schemeClr val="tx1"/>
                </a:solidFill>
              </a:rPr>
              <a:t> - 32);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("%d %6.1f\n", </a:t>
            </a:r>
            <a:r>
              <a:rPr lang="en-US" altLang="zh-CN" dirty="0" err="1">
                <a:solidFill>
                  <a:schemeClr val="tx1"/>
                </a:solidFill>
              </a:rPr>
              <a:t>fahr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celsius</a:t>
            </a:r>
            <a:r>
              <a:rPr lang="en-US" altLang="zh-CN" dirty="0">
                <a:solidFill>
                  <a:schemeClr val="tx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{ }</a:t>
            </a:r>
            <a:r>
              <a:rPr lang="zh-CN" altLang="en-US" dirty="0" smtClean="0">
                <a:solidFill>
                  <a:schemeClr val="tx1"/>
                </a:solidFill>
              </a:rPr>
              <a:t>里面有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条语句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还可以</a:t>
            </a:r>
            <a:r>
              <a:rPr lang="zh-CN" altLang="en-US" dirty="0" smtClean="0">
                <a:solidFill>
                  <a:srgbClr val="FF0000"/>
                </a:solidFill>
              </a:rPr>
              <a:t>更多</a:t>
            </a:r>
            <a:r>
              <a:rPr lang="zh-CN" altLang="en-US" dirty="0" smtClean="0">
                <a:solidFill>
                  <a:schemeClr val="tx1"/>
                </a:solidFill>
              </a:rPr>
              <a:t>，理论上</a:t>
            </a:r>
            <a:r>
              <a:rPr lang="zh-CN" altLang="en-US" dirty="0" smtClean="0">
                <a:solidFill>
                  <a:srgbClr val="FF0000"/>
                </a:solidFill>
              </a:rPr>
              <a:t>无限制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C0066"/>
              </a:solidFill>
            </a:endParaRP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28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if/if-else</a:t>
            </a:r>
            <a:r>
              <a:rPr lang="zh-CN" altLang="en-US" dirty="0" smtClean="0"/>
              <a:t>中使用复合语句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9592" y="1412776"/>
            <a:ext cx="7488832" cy="4713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C0066"/>
                </a:solidFill>
              </a:rPr>
              <a:t>if</a:t>
            </a:r>
            <a:r>
              <a:rPr lang="en-US" altLang="zh-CN" dirty="0" smtClean="0"/>
              <a:t>( choice==apple )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C0066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dirty="0" smtClean="0">
                <a:solidFill>
                  <a:srgbClr val="FFFF00"/>
                </a:solidFill>
              </a:rPr>
              <a:t>("your choice is apple\n");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dirty="0" smtClean="0">
                <a:solidFill>
                  <a:srgbClr val="FFFF00"/>
                </a:solidFill>
              </a:rPr>
              <a:t>("the price for apple is 3\n");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C0066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C0066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C0066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dirty="0" smtClean="0">
                <a:solidFill>
                  <a:srgbClr val="FFFF00"/>
                </a:solidFill>
              </a:rPr>
              <a:t>("your choice is not apple\n");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en-US" altLang="zh-CN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dirty="0" smtClean="0">
                <a:solidFill>
                  <a:srgbClr val="FFFF00"/>
                </a:solidFill>
              </a:rPr>
              <a:t>("the price is 2\n");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C0066"/>
                </a:solidFill>
              </a:rPr>
              <a:t>}</a:t>
            </a:r>
            <a:r>
              <a:rPr lang="en-US" altLang="zh-CN" dirty="0" smtClean="0"/>
              <a:t> 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4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if/if-else</a:t>
            </a:r>
            <a:r>
              <a:rPr lang="zh-CN" altLang="en-US" dirty="0"/>
              <a:t>中</a:t>
            </a:r>
            <a:r>
              <a:rPr lang="zh-CN" altLang="en-US" dirty="0" smtClean="0"/>
              <a:t>嵌套</a:t>
            </a:r>
            <a:r>
              <a:rPr lang="en-US" altLang="zh-CN" dirty="0" smtClean="0"/>
              <a:t>if/if-else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34667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if ( </a:t>
            </a:r>
            <a:r>
              <a:rPr lang="zh-CN" altLang="en-US" dirty="0"/>
              <a:t>表达式 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语句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语句</a:t>
            </a:r>
            <a:r>
              <a:rPr lang="zh-CN" altLang="en-US" dirty="0" smtClean="0"/>
              <a:t>可以是</a:t>
            </a:r>
            <a:r>
              <a:rPr lang="en-US" altLang="zh-CN" dirty="0" smtClean="0">
                <a:solidFill>
                  <a:srgbClr val="FF0000"/>
                </a:solidFill>
              </a:rPr>
              <a:t>if-else</a:t>
            </a:r>
            <a:r>
              <a:rPr lang="zh-CN" altLang="en-US" dirty="0" smtClean="0"/>
              <a:t>语句或者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39952" y="1547017"/>
            <a:ext cx="48965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if( choice==apple</a:t>
            </a:r>
            <a:r>
              <a:rPr lang="zh-CN" altLang="en-US" dirty="0" smtClean="0"/>
              <a:t> 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en-US" altLang="zh-CN" dirty="0" smtClean="0"/>
              <a:t>( user==student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print("price is 2");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print</a:t>
            </a:r>
            <a:r>
              <a:rPr lang="en-US" altLang="zh-CN" dirty="0"/>
              <a:t>("price is </a:t>
            </a:r>
            <a:r>
              <a:rPr lang="en-US" altLang="zh-CN" dirty="0" smtClean="0"/>
              <a:t>3");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4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if/if-else</a:t>
            </a:r>
            <a:r>
              <a:rPr lang="zh-CN" altLang="en-US" smtClean="0"/>
              <a:t>中嵌套</a:t>
            </a:r>
            <a:r>
              <a:rPr lang="en-US" altLang="zh-CN" smtClean="0"/>
              <a:t>if/if-else</a:t>
            </a:r>
            <a:r>
              <a:rPr lang="zh-CN" altLang="en-US" smtClean="0"/>
              <a:t>语句</a:t>
            </a:r>
            <a:endParaRPr lang="en-US" altLang="zh-CN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if( choice!=apple</a:t>
            </a:r>
            <a:r>
              <a:rPr lang="zh-CN" altLang="en-US" dirty="0" smtClean="0"/>
              <a:t> 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print</a:t>
            </a:r>
            <a:r>
              <a:rPr lang="en-US" altLang="zh-CN" dirty="0"/>
              <a:t>("price is </a:t>
            </a:r>
            <a:r>
              <a:rPr lang="en-US" altLang="zh-CN" dirty="0" smtClean="0"/>
              <a:t>1");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if( user==student )</a:t>
            </a:r>
          </a:p>
          <a:p>
            <a:pPr marL="0" indent="0">
              <a:buNone/>
            </a:pPr>
            <a:r>
              <a:rPr lang="en-US" altLang="zh-CN" dirty="0" smtClean="0"/>
              <a:t>     print("price is 2");</a:t>
            </a:r>
          </a:p>
          <a:p>
            <a:pPr marL="0" indent="0">
              <a:buNone/>
            </a:pPr>
            <a:r>
              <a:rPr lang="en-US" altLang="zh-CN" dirty="0" smtClean="0"/>
              <a:t>   else</a:t>
            </a:r>
          </a:p>
          <a:p>
            <a:pPr marL="0" indent="0">
              <a:buNone/>
            </a:pPr>
            <a:r>
              <a:rPr lang="en-US" altLang="zh-CN" dirty="0" smtClean="0"/>
              <a:t>     print("price is 3");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5786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if/if-else</a:t>
            </a:r>
            <a:r>
              <a:rPr lang="zh-CN" altLang="en-US" smtClean="0"/>
              <a:t>中嵌套</a:t>
            </a:r>
            <a:r>
              <a:rPr lang="en-US" altLang="zh-CN" smtClean="0"/>
              <a:t>if/if-else</a:t>
            </a:r>
            <a:r>
              <a:rPr lang="zh-CN" altLang="en-US" smtClean="0"/>
              <a:t>语句</a:t>
            </a:r>
            <a:endParaRPr lang="en-US" altLang="zh-CN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if( choice!=apple</a:t>
            </a:r>
            <a:r>
              <a:rPr lang="zh-CN" altLang="en-US" dirty="0" smtClean="0"/>
              <a:t> 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print</a:t>
            </a:r>
            <a:r>
              <a:rPr lang="en-US" altLang="zh-CN" dirty="0"/>
              <a:t>("price is </a:t>
            </a:r>
            <a:r>
              <a:rPr lang="en-US" altLang="zh-CN" dirty="0" smtClean="0"/>
              <a:t>1");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if( user==student )</a:t>
            </a:r>
          </a:p>
          <a:p>
            <a:pPr marL="0" indent="0">
              <a:buNone/>
            </a:pPr>
            <a:r>
              <a:rPr lang="en-US" altLang="zh-CN" dirty="0" smtClean="0"/>
              <a:t>     print("price is 2");</a:t>
            </a:r>
          </a:p>
          <a:p>
            <a:pPr marL="0" indent="0">
              <a:buNone/>
            </a:pPr>
            <a:r>
              <a:rPr lang="en-US" altLang="zh-CN" dirty="0" smtClean="0"/>
              <a:t>   else</a:t>
            </a:r>
          </a:p>
          <a:p>
            <a:pPr marL="0" indent="0">
              <a:buNone/>
            </a:pPr>
            <a:r>
              <a:rPr lang="en-US" altLang="zh-CN" dirty="0" smtClean="0"/>
              <a:t>     print("price is 3");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04048" y="1152128"/>
            <a:ext cx="4139952" cy="27089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txBody>
          <a:bodyPr vert="horz" rtlCol="0">
            <a:normAutofit fontScale="77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省略</a:t>
            </a:r>
            <a:r>
              <a:rPr lang="en-US" altLang="zh-CN" dirty="0" smtClean="0">
                <a:solidFill>
                  <a:srgbClr val="FF0000"/>
                </a:solidFill>
              </a:rPr>
              <a:t>{ }, </a:t>
            </a:r>
            <a:r>
              <a:rPr lang="zh-CN" altLang="en-US" dirty="0" smtClean="0">
                <a:solidFill>
                  <a:srgbClr val="FF0000"/>
                </a:solidFill>
              </a:rPr>
              <a:t>等价为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if( choice!=apple</a:t>
            </a:r>
            <a:r>
              <a:rPr lang="zh-CN" altLang="en-US" dirty="0" smtClean="0"/>
              <a:t> )</a:t>
            </a:r>
            <a:endParaRPr lang="en-US" altLang="zh-CN" dirty="0" smtClean="0"/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   print("price is 1");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else if( user==student )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   print("price is 2");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else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   print("price is 3");</a:t>
            </a:r>
          </a:p>
          <a:p>
            <a:pPr marL="0" indent="0">
              <a:buFont typeface="Wingdings 2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if-else if</a:t>
            </a:r>
            <a:r>
              <a:rPr lang="zh-CN" altLang="en-US" dirty="0" smtClean="0"/>
              <a:t>多路分支语句</a:t>
            </a:r>
            <a:endParaRPr lang="en-US" altLang="zh-CN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(</a:t>
            </a:r>
            <a:r>
              <a:rPr lang="zh-CN" altLang="en-US" dirty="0">
                <a:solidFill>
                  <a:srgbClr val="FFFF00"/>
                </a:solidFill>
              </a:rPr>
              <a:t>表达式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en-US" altLang="zh-CN" dirty="0"/>
              <a:t>)    </a:t>
            </a:r>
            <a:endParaRPr lang="en-US" altLang="zh-CN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</a:t>
            </a:r>
            <a:r>
              <a:rPr lang="zh-CN" altLang="en-US" dirty="0"/>
              <a:t>1</a:t>
            </a:r>
            <a:endParaRPr lang="en-US" altLang="zh-CN" dirty="0"/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else if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FF00"/>
                </a:solidFill>
              </a:rPr>
              <a:t>表达式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en-US" altLang="zh-CN" dirty="0" smtClean="0"/>
              <a:t>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/>
              <a:t>……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else if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FF00"/>
                </a:solidFill>
              </a:rPr>
              <a:t>表达式</a:t>
            </a:r>
            <a:r>
              <a:rPr lang="en-US" altLang="zh-CN" dirty="0">
                <a:solidFill>
                  <a:srgbClr val="FFFF00"/>
                </a:solidFill>
              </a:rPr>
              <a:t>n-1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 smtClean="0"/>
              <a:t>  </a:t>
            </a:r>
            <a:r>
              <a:rPr lang="zh-CN" altLang="en-US" dirty="0"/>
              <a:t>语句</a:t>
            </a:r>
            <a:r>
              <a:rPr lang="en-US" altLang="zh-CN" dirty="0"/>
              <a:t>n-1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else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语句</a:t>
            </a:r>
            <a:r>
              <a:rPr lang="en-US" altLang="zh-CN" dirty="0"/>
              <a:t>n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0" y="2636912"/>
            <a:ext cx="4330824" cy="3052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txBody>
          <a:bodyPr vert="horz" rtlCol="0">
            <a:normAutofit fontScale="850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choice!=apple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   print("price is 1");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else if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user==student </a:t>
            </a:r>
            <a:r>
              <a:rPr lang="en-US" altLang="zh-CN" dirty="0" smtClean="0"/>
              <a:t>)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   print("price is 2");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else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   print("price is 3");</a:t>
            </a:r>
          </a:p>
          <a:p>
            <a:pPr marL="0" indent="0">
              <a:buFont typeface="Wingdings 2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1" name="Group 4"/>
          <p:cNvGrpSpPr>
            <a:grpSpLocks/>
          </p:cNvGrpSpPr>
          <p:nvPr/>
        </p:nvGrpSpPr>
        <p:grpSpPr bwMode="auto">
          <a:xfrm>
            <a:off x="107504" y="2348880"/>
            <a:ext cx="7932585" cy="4364420"/>
            <a:chOff x="2714" y="2536"/>
            <a:chExt cx="7076" cy="5003"/>
          </a:xfrm>
          <a:noFill/>
        </p:grpSpPr>
        <p:grpSp>
          <p:nvGrpSpPr>
            <p:cNvPr id="40973" name="Group 5"/>
            <p:cNvGrpSpPr>
              <a:grpSpLocks/>
            </p:cNvGrpSpPr>
            <p:nvPr/>
          </p:nvGrpSpPr>
          <p:grpSpPr bwMode="auto">
            <a:xfrm>
              <a:off x="2714" y="2536"/>
              <a:ext cx="7076" cy="5003"/>
              <a:chOff x="2254" y="11080"/>
              <a:chExt cx="7076" cy="5003"/>
            </a:xfrm>
            <a:grpFill/>
          </p:grpSpPr>
          <p:sp>
            <p:nvSpPr>
              <p:cNvPr id="40975" name="Line 6"/>
              <p:cNvSpPr>
                <a:spLocks noChangeShapeType="1"/>
              </p:cNvSpPr>
              <p:nvPr/>
            </p:nvSpPr>
            <p:spPr bwMode="auto">
              <a:xfrm>
                <a:off x="6091" y="14821"/>
                <a:ext cx="285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 sz="1600">
                  <a:latin typeface="+mn-ea"/>
                  <a:ea typeface="+mn-ea"/>
                </a:endParaRPr>
              </a:p>
            </p:txBody>
          </p:sp>
          <p:grpSp>
            <p:nvGrpSpPr>
              <p:cNvPr id="40976" name="Group 7"/>
              <p:cNvGrpSpPr>
                <a:grpSpLocks/>
              </p:cNvGrpSpPr>
              <p:nvPr/>
            </p:nvGrpSpPr>
            <p:grpSpPr bwMode="auto">
              <a:xfrm>
                <a:off x="2254" y="11080"/>
                <a:ext cx="7076" cy="5003"/>
                <a:chOff x="2254" y="2456"/>
                <a:chExt cx="7076" cy="5003"/>
              </a:xfrm>
              <a:grpFill/>
            </p:grpSpPr>
            <p:sp>
              <p:nvSpPr>
                <p:cNvPr id="4097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089" y="2872"/>
                  <a:ext cx="48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40980" name="AutoShape 9"/>
                <p:cNvSpPr>
                  <a:spLocks noChangeArrowheads="1"/>
                </p:cNvSpPr>
                <p:nvPr/>
              </p:nvSpPr>
              <p:spPr bwMode="auto">
                <a:xfrm>
                  <a:off x="2254" y="2911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latin typeface="+mn-ea"/>
                      <a:ea typeface="+mn-ea"/>
                    </a:rPr>
                    <a:t>表达式1</a:t>
                  </a:r>
                </a:p>
              </p:txBody>
            </p:sp>
            <p:sp>
              <p:nvSpPr>
                <p:cNvPr id="40981" name="AutoShape 10"/>
                <p:cNvSpPr>
                  <a:spLocks noChangeArrowheads="1"/>
                </p:cNvSpPr>
                <p:nvPr/>
              </p:nvSpPr>
              <p:spPr bwMode="auto">
                <a:xfrm>
                  <a:off x="3834" y="3531"/>
                  <a:ext cx="1725" cy="75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>
                      <a:latin typeface="+mn-ea"/>
                      <a:ea typeface="+mn-ea"/>
                    </a:rPr>
                    <a:t>表达式2</a:t>
                  </a:r>
                  <a:endParaRPr lang="zh-CN" altLang="en-US" sz="800">
                    <a:latin typeface="+mn-ea"/>
                    <a:ea typeface="+mn-ea"/>
                  </a:endParaRPr>
                </a:p>
              </p:txBody>
            </p:sp>
            <p:sp>
              <p:nvSpPr>
                <p:cNvPr id="40982" name="AutoShape 11"/>
                <p:cNvSpPr>
                  <a:spLocks noChangeArrowheads="1"/>
                </p:cNvSpPr>
                <p:nvPr/>
              </p:nvSpPr>
              <p:spPr bwMode="auto">
                <a:xfrm>
                  <a:off x="2650" y="5984"/>
                  <a:ext cx="980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>
                      <a:latin typeface="+mn-ea"/>
                      <a:ea typeface="+mn-ea"/>
                    </a:rPr>
                    <a:t>语句1</a:t>
                  </a:r>
                </a:p>
              </p:txBody>
            </p:sp>
            <p:sp>
              <p:nvSpPr>
                <p:cNvPr id="40983" name="AutoShape 12"/>
                <p:cNvSpPr>
                  <a:spLocks noChangeArrowheads="1"/>
                </p:cNvSpPr>
                <p:nvPr/>
              </p:nvSpPr>
              <p:spPr bwMode="auto">
                <a:xfrm>
                  <a:off x="4311" y="5984"/>
                  <a:ext cx="780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>
                      <a:latin typeface="+mn-ea"/>
                      <a:ea typeface="+mn-ea"/>
                    </a:rPr>
                    <a:t>语句2</a:t>
                  </a:r>
                </a:p>
              </p:txBody>
            </p:sp>
            <p:sp>
              <p:nvSpPr>
                <p:cNvPr id="40984" name="AutoShape 13"/>
                <p:cNvSpPr>
                  <a:spLocks noChangeArrowheads="1"/>
                </p:cNvSpPr>
                <p:nvPr/>
              </p:nvSpPr>
              <p:spPr bwMode="auto">
                <a:xfrm>
                  <a:off x="6761" y="6006"/>
                  <a:ext cx="982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>
                      <a:latin typeface="+mn-ea"/>
                      <a:ea typeface="+mn-ea"/>
                    </a:rPr>
                    <a:t>语句</a:t>
                  </a:r>
                  <a:r>
                    <a:rPr lang="en-US" altLang="zh-CN" sz="1600">
                      <a:latin typeface="+mn-ea"/>
                      <a:ea typeface="+mn-ea"/>
                    </a:rPr>
                    <a:t>n-1</a:t>
                  </a:r>
                </a:p>
              </p:txBody>
            </p:sp>
            <p:sp>
              <p:nvSpPr>
                <p:cNvPr id="40985" name="AutoShape 14"/>
                <p:cNvSpPr>
                  <a:spLocks noChangeArrowheads="1"/>
                </p:cNvSpPr>
                <p:nvPr/>
              </p:nvSpPr>
              <p:spPr bwMode="auto">
                <a:xfrm>
                  <a:off x="8574" y="5984"/>
                  <a:ext cx="756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>
                      <a:latin typeface="+mn-ea"/>
                      <a:ea typeface="+mn-ea"/>
                    </a:rPr>
                    <a:t>语句</a:t>
                  </a:r>
                  <a:r>
                    <a:rPr lang="en-US" altLang="zh-CN" sz="1600">
                      <a:latin typeface="+mn-ea"/>
                      <a:ea typeface="+mn-ea"/>
                    </a:rPr>
                    <a:t>n</a:t>
                  </a:r>
                </a:p>
              </p:txBody>
            </p:sp>
            <p:sp>
              <p:nvSpPr>
                <p:cNvPr id="40986" name="Line 15"/>
                <p:cNvSpPr>
                  <a:spLocks noChangeShapeType="1"/>
                </p:cNvSpPr>
                <p:nvPr/>
              </p:nvSpPr>
              <p:spPr bwMode="auto">
                <a:xfrm>
                  <a:off x="3129" y="3777"/>
                  <a:ext cx="5" cy="2174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87" name="Line 16"/>
                <p:cNvSpPr>
                  <a:spLocks noChangeShapeType="1"/>
                </p:cNvSpPr>
                <p:nvPr/>
              </p:nvSpPr>
              <p:spPr bwMode="auto">
                <a:xfrm>
                  <a:off x="4694" y="4316"/>
                  <a:ext cx="0" cy="1675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88" name="Freeform 17"/>
                <p:cNvSpPr>
                  <a:spLocks/>
                </p:cNvSpPr>
                <p:nvPr/>
              </p:nvSpPr>
              <p:spPr bwMode="auto">
                <a:xfrm>
                  <a:off x="4034" y="3291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8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129" y="2456"/>
                  <a:ext cx="5" cy="40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64" y="375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0991" name="Freeform 20"/>
                <p:cNvSpPr>
                  <a:spLocks/>
                </p:cNvSpPr>
                <p:nvPr/>
              </p:nvSpPr>
              <p:spPr bwMode="auto">
                <a:xfrm>
                  <a:off x="3114" y="6418"/>
                  <a:ext cx="5820" cy="508"/>
                </a:xfrm>
                <a:custGeom>
                  <a:avLst/>
                  <a:gdLst>
                    <a:gd name="T0" fmla="*/ 0 w 5790"/>
                    <a:gd name="T1" fmla="*/ 0 h 455"/>
                    <a:gd name="T2" fmla="*/ 0 w 5790"/>
                    <a:gd name="T3" fmla="*/ 455 h 455"/>
                    <a:gd name="T4" fmla="*/ 5790 w 5790"/>
                    <a:gd name="T5" fmla="*/ 455 h 455"/>
                    <a:gd name="T6" fmla="*/ 5790 w 5790"/>
                    <a:gd name="T7" fmla="*/ 63 h 45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90" h="455">
                      <a:moveTo>
                        <a:pt x="0" y="0"/>
                      </a:moveTo>
                      <a:lnTo>
                        <a:pt x="0" y="455"/>
                      </a:lnTo>
                      <a:lnTo>
                        <a:pt x="5790" y="455"/>
                      </a:lnTo>
                      <a:lnTo>
                        <a:pt x="5790" y="63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2" name="Line 21"/>
                <p:cNvSpPr>
                  <a:spLocks noChangeShapeType="1"/>
                </p:cNvSpPr>
                <p:nvPr/>
              </p:nvSpPr>
              <p:spPr bwMode="auto">
                <a:xfrm>
                  <a:off x="4706" y="6418"/>
                  <a:ext cx="0" cy="483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3" name="Line 22"/>
                <p:cNvSpPr>
                  <a:spLocks noChangeShapeType="1"/>
                </p:cNvSpPr>
                <p:nvPr/>
              </p:nvSpPr>
              <p:spPr bwMode="auto">
                <a:xfrm>
                  <a:off x="7267" y="6418"/>
                  <a:ext cx="8" cy="499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4" name="Line 23"/>
                <p:cNvSpPr>
                  <a:spLocks noChangeShapeType="1"/>
                </p:cNvSpPr>
                <p:nvPr/>
              </p:nvSpPr>
              <p:spPr bwMode="auto">
                <a:xfrm>
                  <a:off x="5934" y="7011"/>
                  <a:ext cx="0" cy="448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5" name="Freeform 24"/>
                <p:cNvSpPr>
                  <a:spLocks/>
                </p:cNvSpPr>
                <p:nvPr/>
              </p:nvSpPr>
              <p:spPr bwMode="auto">
                <a:xfrm>
                  <a:off x="5594" y="3891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6" name="AutoShape 25"/>
                <p:cNvSpPr>
                  <a:spLocks noChangeArrowheads="1"/>
                </p:cNvSpPr>
                <p:nvPr/>
              </p:nvSpPr>
              <p:spPr bwMode="auto">
                <a:xfrm>
                  <a:off x="6269" y="4751"/>
                  <a:ext cx="2023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dirty="0">
                      <a:latin typeface="+mn-ea"/>
                      <a:ea typeface="+mn-ea"/>
                    </a:rPr>
                    <a:t>表达式</a:t>
                  </a:r>
                  <a:r>
                    <a:rPr lang="en-US" altLang="zh-CN" sz="1600" dirty="0">
                      <a:latin typeface="+mn-ea"/>
                      <a:ea typeface="+mn-ea"/>
                    </a:rPr>
                    <a:t>n-1</a:t>
                  </a:r>
                  <a:endParaRPr lang="en-US" altLang="zh-CN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099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260" y="5551"/>
                  <a:ext cx="15" cy="477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8" name="Freeform 27"/>
                <p:cNvSpPr>
                  <a:spLocks/>
                </p:cNvSpPr>
                <p:nvPr/>
              </p:nvSpPr>
              <p:spPr bwMode="auto">
                <a:xfrm>
                  <a:off x="8254" y="5131"/>
                  <a:ext cx="680" cy="86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601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0999" name="Freeform 28"/>
                <p:cNvSpPr>
                  <a:spLocks/>
                </p:cNvSpPr>
                <p:nvPr/>
              </p:nvSpPr>
              <p:spPr bwMode="auto">
                <a:xfrm>
                  <a:off x="6595" y="4451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100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34" y="4631"/>
                  <a:ext cx="480" cy="42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41001" name="Line 30"/>
                <p:cNvSpPr>
                  <a:spLocks noChangeShapeType="1"/>
                </p:cNvSpPr>
                <p:nvPr/>
              </p:nvSpPr>
              <p:spPr bwMode="auto">
                <a:xfrm>
                  <a:off x="6094" y="4431"/>
                  <a:ext cx="285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prstDash val="sysDot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100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744" y="549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</a:t>
                  </a:r>
                  <a:r>
                    <a:rPr lang="zh-CN" altLang="en-US" dirty="0">
                      <a:latin typeface="+mn-ea"/>
                      <a:ea typeface="+mn-ea"/>
                    </a:rPr>
                    <a:t>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0977" name="Text Box 32"/>
              <p:cNvSpPr txBox="1">
                <a:spLocks noChangeArrowheads="1"/>
              </p:cNvSpPr>
              <p:nvPr/>
            </p:nvSpPr>
            <p:spPr bwMode="auto">
              <a:xfrm>
                <a:off x="5594" y="12016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>
                    <a:latin typeface="+mn-ea"/>
                    <a:ea typeface="+mn-ea"/>
                  </a:rPr>
                  <a:t>假</a:t>
                </a:r>
              </a:p>
            </p:txBody>
          </p:sp>
          <p:sp>
            <p:nvSpPr>
              <p:cNvPr id="40978" name="Text Box 33"/>
              <p:cNvSpPr txBox="1">
                <a:spLocks noChangeArrowheads="1"/>
              </p:cNvSpPr>
              <p:nvPr/>
            </p:nvSpPr>
            <p:spPr bwMode="auto">
              <a:xfrm>
                <a:off x="6654" y="12566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 dirty="0">
                    <a:latin typeface="+mn-ea"/>
                    <a:ea typeface="+mn-ea"/>
                  </a:rPr>
                  <a:t>假</a:t>
                </a:r>
              </a:p>
            </p:txBody>
          </p:sp>
        </p:grpSp>
        <p:sp>
          <p:nvSpPr>
            <p:cNvPr id="40974" name="Text Box 34"/>
            <p:cNvSpPr txBox="1">
              <a:spLocks noChangeArrowheads="1"/>
            </p:cNvSpPr>
            <p:nvPr/>
          </p:nvSpPr>
          <p:spPr bwMode="auto">
            <a:xfrm>
              <a:off x="4704" y="4436"/>
              <a:ext cx="37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真</a:t>
              </a:r>
              <a:r>
                <a:rPr lang="zh-CN" altLang="en-US" sz="1400" dirty="0">
                  <a:latin typeface="+mn-ea"/>
                  <a:ea typeface="+mn-ea"/>
                </a:rPr>
                <a:t>  </a:t>
              </a:r>
              <a:endParaRPr lang="zh-CN" altLang="en-US" sz="900" dirty="0">
                <a:latin typeface="+mn-ea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if/else 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44730" y="116631"/>
            <a:ext cx="3206820" cy="3854839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if</a:t>
            </a:r>
            <a:r>
              <a:rPr lang="en-US" altLang="zh-CN" sz="2800" dirty="0" smtClean="0"/>
              <a:t> (</a:t>
            </a:r>
            <a:r>
              <a:rPr lang="zh-CN" altLang="en-US" sz="2800" dirty="0" smtClean="0">
                <a:solidFill>
                  <a:srgbClr val="FFFF00"/>
                </a:solidFill>
              </a:rPr>
              <a:t>表达式</a:t>
            </a:r>
            <a:r>
              <a:rPr lang="en-US" altLang="zh-CN" sz="2800" dirty="0" smtClean="0">
                <a:solidFill>
                  <a:srgbClr val="FFFF00"/>
                </a:solidFill>
              </a:rPr>
              <a:t>1</a:t>
            </a:r>
            <a:r>
              <a:rPr lang="en-US" altLang="zh-CN" sz="2800" dirty="0" smtClean="0"/>
              <a:t>) 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语句1</a:t>
            </a:r>
            <a:endParaRPr lang="en-US" altLang="zh-CN" sz="28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else if</a:t>
            </a:r>
            <a:r>
              <a:rPr lang="en-US" altLang="zh-CN" sz="2800" dirty="0" smtClean="0"/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表达式</a:t>
            </a:r>
            <a:r>
              <a:rPr lang="en-US" altLang="zh-CN" sz="2800" dirty="0">
                <a:solidFill>
                  <a:srgbClr val="FFFF00"/>
                </a:solidFill>
              </a:rPr>
              <a:t>2</a:t>
            </a:r>
            <a:r>
              <a:rPr lang="en-US" altLang="zh-CN" sz="2800" dirty="0" smtClean="0"/>
              <a:t>)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2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……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else if</a:t>
            </a:r>
            <a:r>
              <a:rPr lang="en-US" altLang="zh-CN" sz="2800" dirty="0" smtClean="0"/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表达式</a:t>
            </a:r>
            <a:r>
              <a:rPr lang="en-US" altLang="zh-CN" sz="2800" dirty="0">
                <a:solidFill>
                  <a:srgbClr val="FFFF00"/>
                </a:solidFill>
              </a:rPr>
              <a:t>n-1</a:t>
            </a:r>
            <a:r>
              <a:rPr lang="zh-CN" altLang="en-US" sz="2800" dirty="0" smtClean="0"/>
              <a:t>)  </a:t>
            </a:r>
            <a:endParaRPr lang="en-US" altLang="zh-CN" sz="28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n-1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else</a:t>
            </a:r>
            <a:r>
              <a:rPr lang="en-US" altLang="zh-CN" sz="2800" dirty="0" smtClean="0"/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833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嵌套的 </a:t>
            </a:r>
            <a:r>
              <a:rPr lang="en-US" altLang="zh-CN" smtClean="0"/>
              <a:t>if – else </a:t>
            </a:r>
            <a:r>
              <a:rPr lang="zh-CN" altLang="en-US" smtClean="0"/>
              <a:t>语句</a:t>
            </a:r>
            <a:endParaRPr lang="zh-CN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7890" y="891064"/>
            <a:ext cx="3638500" cy="2808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表达式1</a:t>
            </a:r>
            <a:r>
              <a:rPr lang="zh-CN" altLang="en-US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if(</a:t>
            </a:r>
            <a:r>
              <a:rPr lang="zh-CN" altLang="en-US" dirty="0" smtClean="0">
                <a:solidFill>
                  <a:schemeClr val="tx1"/>
                </a:solidFill>
              </a:rPr>
              <a:t>表达式2) 语句1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else  </a:t>
            </a:r>
            <a:r>
              <a:rPr lang="zh-CN" altLang="en-US" dirty="0" smtClean="0">
                <a:solidFill>
                  <a:schemeClr val="tx1"/>
                </a:solidFill>
              </a:rPr>
              <a:t>语句2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if(</a:t>
            </a:r>
            <a:r>
              <a:rPr lang="zh-CN" altLang="en-US" dirty="0" smtClean="0">
                <a:solidFill>
                  <a:schemeClr val="tx1"/>
                </a:solidFill>
              </a:rPr>
              <a:t>表达式3) 语句3 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else  </a:t>
            </a:r>
            <a:r>
              <a:rPr lang="zh-CN" altLang="en-US" dirty="0" smtClean="0">
                <a:solidFill>
                  <a:schemeClr val="tx1"/>
                </a:solidFill>
              </a:rPr>
              <a:t>语句4  </a:t>
            </a:r>
          </a:p>
        </p:txBody>
      </p:sp>
      <p:sp>
        <p:nvSpPr>
          <p:cNvPr id="4198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0ACC40-5D81-4E00-99AF-6B86E2AD0C18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107504" y="2790729"/>
            <a:ext cx="6935688" cy="3767137"/>
            <a:chOff x="1973" y="10290"/>
            <a:chExt cx="7960" cy="4365"/>
          </a:xfrm>
          <a:noFill/>
        </p:grpSpPr>
        <p:sp>
          <p:nvSpPr>
            <p:cNvPr id="41990" name="Freeform 11"/>
            <p:cNvSpPr>
              <a:spLocks/>
            </p:cNvSpPr>
            <p:nvPr/>
          </p:nvSpPr>
          <p:spPr bwMode="auto">
            <a:xfrm>
              <a:off x="6738" y="11391"/>
              <a:ext cx="1410" cy="312"/>
            </a:xfrm>
            <a:custGeom>
              <a:avLst/>
              <a:gdLst>
                <a:gd name="T0" fmla="*/ 0 w 675"/>
                <a:gd name="T1" fmla="*/ 0 h 462"/>
                <a:gd name="T2" fmla="*/ 2945 w 675"/>
                <a:gd name="T3" fmla="*/ 0 h 462"/>
                <a:gd name="T4" fmla="*/ 2945 w 675"/>
                <a:gd name="T5" fmla="*/ 211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grpFill/>
            <a:ln w="38100">
              <a:solidFill>
                <a:srgbClr val="FFC000"/>
              </a:solidFill>
              <a:round/>
              <a:headEnd type="none" w="med" len="med"/>
              <a:tailEnd type="triangle" w="sm" len="med"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1" name="Line 12"/>
            <p:cNvSpPr>
              <a:spLocks noChangeShapeType="1"/>
            </p:cNvSpPr>
            <p:nvPr/>
          </p:nvSpPr>
          <p:spPr bwMode="auto">
            <a:xfrm>
              <a:off x="3633" y="11381"/>
              <a:ext cx="0" cy="312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2" name="AutoShape 13"/>
            <p:cNvSpPr>
              <a:spLocks noChangeArrowheads="1"/>
            </p:cNvSpPr>
            <p:nvPr/>
          </p:nvSpPr>
          <p:spPr bwMode="auto">
            <a:xfrm>
              <a:off x="4998" y="10993"/>
              <a:ext cx="1740" cy="780"/>
            </a:xfrm>
            <a:prstGeom prst="flowChartDecision">
              <a:avLst/>
            </a:prstGeom>
            <a:grp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 dirty="0" smtClean="0"/>
                <a:t>表达式 </a:t>
              </a:r>
              <a:r>
                <a:rPr lang="en-US" altLang="zh-CN" sz="1400" b="1" dirty="0" smtClean="0"/>
                <a:t>1</a:t>
              </a:r>
              <a:endParaRPr lang="zh-CN" altLang="en-US" sz="1400" b="1" dirty="0"/>
            </a:p>
          </p:txBody>
        </p:sp>
        <p:sp>
          <p:nvSpPr>
            <p:cNvPr id="41993" name="AutoShape 14"/>
            <p:cNvSpPr>
              <a:spLocks noChangeArrowheads="1"/>
            </p:cNvSpPr>
            <p:nvPr/>
          </p:nvSpPr>
          <p:spPr bwMode="auto">
            <a:xfrm>
              <a:off x="7288" y="11717"/>
              <a:ext cx="1725" cy="750"/>
            </a:xfrm>
            <a:prstGeom prst="flowChartDecision">
              <a:avLst/>
            </a:prstGeom>
            <a:grp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表达式3</a:t>
              </a:r>
            </a:p>
          </p:txBody>
        </p:sp>
        <p:sp>
          <p:nvSpPr>
            <p:cNvPr id="41994" name="AutoShape 15"/>
            <p:cNvSpPr>
              <a:spLocks noChangeArrowheads="1"/>
            </p:cNvSpPr>
            <p:nvPr/>
          </p:nvSpPr>
          <p:spPr bwMode="auto">
            <a:xfrm>
              <a:off x="9093" y="12845"/>
              <a:ext cx="840" cy="434"/>
            </a:xfrm>
            <a:prstGeom prst="flowChartProcess">
              <a:avLst/>
            </a:prstGeom>
            <a:grp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语句4</a:t>
              </a:r>
            </a:p>
          </p:txBody>
        </p:sp>
        <p:sp>
          <p:nvSpPr>
            <p:cNvPr id="41995" name="Line 16"/>
            <p:cNvSpPr>
              <a:spLocks noChangeShapeType="1"/>
            </p:cNvSpPr>
            <p:nvPr/>
          </p:nvSpPr>
          <p:spPr bwMode="auto">
            <a:xfrm flipH="1">
              <a:off x="5868" y="10588"/>
              <a:ext cx="0" cy="401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6" name="Text Box 17"/>
            <p:cNvSpPr txBox="1">
              <a:spLocks noChangeArrowheads="1"/>
            </p:cNvSpPr>
            <p:nvPr/>
          </p:nvSpPr>
          <p:spPr bwMode="auto">
            <a:xfrm>
              <a:off x="4473" y="11010"/>
              <a:ext cx="525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/>
                <a:t>真 </a:t>
              </a:r>
            </a:p>
          </p:txBody>
        </p:sp>
        <p:sp>
          <p:nvSpPr>
            <p:cNvPr id="41997" name="Line 18"/>
            <p:cNvSpPr>
              <a:spLocks noChangeShapeType="1"/>
            </p:cNvSpPr>
            <p:nvPr/>
          </p:nvSpPr>
          <p:spPr bwMode="auto">
            <a:xfrm>
              <a:off x="9558" y="13283"/>
              <a:ext cx="0" cy="483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8" name="Line 19"/>
            <p:cNvSpPr>
              <a:spLocks noChangeShapeType="1"/>
            </p:cNvSpPr>
            <p:nvPr/>
          </p:nvSpPr>
          <p:spPr bwMode="auto">
            <a:xfrm>
              <a:off x="5943" y="13801"/>
              <a:ext cx="0" cy="448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 type="triangle" w="sm" len="med"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1999" name="Text Box 20"/>
            <p:cNvSpPr txBox="1">
              <a:spLocks noChangeArrowheads="1"/>
            </p:cNvSpPr>
            <p:nvPr/>
          </p:nvSpPr>
          <p:spPr bwMode="auto">
            <a:xfrm>
              <a:off x="6798" y="11010"/>
              <a:ext cx="48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/>
                <a:t>假</a:t>
              </a:r>
            </a:p>
          </p:txBody>
        </p:sp>
        <p:sp>
          <p:nvSpPr>
            <p:cNvPr id="42000" name="Line 21"/>
            <p:cNvSpPr>
              <a:spLocks noChangeShapeType="1"/>
            </p:cNvSpPr>
            <p:nvPr/>
          </p:nvSpPr>
          <p:spPr bwMode="auto">
            <a:xfrm flipH="1">
              <a:off x="3633" y="11375"/>
              <a:ext cx="1370" cy="0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01" name="AutoShape 22"/>
            <p:cNvSpPr>
              <a:spLocks noChangeArrowheads="1"/>
            </p:cNvSpPr>
            <p:nvPr/>
          </p:nvSpPr>
          <p:spPr bwMode="auto">
            <a:xfrm>
              <a:off x="2783" y="11697"/>
              <a:ext cx="1725" cy="750"/>
            </a:xfrm>
            <a:prstGeom prst="flowChartDecision">
              <a:avLst/>
            </a:prstGeom>
            <a:grp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表达式2</a:t>
              </a:r>
            </a:p>
          </p:txBody>
        </p:sp>
        <p:grpSp>
          <p:nvGrpSpPr>
            <p:cNvPr id="42002" name="Group 23"/>
            <p:cNvGrpSpPr>
              <a:grpSpLocks/>
            </p:cNvGrpSpPr>
            <p:nvPr/>
          </p:nvGrpSpPr>
          <p:grpSpPr bwMode="auto">
            <a:xfrm>
              <a:off x="2373" y="12055"/>
              <a:ext cx="420" cy="810"/>
              <a:chOff x="1539" y="9512"/>
              <a:chExt cx="840" cy="936"/>
            </a:xfrm>
            <a:grpFill/>
          </p:grpSpPr>
          <p:sp>
            <p:nvSpPr>
              <p:cNvPr id="42023" name="Line 24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triangl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024" name="Line 25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42003" name="Group 26"/>
            <p:cNvGrpSpPr>
              <a:grpSpLocks/>
            </p:cNvGrpSpPr>
            <p:nvPr/>
          </p:nvGrpSpPr>
          <p:grpSpPr bwMode="auto">
            <a:xfrm>
              <a:off x="4518" y="12065"/>
              <a:ext cx="315" cy="800"/>
              <a:chOff x="4269" y="9512"/>
              <a:chExt cx="840" cy="936"/>
            </a:xfrm>
            <a:grpFill/>
          </p:grpSpPr>
          <p:sp>
            <p:nvSpPr>
              <p:cNvPr id="42021" name="Line 27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022" name="Line 28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triangl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42004" name="Group 29"/>
            <p:cNvGrpSpPr>
              <a:grpSpLocks/>
            </p:cNvGrpSpPr>
            <p:nvPr/>
          </p:nvGrpSpPr>
          <p:grpSpPr bwMode="auto">
            <a:xfrm>
              <a:off x="6873" y="12085"/>
              <a:ext cx="435" cy="780"/>
              <a:chOff x="1539" y="9512"/>
              <a:chExt cx="840" cy="780"/>
            </a:xfrm>
            <a:grpFill/>
          </p:grpSpPr>
          <p:sp>
            <p:nvSpPr>
              <p:cNvPr id="42019" name="Line 30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29" cy="78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triangl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020" name="Line 31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grpSp>
          <p:nvGrpSpPr>
            <p:cNvPr id="42005" name="Group 32"/>
            <p:cNvGrpSpPr>
              <a:grpSpLocks/>
            </p:cNvGrpSpPr>
            <p:nvPr/>
          </p:nvGrpSpPr>
          <p:grpSpPr bwMode="auto">
            <a:xfrm>
              <a:off x="8988" y="12088"/>
              <a:ext cx="525" cy="737"/>
              <a:chOff x="4269" y="9512"/>
              <a:chExt cx="840" cy="936"/>
            </a:xfrm>
            <a:grpFill/>
          </p:grpSpPr>
          <p:sp>
            <p:nvSpPr>
              <p:cNvPr id="42017" name="Line 33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42018" name="Line 34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round/>
                <a:headEnd/>
                <a:tailEnd type="triangle" w="sm" len="med"/>
              </a:ln>
              <a:extLst/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42007" name="Line 36"/>
            <p:cNvSpPr>
              <a:spLocks noChangeShapeType="1"/>
            </p:cNvSpPr>
            <p:nvPr/>
          </p:nvSpPr>
          <p:spPr bwMode="auto">
            <a:xfrm>
              <a:off x="6932" y="13303"/>
              <a:ext cx="0" cy="483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08" name="AutoShape 37"/>
            <p:cNvSpPr>
              <a:spLocks noChangeArrowheads="1"/>
            </p:cNvSpPr>
            <p:nvPr/>
          </p:nvSpPr>
          <p:spPr bwMode="auto">
            <a:xfrm>
              <a:off x="1973" y="12885"/>
              <a:ext cx="840" cy="434"/>
            </a:xfrm>
            <a:prstGeom prst="flowChartProcess">
              <a:avLst/>
            </a:prstGeom>
            <a:grp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语句1</a:t>
              </a:r>
            </a:p>
          </p:txBody>
        </p:sp>
        <p:sp>
          <p:nvSpPr>
            <p:cNvPr id="42009" name="Line 38"/>
            <p:cNvSpPr>
              <a:spLocks noChangeShapeType="1"/>
            </p:cNvSpPr>
            <p:nvPr/>
          </p:nvSpPr>
          <p:spPr bwMode="auto">
            <a:xfrm>
              <a:off x="2373" y="13313"/>
              <a:ext cx="0" cy="483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10" name="AutoShape 39"/>
            <p:cNvSpPr>
              <a:spLocks noChangeArrowheads="1"/>
            </p:cNvSpPr>
            <p:nvPr/>
          </p:nvSpPr>
          <p:spPr bwMode="auto">
            <a:xfrm>
              <a:off x="4473" y="12865"/>
              <a:ext cx="840" cy="434"/>
            </a:xfrm>
            <a:prstGeom prst="flowChartProcess">
              <a:avLst/>
            </a:prstGeom>
            <a:grp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 dirty="0"/>
                <a:t>语句2</a:t>
              </a:r>
            </a:p>
          </p:txBody>
        </p:sp>
        <p:sp>
          <p:nvSpPr>
            <p:cNvPr id="42011" name="Line 40"/>
            <p:cNvSpPr>
              <a:spLocks noChangeShapeType="1"/>
            </p:cNvSpPr>
            <p:nvPr/>
          </p:nvSpPr>
          <p:spPr bwMode="auto">
            <a:xfrm>
              <a:off x="4893" y="13303"/>
              <a:ext cx="0" cy="483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12" name="Line 41"/>
            <p:cNvSpPr>
              <a:spLocks noChangeShapeType="1"/>
            </p:cNvSpPr>
            <p:nvPr/>
          </p:nvSpPr>
          <p:spPr bwMode="auto">
            <a:xfrm>
              <a:off x="2340" y="13801"/>
              <a:ext cx="7278" cy="0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2013" name="Text Box 42"/>
            <p:cNvSpPr txBox="1">
              <a:spLocks noChangeArrowheads="1"/>
            </p:cNvSpPr>
            <p:nvPr/>
          </p:nvSpPr>
          <p:spPr bwMode="auto">
            <a:xfrm>
              <a:off x="2373" y="11716"/>
              <a:ext cx="525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/>
                <a:t>真 </a:t>
              </a:r>
            </a:p>
          </p:txBody>
        </p:sp>
        <p:sp>
          <p:nvSpPr>
            <p:cNvPr id="42014" name="Text Box 43"/>
            <p:cNvSpPr txBox="1">
              <a:spLocks noChangeArrowheads="1"/>
            </p:cNvSpPr>
            <p:nvPr/>
          </p:nvSpPr>
          <p:spPr bwMode="auto">
            <a:xfrm>
              <a:off x="6888" y="11776"/>
              <a:ext cx="525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/>
                <a:t>真 </a:t>
              </a:r>
            </a:p>
          </p:txBody>
        </p:sp>
        <p:sp>
          <p:nvSpPr>
            <p:cNvPr id="42015" name="Text Box 44"/>
            <p:cNvSpPr txBox="1">
              <a:spLocks noChangeArrowheads="1"/>
            </p:cNvSpPr>
            <p:nvPr/>
          </p:nvSpPr>
          <p:spPr bwMode="auto">
            <a:xfrm>
              <a:off x="8883" y="11776"/>
              <a:ext cx="48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/>
                <a:t>假</a:t>
              </a:r>
            </a:p>
          </p:txBody>
        </p:sp>
        <p:sp>
          <p:nvSpPr>
            <p:cNvPr id="42016" name="Text Box 45"/>
            <p:cNvSpPr txBox="1">
              <a:spLocks noChangeArrowheads="1"/>
            </p:cNvSpPr>
            <p:nvPr/>
          </p:nvSpPr>
          <p:spPr bwMode="auto">
            <a:xfrm>
              <a:off x="4343" y="11706"/>
              <a:ext cx="48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/>
                <a:t>假</a:t>
              </a:r>
            </a:p>
          </p:txBody>
        </p:sp>
        <p:sp>
          <p:nvSpPr>
            <p:cNvPr id="42006" name="AutoShape 35"/>
            <p:cNvSpPr>
              <a:spLocks noChangeArrowheads="1"/>
            </p:cNvSpPr>
            <p:nvPr/>
          </p:nvSpPr>
          <p:spPr bwMode="auto">
            <a:xfrm>
              <a:off x="6436" y="12865"/>
              <a:ext cx="840" cy="434"/>
            </a:xfrm>
            <a:prstGeom prst="flowChartProcess">
              <a:avLst/>
            </a:prstGeom>
            <a:grpFill/>
            <a:ln w="38100">
              <a:solidFill>
                <a:srgbClr val="FFC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sz="1400" b="1"/>
                <a:t>语句3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5313" y="10290"/>
              <a:ext cx="104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/>
                <a:t>入口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5423" y="14249"/>
              <a:ext cx="104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4000"/>
                </a:lnSpc>
              </a:pPr>
              <a:r>
                <a:rPr lang="zh-CN" altLang="en-US" sz="1400" b="1" dirty="0" smtClean="0"/>
                <a:t>出口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9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省略 </a:t>
            </a:r>
            <a:r>
              <a:rPr lang="en-US" altLang="zh-CN" dirty="0" smtClean="0"/>
              <a:t>else </a:t>
            </a:r>
            <a:r>
              <a:rPr lang="zh-CN" altLang="en-US" dirty="0" smtClean="0"/>
              <a:t>部分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语句可以省略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en-US" altLang="zh-CN" dirty="0" smtClean="0"/>
              <a:t>( </a:t>
            </a:r>
            <a:r>
              <a:rPr lang="zh-CN" altLang="en-US" dirty="0" smtClean="0"/>
              <a:t>表达式 )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语句</a:t>
            </a:r>
            <a:r>
              <a:rPr lang="zh-CN" altLang="en-US" dirty="0"/>
              <a:t>1</a:t>
            </a:r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语句</a:t>
            </a:r>
            <a:r>
              <a:rPr lang="zh-CN" altLang="en-US" dirty="0"/>
              <a:t>2 </a:t>
            </a:r>
          </a:p>
          <a:p>
            <a:r>
              <a:rPr lang="zh-CN" altLang="en-US" dirty="0" smtClean="0"/>
              <a:t>如果内嵌的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语句省略了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部分，容易产生歧义，从而导致逻辑错误。。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198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0ACC40-5D81-4E00-99AF-6B86E2AD0C18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74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省略 </a:t>
            </a:r>
            <a:r>
              <a:rPr lang="en-US" altLang="zh-CN" dirty="0"/>
              <a:t>else </a:t>
            </a:r>
            <a:r>
              <a:rPr lang="zh-CN" altLang="en-US" dirty="0"/>
              <a:t>部分的嵌套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(</a:t>
            </a:r>
            <a:r>
              <a:rPr lang="zh-CN" altLang="en-US" dirty="0"/>
              <a:t>表达式1)</a:t>
            </a:r>
          </a:p>
          <a:p>
            <a:pPr marL="457200" lvl="1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表达式2) 语句1</a:t>
            </a:r>
          </a:p>
          <a:p>
            <a:pPr marL="457200" lvl="1" indent="0">
              <a:buNone/>
            </a:pPr>
            <a:r>
              <a:rPr lang="en-US" altLang="zh-CN" dirty="0"/>
              <a:t>else  </a:t>
            </a:r>
            <a:r>
              <a:rPr lang="zh-CN" altLang="en-US" dirty="0"/>
              <a:t>语句2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表达式3) 语句3 </a:t>
            </a:r>
          </a:p>
          <a:p>
            <a:pPr marL="457200" lvl="1" indent="0">
              <a:buNone/>
            </a:pPr>
            <a:r>
              <a:rPr lang="en-US" altLang="zh-CN" dirty="0"/>
              <a:t>else  </a:t>
            </a:r>
            <a:r>
              <a:rPr lang="zh-CN" altLang="en-US" dirty="0"/>
              <a:t>语句4  </a:t>
            </a:r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1411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(</a:t>
            </a:r>
            <a:r>
              <a:rPr lang="zh-CN" altLang="en-US" dirty="0"/>
              <a:t>表达式1</a:t>
            </a:r>
            <a:r>
              <a:rPr lang="zh-CN" altLang="en-US" dirty="0" smtClean="0"/>
              <a:t>)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表达式2) </a:t>
            </a:r>
            <a:r>
              <a:rPr lang="zh-CN" altLang="en-US" dirty="0" smtClean="0"/>
              <a:t>语句</a:t>
            </a:r>
            <a:r>
              <a:rPr lang="zh-CN" altLang="en-US" dirty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else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if</a:t>
            </a:r>
            <a:r>
              <a:rPr lang="en-US" altLang="zh-CN" dirty="0"/>
              <a:t>(</a:t>
            </a:r>
            <a:r>
              <a:rPr lang="zh-CN" altLang="en-US" dirty="0"/>
              <a:t>表达式3) 语句3 </a:t>
            </a:r>
          </a:p>
          <a:p>
            <a:pPr marL="457200" lvl="1" indent="0">
              <a:buNone/>
            </a:pPr>
            <a:r>
              <a:rPr lang="en-US" altLang="zh-CN" dirty="0" smtClean="0"/>
              <a:t>   else  </a:t>
            </a:r>
            <a:r>
              <a:rPr lang="zh-CN" altLang="en-US" dirty="0"/>
              <a:t>语句4 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(</a:t>
            </a:r>
            <a:r>
              <a:rPr lang="zh-CN" altLang="en-US" dirty="0"/>
              <a:t>表达式1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if</a:t>
            </a:r>
            <a:r>
              <a:rPr lang="en-US" altLang="zh-CN" dirty="0"/>
              <a:t>(</a:t>
            </a:r>
            <a:r>
              <a:rPr lang="zh-CN" altLang="en-US" dirty="0"/>
              <a:t>表达式2) 语句</a:t>
            </a:r>
            <a:r>
              <a:rPr lang="zh-CN" altLang="en-US" dirty="0" smtClean="0"/>
              <a:t>1 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else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if</a:t>
            </a:r>
            <a:r>
              <a:rPr lang="en-US" altLang="zh-CN" dirty="0"/>
              <a:t>(</a:t>
            </a:r>
            <a:r>
              <a:rPr lang="zh-CN" altLang="en-US" dirty="0"/>
              <a:t>表达式3) 语句3 </a:t>
            </a:r>
          </a:p>
          <a:p>
            <a:pPr marL="457200" lvl="1" indent="0">
              <a:buNone/>
            </a:pPr>
            <a:r>
              <a:rPr lang="en-US" altLang="zh-CN" dirty="0" smtClean="0"/>
              <a:t>else  </a:t>
            </a:r>
            <a:r>
              <a:rPr lang="zh-CN" altLang="en-US" dirty="0"/>
              <a:t>语句4 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198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0ACC40-5D81-4E00-99AF-6B86E2AD0C18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3" name="右箭头 2"/>
          <p:cNvSpPr/>
          <p:nvPr/>
        </p:nvSpPr>
        <p:spPr>
          <a:xfrm>
            <a:off x="3707904" y="3072092"/>
            <a:ext cx="86409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179512" y="4523242"/>
            <a:ext cx="3708412" cy="2334758"/>
          </a:xfrm>
          <a:prstGeom prst="rect">
            <a:avLst/>
          </a:prstGeom>
        </p:spPr>
        <p:txBody>
          <a:bodyPr vert="horz" rtlCol="0">
            <a:normAutofit fontScale="925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2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4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1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1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zh-CN" altLang="en-US" dirty="0" smtClean="0"/>
              <a:t>体现了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if</a:t>
            </a:r>
            <a:r>
              <a:rPr lang="zh-CN" altLang="en-US" dirty="0" smtClean="0"/>
              <a:t>的匹配原则：</a:t>
            </a:r>
            <a:r>
              <a:rPr lang="en-US" altLang="zh-CN" dirty="0" smtClean="0">
                <a:solidFill>
                  <a:srgbClr val="FF0000"/>
                </a:solidFill>
              </a:rPr>
              <a:t>else</a:t>
            </a:r>
            <a:r>
              <a:rPr lang="zh-CN" altLang="en-US" dirty="0" smtClean="0">
                <a:solidFill>
                  <a:srgbClr val="FF0000"/>
                </a:solidFill>
              </a:rPr>
              <a:t>找前面最近的未被匹配的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zh-CN" altLang="en-US" dirty="0" smtClean="0">
                <a:solidFill>
                  <a:srgbClr val="FF0000"/>
                </a:solidFill>
              </a:rPr>
              <a:t>，与之配对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{ }</a:t>
            </a:r>
            <a:r>
              <a:rPr lang="zh-CN" altLang="en-US" dirty="0" smtClean="0"/>
              <a:t>可以改变层次，改变配对和逻辑关系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79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常见疏漏、错误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scanf</a:t>
            </a:r>
            <a:r>
              <a:rPr lang="zh-CN" altLang="en-US" dirty="0" smtClean="0"/>
              <a:t>没有取地址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(“%d”, x);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 smtClean="0">
                <a:solidFill>
                  <a:srgbClr val="FF0000"/>
                </a:solidFill>
              </a:rPr>
              <a:t>x </a:t>
            </a:r>
            <a:r>
              <a:rPr lang="zh-CN" altLang="en-US" dirty="0" smtClean="0">
                <a:solidFill>
                  <a:srgbClr val="FF0000"/>
                </a:solidFill>
              </a:rPr>
              <a:t>之前遗漏了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</a:p>
          <a:p>
            <a:pPr marL="514350" indent="-457200"/>
            <a:r>
              <a:rPr lang="en-US" altLang="zh-CN" dirty="0" err="1" smtClean="0"/>
              <a:t>scanf</a:t>
            </a:r>
            <a:r>
              <a:rPr lang="zh-CN" altLang="en-US" dirty="0" smtClean="0"/>
              <a:t>类型不匹配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pPr marL="457200" lvl="1" indent="0">
              <a:buNone/>
            </a:pPr>
            <a:r>
              <a:rPr lang="en-US" altLang="zh-CN" dirty="0" err="1"/>
              <a:t>scanf</a:t>
            </a:r>
            <a:r>
              <a:rPr lang="en-US" altLang="zh-CN" dirty="0" smtClean="0"/>
              <a:t>(“%f”, </a:t>
            </a:r>
            <a:r>
              <a:rPr lang="en-US" altLang="zh-CN" dirty="0"/>
              <a:t>&amp;x);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  x </a:t>
            </a:r>
            <a:r>
              <a:rPr lang="zh-CN" altLang="en-US" sz="2800" dirty="0">
                <a:solidFill>
                  <a:srgbClr val="FF0000"/>
                </a:solidFill>
              </a:rPr>
              <a:t>是整型，应该用</a:t>
            </a:r>
            <a:r>
              <a:rPr lang="en-US" altLang="zh-CN" sz="2800" dirty="0">
                <a:solidFill>
                  <a:srgbClr val="FF0000"/>
                </a:solidFill>
              </a:rPr>
              <a:t>%d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5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if/else</a:t>
            </a:r>
            <a:r>
              <a:rPr lang="zh-CN" altLang="en-US" dirty="0" smtClean="0"/>
              <a:t>语句应用 </a:t>
            </a:r>
            <a:r>
              <a:rPr lang="en-US" altLang="zh-CN" dirty="0" smtClean="0"/>
              <a:t>(I)</a:t>
            </a:r>
            <a:endParaRPr lang="en-US" altLang="zh-CN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判断整数</a:t>
            </a:r>
            <a:r>
              <a:rPr lang="en-US" altLang="zh-CN" dirty="0" smtClean="0">
                <a:solidFill>
                  <a:srgbClr val="FFFF00"/>
                </a:solidFill>
              </a:rPr>
              <a:t>number</a:t>
            </a:r>
            <a:r>
              <a:rPr lang="zh-CN" altLang="en-US" dirty="0" smtClean="0"/>
              <a:t>的奇偶性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if( </a:t>
            </a:r>
            <a:r>
              <a:rPr lang="en-US" altLang="zh-CN" dirty="0" smtClean="0">
                <a:solidFill>
                  <a:srgbClr val="FF0000"/>
                </a:solidFill>
              </a:rPr>
              <a:t>number%2==0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("The number is even.\n");</a:t>
            </a:r>
          </a:p>
          <a:p>
            <a:pPr marL="0" indent="0">
              <a:buNone/>
            </a:pPr>
            <a:r>
              <a:rPr lang="en-US" altLang="zh-CN" dirty="0" smtClean="0"/>
              <a:t>else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("The number is </a:t>
            </a:r>
            <a:r>
              <a:rPr lang="en-US" altLang="zh-CN" dirty="0" smtClean="0"/>
              <a:t>odd.\n");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5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if/else</a:t>
            </a:r>
            <a:r>
              <a:rPr lang="zh-CN" altLang="en-US" dirty="0" smtClean="0"/>
              <a:t>语句应用 </a:t>
            </a:r>
            <a:r>
              <a:rPr lang="en-US" altLang="zh-CN" dirty="0" smtClean="0"/>
              <a:t>(II)</a:t>
            </a:r>
            <a:endParaRPr lang="en-US" altLang="zh-CN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计算并输出浮点数</a:t>
            </a:r>
            <a:r>
              <a:rPr lang="en-US" altLang="zh-CN" dirty="0" smtClean="0">
                <a:solidFill>
                  <a:srgbClr val="FFFF00"/>
                </a:solidFill>
              </a:rPr>
              <a:t>x</a:t>
            </a:r>
            <a:r>
              <a:rPr lang="zh-CN" altLang="en-US" dirty="0" smtClean="0"/>
              <a:t>的绝对值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if( </a:t>
            </a:r>
            <a:r>
              <a:rPr lang="en-US" altLang="zh-CN" dirty="0" smtClean="0">
                <a:solidFill>
                  <a:srgbClr val="FF0000"/>
                </a:solidFill>
              </a:rPr>
              <a:t>x&gt;=0 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("abs(%f) = %f\n", x, x);</a:t>
            </a:r>
          </a:p>
          <a:p>
            <a:pPr marL="0" indent="0">
              <a:buNone/>
            </a:pPr>
            <a:r>
              <a:rPr lang="en-US" altLang="zh-CN" dirty="0" smtClean="0"/>
              <a:t>else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("abs(%f</a:t>
            </a:r>
            <a:r>
              <a:rPr lang="en-US" altLang="zh-CN" dirty="0" smtClean="0"/>
              <a:t>) = %</a:t>
            </a:r>
            <a:r>
              <a:rPr lang="en-US" altLang="zh-CN" dirty="0"/>
              <a:t>f\n", x</a:t>
            </a:r>
            <a:r>
              <a:rPr lang="en-US" altLang="zh-CN" dirty="0" smtClean="0"/>
              <a:t>,-x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797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if/else</a:t>
            </a:r>
            <a:r>
              <a:rPr lang="zh-CN" altLang="en-US" dirty="0" smtClean="0"/>
              <a:t>语句应用 </a:t>
            </a:r>
            <a:r>
              <a:rPr lang="en-US" altLang="zh-CN" dirty="0" smtClean="0"/>
              <a:t>(III)</a:t>
            </a:r>
            <a:endParaRPr lang="en-US" altLang="zh-CN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计算</a:t>
            </a:r>
            <a:r>
              <a:rPr lang="zh-CN" altLang="en-US" dirty="0"/>
              <a:t>分段函数：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double x, y;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if( x &lt; 0 )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y = 0;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else if ( x &lt;= 15 )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y = 4 * x / 3;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 smtClean="0"/>
              <a:t>   y = 2.5 </a:t>
            </a:r>
            <a:r>
              <a:rPr lang="zh-CN" altLang="en-US" dirty="0" smtClean="0"/>
              <a:t>* </a:t>
            </a:r>
            <a:r>
              <a:rPr lang="en-US" altLang="zh-CN" dirty="0" smtClean="0"/>
              <a:t>x – 10.5;</a:t>
            </a: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83768" y="1412286"/>
                <a:ext cx="6192688" cy="1512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𝐟</m:t>
                      </m:r>
                      <m:d>
                        <m:dPr>
                          <m:ctrlPr>
                            <a:rPr lang="zh-CN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        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zh-CN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                    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&lt;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             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𝟒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𝟑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               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altLang="zh-CN" sz="2400" b="1" i="1">
                                          <a:latin typeface="Cambria Math"/>
                                        </a:rPr>
                                        <m:t>𝟏𝟓</m:t>
                                      </m:r>
                                    </m:e>
                                  </m:eqArr>
                                </m:e>
                              </m:eqAr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𝟏𝟓</m:t>
                              </m:r>
                            </m:e>
                          </m:eqAr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412286"/>
                <a:ext cx="6192688" cy="15126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字符类型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整型  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zh-CN" altLang="en-US" dirty="0" smtClean="0"/>
              <a:t>浮点型 </a:t>
            </a:r>
            <a:r>
              <a:rPr lang="en-US" altLang="zh-CN" dirty="0" smtClean="0"/>
              <a:t>float</a:t>
            </a:r>
          </a:p>
          <a:p>
            <a:r>
              <a:rPr lang="zh-CN" altLang="en-US" dirty="0"/>
              <a:t>双精度</a:t>
            </a:r>
            <a:r>
              <a:rPr lang="en-US" altLang="zh-CN" dirty="0" smtClean="0"/>
              <a:t> double</a:t>
            </a:r>
          </a:p>
          <a:p>
            <a:r>
              <a:rPr lang="zh-CN" altLang="en-US" dirty="0" smtClean="0"/>
              <a:t>字符型 </a:t>
            </a:r>
            <a:r>
              <a:rPr lang="en-US" altLang="zh-CN" dirty="0" smtClean="0"/>
              <a:t>char</a:t>
            </a:r>
          </a:p>
          <a:p>
            <a:pPr lvl="1"/>
            <a:r>
              <a:rPr lang="zh-CN" altLang="en-US" dirty="0" smtClean="0"/>
              <a:t>小写字母：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' '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' '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/>
              <a:t>' </a:t>
            </a:r>
            <a:r>
              <a:rPr lang="en-US" altLang="zh-CN" dirty="0" smtClean="0">
                <a:solidFill>
                  <a:srgbClr val="FF0000"/>
                </a:solidFill>
              </a:rPr>
              <a:t>…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en-US" altLang="zh-CN" dirty="0"/>
              <a:t>'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大写字母：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 …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en-US" altLang="zh-CN" dirty="0"/>
              <a:t>'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数字</a:t>
            </a:r>
            <a:r>
              <a:rPr lang="zh-CN" altLang="en-US" dirty="0" smtClean="0"/>
              <a:t>：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' '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/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r>
              <a:rPr lang="en-US" altLang="zh-CN" dirty="0" smtClean="0"/>
              <a:t> '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en-US" altLang="zh-CN" dirty="0"/>
              <a:t>'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括号、标点符号、</a:t>
            </a:r>
            <a:r>
              <a:rPr lang="zh-CN" altLang="en-US" dirty="0" smtClean="0"/>
              <a:t>运算符</a:t>
            </a:r>
            <a:endParaRPr lang="en-US" altLang="zh-CN" dirty="0"/>
          </a:p>
          <a:p>
            <a:pPr lvl="1"/>
            <a:r>
              <a:rPr lang="zh-CN" altLang="en-US" dirty="0" smtClean="0"/>
              <a:t>特殊字符（空格、换行）</a:t>
            </a:r>
            <a:endParaRPr lang="en-US" altLang="zh-CN" dirty="0" smtClean="0"/>
          </a:p>
          <a:p>
            <a:pPr lvl="1"/>
            <a:r>
              <a:rPr lang="zh-CN" altLang="en-US" dirty="0"/>
              <a:t>附录</a:t>
            </a:r>
            <a:r>
              <a:rPr lang="en-US" altLang="zh-CN" dirty="0" smtClean="0"/>
              <a:t>B(ASCII</a:t>
            </a:r>
            <a:r>
              <a:rPr lang="zh-CN" altLang="en-US" dirty="0" smtClean="0"/>
              <a:t>码表）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23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34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字符的输入与输出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FF00"/>
                </a:solidFill>
              </a:rPr>
              <a:t>%c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 err="1"/>
              <a:t>ch</a:t>
            </a:r>
            <a:r>
              <a:rPr lang="en-US" altLang="zh-CN" dirty="0"/>
              <a:t>); /* </a:t>
            </a:r>
            <a:r>
              <a:rPr lang="zh-CN" altLang="en-US" dirty="0"/>
              <a:t>读入一个字符 </a:t>
            </a: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FF00"/>
                </a:solidFill>
              </a:rPr>
              <a:t>%c</a:t>
            </a:r>
            <a:r>
              <a:rPr lang="en-US" altLang="zh-CN" dirty="0"/>
              <a:t>", </a:t>
            </a:r>
            <a:r>
              <a:rPr lang="en-US" altLang="zh-CN" dirty="0" err="1"/>
              <a:t>ch</a:t>
            </a:r>
            <a:r>
              <a:rPr lang="en-US" altLang="zh-CN" dirty="0"/>
              <a:t>); /* </a:t>
            </a:r>
            <a:r>
              <a:rPr lang="zh-CN" altLang="en-US" dirty="0"/>
              <a:t>输出字符</a:t>
            </a:r>
            <a:r>
              <a:rPr lang="en-US" altLang="zh-CN" dirty="0" err="1"/>
              <a:t>ch</a:t>
            </a:r>
            <a:r>
              <a:rPr lang="en-US" altLang="zh-CN" dirty="0"/>
              <a:t>   */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= </a:t>
            </a:r>
            <a:r>
              <a:rPr lang="en-US" altLang="zh-CN" dirty="0" err="1" smtClean="0">
                <a:solidFill>
                  <a:srgbClr val="FFFF00"/>
                </a:solidFill>
              </a:rPr>
              <a:t>getchar</a:t>
            </a:r>
            <a:r>
              <a:rPr lang="en-US" altLang="zh-CN" dirty="0" smtClean="0"/>
              <a:t>();   /* </a:t>
            </a:r>
            <a:r>
              <a:rPr lang="zh-CN" altLang="en-US" dirty="0" smtClean="0"/>
              <a:t>读入一个字符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putchar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);    /* </a:t>
            </a:r>
            <a:r>
              <a:rPr lang="zh-CN" altLang="en-US" dirty="0" smtClean="0"/>
              <a:t>输出字符</a:t>
            </a:r>
            <a:r>
              <a:rPr lang="en-US" altLang="zh-CN" dirty="0" err="1" smtClean="0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  */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24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820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每个字符都有一个</a:t>
            </a:r>
            <a:r>
              <a:rPr lang="zh-CN" altLang="en-US" dirty="0" smtClean="0">
                <a:solidFill>
                  <a:srgbClr val="FF0000"/>
                </a:solidFill>
              </a:rPr>
              <a:t>次序值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称为</a:t>
            </a:r>
            <a:r>
              <a:rPr lang="zh-CN" altLang="en-US" dirty="0"/>
              <a:t>它的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码</a:t>
            </a:r>
            <a:r>
              <a:rPr lang="zh-CN" altLang="en-US" sz="3100" dirty="0" smtClean="0"/>
              <a:t>，参见附录</a:t>
            </a:r>
            <a:r>
              <a:rPr lang="en-US" altLang="zh-CN" sz="3100" dirty="0" smtClean="0"/>
              <a:t>B</a:t>
            </a:r>
            <a:r>
              <a:rPr lang="zh-CN" altLang="en-US" sz="3100" dirty="0"/>
              <a:t>（</a:t>
            </a:r>
            <a:r>
              <a:rPr lang="en-US" altLang="zh-CN" sz="3100" dirty="0" smtClean="0"/>
              <a:t>P334</a:t>
            </a:r>
            <a:r>
              <a:rPr lang="zh-CN" altLang="en-US" sz="3100" dirty="0" smtClean="0"/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字符类型占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字符</a:t>
            </a:r>
            <a:r>
              <a:rPr lang="zh-CN" altLang="en-US" dirty="0" smtClean="0"/>
              <a:t>类型可以认为是“</a:t>
            </a:r>
            <a:r>
              <a:rPr lang="zh-CN" altLang="en-US" dirty="0" smtClean="0">
                <a:solidFill>
                  <a:srgbClr val="FF0000"/>
                </a:solidFill>
              </a:rPr>
              <a:t>短</a:t>
            </a:r>
            <a:r>
              <a:rPr lang="zh-CN" altLang="en-US" dirty="0" smtClean="0"/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整数</a:t>
            </a:r>
            <a:r>
              <a:rPr lang="zh-CN" altLang="en-US" dirty="0" smtClean="0"/>
              <a:t>，值等于其</a:t>
            </a:r>
            <a:r>
              <a:rPr lang="zh-CN" altLang="en-US" dirty="0"/>
              <a:t>它的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字符可以比较大小</a:t>
            </a:r>
            <a:r>
              <a:rPr lang="zh-CN" altLang="en-US" dirty="0" smtClean="0">
                <a:solidFill>
                  <a:schemeClr val="tx1"/>
                </a:solidFill>
              </a:rPr>
              <a:t>（根据</a:t>
            </a:r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码值）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25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9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字符的</a:t>
            </a:r>
            <a:r>
              <a:rPr lang="en-US" altLang="zh-CN" smtClean="0"/>
              <a:t>ASCII</a:t>
            </a:r>
            <a:r>
              <a:rPr lang="zh-CN" altLang="en-US" smtClean="0"/>
              <a:t>码（续）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字母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zh-CN" altLang="en-US" dirty="0" smtClean="0"/>
              <a:t>值具有连续的、升序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abcd</a:t>
            </a:r>
            <a:r>
              <a:rPr lang="en-US" altLang="zh-CN" dirty="0" smtClean="0">
                <a:solidFill>
                  <a:srgbClr val="FF0000"/>
                </a:solidFill>
              </a:rPr>
              <a:t>…z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97,98,99</a:t>
            </a:r>
            <a:r>
              <a:rPr lang="en-US" altLang="zh-CN" dirty="0">
                <a:solidFill>
                  <a:srgbClr val="FF0000"/>
                </a:solidFill>
              </a:rPr>
              <a:t>,…,</a:t>
            </a:r>
            <a:r>
              <a:rPr lang="en-US" altLang="zh-CN" dirty="0" smtClean="0">
                <a:solidFill>
                  <a:srgbClr val="FF0000"/>
                </a:solidFill>
              </a:rPr>
              <a:t>122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ABCD…Z </a:t>
            </a:r>
            <a:r>
              <a:rPr lang="zh-CN" altLang="en-US" dirty="0" smtClean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zh-CN" altLang="en-US" dirty="0" smtClean="0"/>
              <a:t>为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65,66,67</a:t>
            </a:r>
            <a:r>
              <a:rPr lang="en-US" altLang="zh-CN" dirty="0">
                <a:solidFill>
                  <a:srgbClr val="FF0000"/>
                </a:solidFill>
              </a:rPr>
              <a:t>,…,</a:t>
            </a:r>
            <a:r>
              <a:rPr lang="en-US" altLang="zh-CN" dirty="0" smtClean="0">
                <a:solidFill>
                  <a:srgbClr val="FF0000"/>
                </a:solidFill>
              </a:rPr>
              <a:t>90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数字也具有</a:t>
            </a:r>
            <a:r>
              <a:rPr lang="zh-CN" altLang="en-US" dirty="0"/>
              <a:t>连续的、升序的</a:t>
            </a:r>
            <a:r>
              <a:rPr lang="en-US" altLang="zh-CN" dirty="0"/>
              <a:t>ASCII</a:t>
            </a:r>
            <a:r>
              <a:rPr lang="zh-CN" altLang="en-US" dirty="0" smtClean="0"/>
              <a:t>码值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012…9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 </a:t>
            </a:r>
            <a:r>
              <a:rPr lang="en-US" altLang="zh-CN" dirty="0" smtClean="0">
                <a:solidFill>
                  <a:srgbClr val="FF0000"/>
                </a:solidFill>
              </a:rPr>
              <a:t>48,49,50</a:t>
            </a:r>
            <a:r>
              <a:rPr lang="en-US" altLang="zh-CN" dirty="0">
                <a:solidFill>
                  <a:srgbClr val="FF0000"/>
                </a:solidFill>
              </a:rPr>
              <a:t>,…</a:t>
            </a:r>
            <a:r>
              <a:rPr lang="en-US" altLang="zh-CN" dirty="0" smtClean="0">
                <a:solidFill>
                  <a:srgbClr val="FF0000"/>
                </a:solidFill>
              </a:rPr>
              <a:t>57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26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47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) </a:t>
            </a:r>
            <a:r>
              <a:rPr lang="zh-CN" altLang="en-US" dirty="0" smtClean="0"/>
              <a:t>关系运算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关系运算有：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		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a &gt; b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/>
              <a:t>		</a:t>
            </a:r>
            <a:r>
              <a:rPr lang="zh-CN" altLang="en-US" dirty="0"/>
              <a:t>例如 </a:t>
            </a:r>
            <a:r>
              <a:rPr lang="en-US" altLang="zh-CN" dirty="0" smtClean="0"/>
              <a:t>a &lt; b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&gt;=</a:t>
            </a:r>
            <a:r>
              <a:rPr lang="en-US" altLang="zh-CN" dirty="0"/>
              <a:t>		</a:t>
            </a:r>
            <a:r>
              <a:rPr lang="zh-CN" altLang="en-US" dirty="0"/>
              <a:t>例如 </a:t>
            </a:r>
            <a:r>
              <a:rPr lang="en-US" altLang="zh-CN" dirty="0" smtClean="0"/>
              <a:t>a &gt;= b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&lt;=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</a:t>
            </a:r>
            <a:r>
              <a:rPr lang="zh-CN" altLang="en-US" dirty="0"/>
              <a:t>例如 </a:t>
            </a:r>
            <a:r>
              <a:rPr lang="en-US" altLang="zh-CN" dirty="0" smtClean="0"/>
              <a:t>a &lt;= b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==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</a:t>
            </a:r>
            <a:r>
              <a:rPr lang="zh-CN" altLang="en-US" dirty="0"/>
              <a:t>例如 </a:t>
            </a:r>
            <a:r>
              <a:rPr lang="en-US" altLang="zh-CN" dirty="0" smtClean="0"/>
              <a:t>a == b   </a:t>
            </a:r>
            <a:r>
              <a:rPr lang="zh-CN" altLang="en-US" dirty="0" smtClean="0">
                <a:solidFill>
                  <a:schemeClr val="tx1"/>
                </a:solidFill>
              </a:rPr>
              <a:t>注意区分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>
                <a:solidFill>
                  <a:srgbClr val="FF0000"/>
                </a:solidFill>
              </a:rPr>
              <a:t>==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!=	</a:t>
            </a:r>
            <a:r>
              <a:rPr lang="en-US" altLang="zh-CN" dirty="0"/>
              <a:t>	</a:t>
            </a:r>
            <a:r>
              <a:rPr lang="zh-CN" altLang="en-US" dirty="0"/>
              <a:t>例如 </a:t>
            </a:r>
            <a:r>
              <a:rPr lang="en-US" altLang="zh-CN" dirty="0" smtClean="0"/>
              <a:t>a != b</a:t>
            </a:r>
            <a:endParaRPr lang="en-US" altLang="zh-CN" dirty="0"/>
          </a:p>
          <a:p>
            <a:r>
              <a:rPr lang="zh-CN" altLang="en-US" dirty="0"/>
              <a:t>结果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逻辑值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的值为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假</a:t>
            </a:r>
            <a:r>
              <a:rPr lang="zh-CN" altLang="en-US" dirty="0" smtClean="0"/>
              <a:t>的值为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27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93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) </a:t>
            </a:r>
            <a:r>
              <a:rPr lang="zh-CN" altLang="en-US" dirty="0" smtClean="0"/>
              <a:t>逻辑运算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&amp;&amp; 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与：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/>
              <a:t>a &amp;&amp; b </a:t>
            </a:r>
            <a:r>
              <a:rPr lang="zh-CN" altLang="en-US" dirty="0"/>
              <a:t>为真 </a:t>
            </a:r>
            <a:r>
              <a:rPr lang="en-US" altLang="zh-CN" dirty="0"/>
              <a:t>&lt;=&gt;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都为真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FF00"/>
                </a:solidFill>
              </a:rPr>
              <a:t>            </a:t>
            </a:r>
            <a:r>
              <a:rPr lang="en-US" altLang="zh-CN" dirty="0"/>
              <a:t>a &amp;&amp; b </a:t>
            </a:r>
            <a:r>
              <a:rPr lang="zh-CN" altLang="en-US" dirty="0"/>
              <a:t>为假 </a:t>
            </a:r>
            <a:r>
              <a:rPr lang="en-US" altLang="zh-CN" dirty="0"/>
              <a:t>&lt;=&gt;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不全为真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FF00"/>
                </a:solidFill>
              </a:rPr>
              <a:t>                           </a:t>
            </a:r>
            <a:r>
              <a:rPr lang="zh-CN" altLang="en-US" dirty="0"/>
              <a:t>（至少一个为假）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|| 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或： </a:t>
            </a:r>
            <a:r>
              <a:rPr lang="en-US" altLang="zh-CN" dirty="0"/>
              <a:t>a || b </a:t>
            </a:r>
            <a:r>
              <a:rPr lang="zh-CN" altLang="en-US" dirty="0"/>
              <a:t>为真 </a:t>
            </a:r>
            <a:r>
              <a:rPr lang="en-US" altLang="zh-CN" dirty="0"/>
              <a:t>&lt;=&gt;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不全为假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                      </a:t>
            </a:r>
            <a:r>
              <a:rPr lang="en-US" altLang="zh-CN" dirty="0">
                <a:solidFill>
                  <a:srgbClr val="FFFF00"/>
                </a:solidFill>
              </a:rPr>
              <a:t>     </a:t>
            </a:r>
            <a:r>
              <a:rPr lang="zh-CN" altLang="en-US" dirty="0"/>
              <a:t>（至少一个为真）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FF00"/>
                </a:solidFill>
              </a:rPr>
              <a:t> ! </a:t>
            </a:r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非：  </a:t>
            </a:r>
            <a:r>
              <a:rPr lang="en-US" altLang="zh-CN" dirty="0"/>
              <a:t>! a </a:t>
            </a:r>
            <a:r>
              <a:rPr lang="zh-CN" altLang="en-US" dirty="0"/>
              <a:t>为真   </a:t>
            </a:r>
            <a:r>
              <a:rPr lang="en-US" altLang="zh-CN" dirty="0"/>
              <a:t>&lt;=&gt; a</a:t>
            </a:r>
            <a:r>
              <a:rPr lang="zh-CN" altLang="en-US" dirty="0"/>
              <a:t>为假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! a</a:t>
            </a:r>
            <a:r>
              <a:rPr lang="en-US" altLang="zh-CN" dirty="0" smtClean="0"/>
              <a:t> </a:t>
            </a:r>
            <a:r>
              <a:rPr lang="zh-CN" altLang="en-US" dirty="0"/>
              <a:t>为假   </a:t>
            </a:r>
            <a:r>
              <a:rPr lang="en-US" altLang="zh-CN" dirty="0"/>
              <a:t>&lt;=&gt; a</a:t>
            </a:r>
            <a:r>
              <a:rPr lang="zh-CN" altLang="en-US" dirty="0"/>
              <a:t>为真 </a:t>
            </a:r>
            <a:endParaRPr lang="zh-CN" altLang="en-US" dirty="0">
              <a:solidFill>
                <a:schemeClr val="accent1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28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9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的逻辑运算</a:t>
            </a:r>
          </a:p>
        </p:txBody>
      </p:sp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4CE50F7-30FF-40CB-BC97-84F8D767B32A}" type="slidenum">
              <a:rPr lang="zh-CN" altLang="en-US" smtClean="0">
                <a:latin typeface="Arial Black" pitchFamily="34" charset="0"/>
              </a:rPr>
              <a:pPr eaLnBrk="1" hangingPunct="1"/>
              <a:t>29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492896"/>
            <a:ext cx="6984776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    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b 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a&amp;&amp;b  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||b 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!</a:t>
            </a:r>
            <a:r>
              <a:rPr lang="en-US" altLang="zh-CN" sz="36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</a:p>
          <a:p>
            <a:pPr lvl="1"/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0</a:t>
            </a:r>
          </a:p>
          <a:p>
            <a:pPr lvl="1"/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  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8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常见疏漏、错误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画蛇添足：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r>
              <a:rPr lang="zh-CN" altLang="en-US" dirty="0"/>
              <a:t>多了</a:t>
            </a:r>
            <a:r>
              <a:rPr lang="zh-CN" altLang="en-US" dirty="0" smtClean="0">
                <a:solidFill>
                  <a:srgbClr val="FF0000"/>
                </a:solidFill>
              </a:rPr>
              <a:t>分号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for( i=0; i&lt;n; i++ )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/>
              <a:t>sum = sum +i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复合语句没有括号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for</a:t>
            </a:r>
            <a:r>
              <a:rPr lang="en-US" altLang="zh-CN" dirty="0"/>
              <a:t>( i=0; i&lt;n; i++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item </a:t>
            </a:r>
            <a:r>
              <a:rPr lang="en-US" altLang="zh-CN" dirty="0"/>
              <a:t>= 1.0/(2*i-1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sum </a:t>
            </a:r>
            <a:r>
              <a:rPr lang="en-US" altLang="zh-CN" dirty="0"/>
              <a:t>= sum </a:t>
            </a:r>
            <a:r>
              <a:rPr lang="en-US" altLang="zh-CN" dirty="0" smtClean="0"/>
              <a:t>+ item;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逻辑运算运用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判断字符 </a:t>
            </a:r>
            <a:r>
              <a:rPr lang="en-US" altLang="zh-CN" dirty="0" err="1" smtClean="0">
                <a:solidFill>
                  <a:srgbClr val="FF0000"/>
                </a:solidFill>
              </a:rPr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</a:t>
            </a:r>
            <a:r>
              <a:rPr lang="zh-CN" altLang="en-US" dirty="0" smtClean="0">
                <a:solidFill>
                  <a:srgbClr val="FF0000"/>
                </a:solidFill>
              </a:rPr>
              <a:t>数字字符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ch</a:t>
            </a:r>
            <a:r>
              <a:rPr lang="en-US" altLang="zh-CN" dirty="0"/>
              <a:t>&gt;='0'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&lt;='9</a:t>
            </a:r>
            <a:r>
              <a:rPr lang="en-US" altLang="zh-CN" dirty="0"/>
              <a:t>'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if(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&gt;='0'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&lt;='9' 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("It is a digital\n");</a:t>
            </a:r>
          </a:p>
          <a:p>
            <a:pPr marL="457200" lvl="1" indent="0">
              <a:buNone/>
            </a:pPr>
            <a:r>
              <a:rPr lang="en-US" altLang="zh-CN" dirty="0" smtClean="0"/>
              <a:t>else</a:t>
            </a:r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("It is NOT a digital\n");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30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97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逻辑运算运用</a:t>
            </a:r>
            <a:r>
              <a:rPr lang="zh-CN" altLang="en-US" dirty="0"/>
              <a:t>（</a:t>
            </a:r>
            <a:r>
              <a:rPr lang="zh-CN" altLang="en-US" dirty="0" smtClean="0"/>
              <a:t>续）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判断字符 </a:t>
            </a:r>
            <a:r>
              <a:rPr lang="en-US" altLang="zh-CN" dirty="0" err="1" smtClean="0">
                <a:solidFill>
                  <a:srgbClr val="FF0000"/>
                </a:solidFill>
              </a:rPr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是否为</a:t>
            </a:r>
            <a:r>
              <a:rPr lang="zh-CN" altLang="en-US" dirty="0" smtClean="0">
                <a:solidFill>
                  <a:srgbClr val="FF0000"/>
                </a:solidFill>
              </a:rPr>
              <a:t>小</a:t>
            </a:r>
            <a:r>
              <a:rPr lang="zh-CN" altLang="en-US" dirty="0" smtClean="0"/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字母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ch</a:t>
            </a:r>
            <a:r>
              <a:rPr lang="en-US" altLang="zh-CN" dirty="0"/>
              <a:t>&gt;='a' &amp;&amp; </a:t>
            </a:r>
            <a:r>
              <a:rPr lang="en-US" altLang="zh-CN" dirty="0" err="1"/>
              <a:t>ch</a:t>
            </a:r>
            <a:r>
              <a:rPr lang="en-US" altLang="zh-CN" dirty="0"/>
              <a:t>&lt;='z' 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判断字符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/>
              <a:t> </a:t>
            </a:r>
            <a:r>
              <a:rPr lang="zh-CN" altLang="en-US" dirty="0"/>
              <a:t>是否</a:t>
            </a:r>
            <a:r>
              <a:rPr lang="zh-CN" altLang="en-US" dirty="0" smtClean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大</a:t>
            </a:r>
            <a:r>
              <a:rPr lang="zh-CN" altLang="en-US" dirty="0" smtClean="0"/>
              <a:t>写</a:t>
            </a:r>
            <a:r>
              <a:rPr lang="zh-CN" altLang="en-US" dirty="0" smtClean="0">
                <a:solidFill>
                  <a:srgbClr val="FF0000"/>
                </a:solidFill>
              </a:rPr>
              <a:t>字母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ch</a:t>
            </a:r>
            <a:r>
              <a:rPr lang="en-US" altLang="zh-CN" dirty="0" smtClean="0"/>
              <a:t>&gt;='A' </a:t>
            </a:r>
            <a:r>
              <a:rPr lang="en-US" altLang="zh-CN" dirty="0"/>
              <a:t>&amp;&amp; </a:t>
            </a:r>
            <a:r>
              <a:rPr lang="en-US" altLang="zh-CN" dirty="0" err="1"/>
              <a:t>ch</a:t>
            </a:r>
            <a:r>
              <a:rPr lang="en-US" altLang="zh-CN" dirty="0" smtClean="0"/>
              <a:t>&lt;='Z'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/>
              <a:t>判断字符 </a:t>
            </a:r>
            <a:r>
              <a:rPr lang="en-US" altLang="zh-CN" dirty="0" err="1">
                <a:solidFill>
                  <a:srgbClr val="FF0000"/>
                </a:solidFill>
              </a:rPr>
              <a:t>ch</a:t>
            </a:r>
            <a:r>
              <a:rPr lang="en-US" altLang="zh-CN" dirty="0"/>
              <a:t> </a:t>
            </a:r>
            <a:r>
              <a:rPr lang="zh-CN" altLang="en-US" dirty="0"/>
              <a:t>是否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字母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&lt;='z') || 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&gt;='A' &amp;&amp;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&lt;='Z')</a:t>
            </a: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31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80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逻辑运算运用</a:t>
            </a:r>
            <a:r>
              <a:rPr lang="zh-CN" altLang="en-US" dirty="0"/>
              <a:t>（</a:t>
            </a:r>
            <a:r>
              <a:rPr lang="zh-CN" altLang="en-US" dirty="0" smtClean="0"/>
              <a:t>续）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润</a:t>
            </a:r>
            <a:r>
              <a:rPr lang="zh-CN" altLang="en-US" dirty="0" smtClean="0"/>
              <a:t>年判断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</a:t>
            </a:r>
            <a:r>
              <a:rPr lang="en-US" altLang="zh-CN" dirty="0" smtClean="0"/>
              <a:t>4</a:t>
            </a:r>
            <a:r>
              <a:rPr lang="zh-CN" altLang="en-US" dirty="0" smtClean="0"/>
              <a:t>整除，但是不能被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整除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或者被</a:t>
            </a:r>
            <a:r>
              <a:rPr lang="en-US" altLang="zh-CN" dirty="0" smtClean="0"/>
              <a:t>400</a:t>
            </a:r>
            <a:r>
              <a:rPr lang="zh-CN" altLang="en-US" dirty="0" smtClean="0"/>
              <a:t>整除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year;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scanf</a:t>
            </a:r>
            <a:r>
              <a:rPr lang="en-US" altLang="zh-CN" dirty="0" smtClean="0">
                <a:solidFill>
                  <a:schemeClr val="tx1"/>
                </a:solidFill>
              </a:rPr>
              <a:t>( "%d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smtClean="0">
                <a:solidFill>
                  <a:schemeClr val="tx1"/>
                </a:solidFill>
              </a:rPr>
              <a:t>, &amp;year);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if(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/>
              <a:t>year%4==0 &amp;&amp; year%100!=0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 || year%400==0 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smtClean="0">
                <a:solidFill>
                  <a:schemeClr val="tx1"/>
                </a:solidFill>
              </a:rPr>
              <a:t>%d is a leap year\n", year);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smtClean="0">
                <a:solidFill>
                  <a:schemeClr val="tx1"/>
                </a:solidFill>
              </a:rPr>
              <a:t>%</a:t>
            </a:r>
            <a:r>
              <a:rPr lang="en-US" altLang="zh-CN" dirty="0">
                <a:solidFill>
                  <a:schemeClr val="tx1"/>
                </a:solidFill>
              </a:rPr>
              <a:t>d is </a:t>
            </a:r>
            <a:r>
              <a:rPr lang="en-US" altLang="zh-CN" dirty="0" smtClean="0">
                <a:solidFill>
                  <a:schemeClr val="tx1"/>
                </a:solidFill>
              </a:rPr>
              <a:t>NOT a leap </a:t>
            </a:r>
            <a:r>
              <a:rPr lang="en-US" altLang="zh-CN" dirty="0">
                <a:solidFill>
                  <a:schemeClr val="tx1"/>
                </a:solidFill>
              </a:rPr>
              <a:t>year\n", year</a:t>
            </a:r>
            <a:r>
              <a:rPr lang="en-US" altLang="zh-CN" dirty="0" smtClean="0">
                <a:solidFill>
                  <a:schemeClr val="tx1"/>
                </a:solidFill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32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88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逻辑运算运用</a:t>
            </a:r>
            <a:r>
              <a:rPr lang="zh-CN" altLang="en-US" dirty="0"/>
              <a:t>（</a:t>
            </a:r>
            <a:r>
              <a:rPr lang="zh-CN" altLang="en-US" dirty="0" smtClean="0"/>
              <a:t>续）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b="1" dirty="0" smtClean="0">
                <a:latin typeface="宋体" pitchFamily="2" charset="-122"/>
              </a:rPr>
              <a:t>例</a:t>
            </a:r>
            <a:r>
              <a:rPr lang="en-US" altLang="zh-CN" b="1" dirty="0" smtClean="0">
                <a:latin typeface="宋体" pitchFamily="2" charset="-122"/>
              </a:rPr>
              <a:t>3-7] </a:t>
            </a:r>
            <a:r>
              <a:rPr lang="zh-CN" altLang="en-US" dirty="0" smtClean="0">
                <a:latin typeface="宋体" pitchFamily="2" charset="-122"/>
              </a:rPr>
              <a:t>输入</a:t>
            </a:r>
            <a:r>
              <a:rPr lang="zh-CN" altLang="en-US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10</a:t>
            </a:r>
            <a:r>
              <a:rPr lang="zh-CN" altLang="en-US" dirty="0">
                <a:latin typeface="宋体" pitchFamily="2" charset="-122"/>
              </a:rPr>
              <a:t>个字符</a:t>
            </a:r>
            <a:r>
              <a:rPr lang="zh-CN" altLang="en-US" dirty="0" smtClean="0">
                <a:latin typeface="宋体" pitchFamily="2" charset="-122"/>
              </a:rPr>
              <a:t>，统计其中英文字母、数字字符和</a:t>
            </a:r>
            <a:r>
              <a:rPr lang="zh-CN" altLang="en-US" dirty="0">
                <a:latin typeface="宋体" pitchFamily="2" charset="-122"/>
              </a:rPr>
              <a:t>其他字符的个数</a:t>
            </a:r>
            <a:r>
              <a:rPr lang="zh-CN" altLang="en-US" dirty="0" smtClean="0">
                <a:latin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itchFamily="2" charset="-122"/>
            </a:endParaRPr>
          </a:p>
          <a:p>
            <a:pPr marL="0" indent="0">
              <a:buNone/>
            </a:pPr>
            <a:r>
              <a:rPr lang="en-US" altLang="zh-CN" sz="2600" dirty="0" err="1"/>
              <a:t>int</a:t>
            </a:r>
            <a:r>
              <a:rPr lang="en-US" altLang="zh-CN" sz="2600" dirty="0"/>
              <a:t> letter, digit, other, i;</a:t>
            </a:r>
          </a:p>
          <a:p>
            <a:pPr marL="0" indent="0">
              <a:buNone/>
            </a:pPr>
            <a:r>
              <a:rPr lang="en-US" altLang="zh-CN" sz="2600" dirty="0"/>
              <a:t>char </a:t>
            </a:r>
            <a:r>
              <a:rPr lang="en-US" altLang="zh-CN" sz="2600" dirty="0" err="1"/>
              <a:t>ch</a:t>
            </a:r>
            <a:r>
              <a:rPr lang="en-US" altLang="zh-CN" sz="2600" dirty="0"/>
              <a:t>;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letter = 0;</a:t>
            </a:r>
          </a:p>
          <a:p>
            <a:pPr marL="0" indent="0">
              <a:buNone/>
            </a:pPr>
            <a:r>
              <a:rPr lang="en-US" altLang="zh-CN" sz="2600" dirty="0"/>
              <a:t>digit = 0;</a:t>
            </a:r>
          </a:p>
          <a:p>
            <a:pPr marL="0" indent="0">
              <a:buNone/>
            </a:pPr>
            <a:r>
              <a:rPr lang="en-US" altLang="zh-CN" sz="2600" dirty="0" smtClean="0"/>
              <a:t>other </a:t>
            </a:r>
            <a:r>
              <a:rPr lang="en-US" altLang="zh-CN" sz="2600" dirty="0"/>
              <a:t>= 0</a:t>
            </a:r>
            <a:r>
              <a:rPr lang="en-US" altLang="zh-CN" sz="2600" dirty="0" smtClean="0"/>
              <a:t>;</a:t>
            </a: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33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79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逻辑运算运用</a:t>
            </a:r>
            <a:r>
              <a:rPr lang="zh-CN" altLang="en-US" dirty="0"/>
              <a:t>（</a:t>
            </a:r>
            <a:r>
              <a:rPr lang="zh-CN" altLang="en-US" dirty="0" smtClean="0"/>
              <a:t>续）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600" dirty="0" err="1" smtClean="0"/>
              <a:t>printf</a:t>
            </a:r>
            <a:r>
              <a:rPr lang="en-US" altLang="zh-CN" sz="2600" dirty="0" smtClean="0"/>
              <a:t>("Enter 10 characters:");</a:t>
            </a: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for( i=0; i&lt;10; i++ )</a:t>
            </a: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</a:t>
            </a:r>
            <a:r>
              <a:rPr lang="en-US" altLang="zh-CN" sz="2600" dirty="0" err="1" smtClean="0"/>
              <a:t>ch</a:t>
            </a:r>
            <a:r>
              <a:rPr lang="en-US" altLang="zh-CN" sz="2600" dirty="0" smtClean="0"/>
              <a:t> = </a:t>
            </a:r>
            <a:r>
              <a:rPr lang="en-US" altLang="zh-CN" sz="2600" dirty="0" err="1" smtClean="0"/>
              <a:t>getchar</a:t>
            </a:r>
            <a:r>
              <a:rPr lang="en-US" altLang="zh-CN" sz="2600" dirty="0" smtClean="0"/>
              <a:t>();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if(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ch</a:t>
            </a:r>
            <a:r>
              <a:rPr lang="en-US" altLang="zh-CN" sz="2600" dirty="0" smtClean="0">
                <a:solidFill>
                  <a:srgbClr val="FFFF00"/>
                </a:solidFill>
              </a:rPr>
              <a:t>&gt;='a</a:t>
            </a:r>
            <a:r>
              <a:rPr lang="en-US" altLang="zh-CN" sz="2600" dirty="0">
                <a:solidFill>
                  <a:srgbClr val="FFFF00"/>
                </a:solidFill>
              </a:rPr>
              <a:t>'</a:t>
            </a:r>
            <a:r>
              <a:rPr lang="en-US" altLang="zh-CN" sz="2600" dirty="0" smtClean="0">
                <a:solidFill>
                  <a:srgbClr val="FFFF00"/>
                </a:solidFill>
              </a:rPr>
              <a:t> &amp;&amp;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ch</a:t>
            </a:r>
            <a:r>
              <a:rPr lang="en-US" altLang="zh-CN" sz="2600" dirty="0" smtClean="0">
                <a:solidFill>
                  <a:srgbClr val="FFFF00"/>
                </a:solidFill>
              </a:rPr>
              <a:t>&lt;='z</a:t>
            </a:r>
            <a:r>
              <a:rPr lang="en-US" altLang="zh-CN" sz="2600" dirty="0">
                <a:solidFill>
                  <a:srgbClr val="FFFF00"/>
                </a:solidFill>
              </a:rPr>
              <a:t>'</a:t>
            </a:r>
            <a:r>
              <a:rPr lang="en-US" altLang="zh-CN" sz="2600" dirty="0" smtClean="0">
                <a:solidFill>
                  <a:srgbClr val="FFFF00"/>
                </a:solidFill>
              </a:rPr>
              <a:t> ||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ch</a:t>
            </a:r>
            <a:r>
              <a:rPr lang="en-US" altLang="zh-CN" sz="2600" dirty="0" smtClean="0">
                <a:solidFill>
                  <a:srgbClr val="FFFF00"/>
                </a:solidFill>
              </a:rPr>
              <a:t>&gt;='A</a:t>
            </a:r>
            <a:r>
              <a:rPr lang="en-US" altLang="zh-CN" sz="2600" dirty="0">
                <a:solidFill>
                  <a:srgbClr val="FFFF00"/>
                </a:solidFill>
              </a:rPr>
              <a:t>'</a:t>
            </a:r>
            <a:r>
              <a:rPr lang="en-US" altLang="zh-CN" sz="2600" dirty="0" smtClean="0">
                <a:solidFill>
                  <a:srgbClr val="FFFF00"/>
                </a:solidFill>
              </a:rPr>
              <a:t> &amp;&amp;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ch</a:t>
            </a:r>
            <a:r>
              <a:rPr lang="en-US" altLang="zh-CN" sz="2600" dirty="0" smtClean="0">
                <a:solidFill>
                  <a:srgbClr val="FFFF00"/>
                </a:solidFill>
              </a:rPr>
              <a:t>&lt;='Z' </a:t>
            </a:r>
            <a:r>
              <a:rPr lang="en-US" altLang="zh-CN" sz="2600" dirty="0" smtClean="0"/>
              <a:t>)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</a:t>
            </a:r>
            <a:r>
              <a:rPr lang="en-US" altLang="zh-CN" sz="2600" dirty="0" smtClean="0">
                <a:solidFill>
                  <a:srgbClr val="FF0000"/>
                </a:solidFill>
              </a:rPr>
              <a:t>letter</a:t>
            </a:r>
            <a:r>
              <a:rPr lang="en-US" altLang="zh-CN" sz="2600" dirty="0" smtClean="0"/>
              <a:t> ++;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else if(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ch</a:t>
            </a:r>
            <a:r>
              <a:rPr lang="en-US" altLang="zh-CN" sz="2600" dirty="0" smtClean="0">
                <a:solidFill>
                  <a:srgbClr val="FFFF00"/>
                </a:solidFill>
              </a:rPr>
              <a:t>&gt;='0</a:t>
            </a:r>
            <a:r>
              <a:rPr lang="en-US" altLang="zh-CN" sz="2600" dirty="0">
                <a:solidFill>
                  <a:srgbClr val="FFFF00"/>
                </a:solidFill>
              </a:rPr>
              <a:t>'</a:t>
            </a:r>
            <a:r>
              <a:rPr lang="en-US" altLang="zh-CN" sz="2600" dirty="0" smtClean="0">
                <a:solidFill>
                  <a:srgbClr val="FFFF00"/>
                </a:solidFill>
              </a:rPr>
              <a:t> &amp;&amp;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ch</a:t>
            </a:r>
            <a:r>
              <a:rPr lang="en-US" altLang="zh-CN" sz="2600" dirty="0" smtClean="0">
                <a:solidFill>
                  <a:srgbClr val="FFFF00"/>
                </a:solidFill>
              </a:rPr>
              <a:t>&lt;='9</a:t>
            </a:r>
            <a:r>
              <a:rPr lang="en-US" altLang="zh-CN" sz="2600" dirty="0">
                <a:solidFill>
                  <a:srgbClr val="FFFF00"/>
                </a:solidFill>
              </a:rPr>
              <a:t>'</a:t>
            </a:r>
            <a:r>
              <a:rPr lang="en-US" altLang="zh-CN" sz="2600" dirty="0" smtClean="0">
                <a:solidFill>
                  <a:srgbClr val="FFFF00"/>
                </a:solidFill>
              </a:rPr>
              <a:t> </a:t>
            </a:r>
            <a:r>
              <a:rPr lang="en-US" altLang="zh-CN" sz="2600" dirty="0" smtClean="0"/>
              <a:t>)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</a:t>
            </a:r>
            <a:r>
              <a:rPr lang="en-US" altLang="zh-CN" sz="2600" dirty="0" smtClean="0">
                <a:solidFill>
                  <a:srgbClr val="FF0000"/>
                </a:solidFill>
              </a:rPr>
              <a:t>digit</a:t>
            </a:r>
            <a:r>
              <a:rPr lang="en-US" altLang="zh-CN" sz="2600" dirty="0" smtClean="0"/>
              <a:t> ++;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else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</a:t>
            </a:r>
            <a:r>
              <a:rPr lang="en-US" altLang="zh-CN" sz="2600" dirty="0" smtClean="0">
                <a:solidFill>
                  <a:srgbClr val="FF0000"/>
                </a:solidFill>
              </a:rPr>
              <a:t>other</a:t>
            </a:r>
            <a:r>
              <a:rPr lang="en-US" altLang="zh-CN" sz="2600" dirty="0" smtClean="0"/>
              <a:t> ++;</a:t>
            </a: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600" dirty="0" err="1" smtClean="0"/>
              <a:t>printf</a:t>
            </a:r>
            <a:r>
              <a:rPr lang="en-US" altLang="zh-CN" sz="2600" dirty="0" smtClean="0"/>
              <a:t>("letter=%d, digit=%d, other=%d\n</a:t>
            </a:r>
            <a:r>
              <a:rPr lang="en-US" altLang="zh-CN" sz="2600" dirty="0"/>
              <a:t>"</a:t>
            </a:r>
            <a:r>
              <a:rPr lang="en-US" altLang="zh-CN" sz="2600" dirty="0" smtClean="0"/>
              <a:t>, </a:t>
            </a:r>
          </a:p>
          <a:p>
            <a:pPr marL="0" indent="0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letter, digit, other);</a:t>
            </a: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34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39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5) switch</a:t>
            </a:r>
            <a:r>
              <a:rPr lang="zh-CN" altLang="en-US" dirty="0" smtClean="0"/>
              <a:t>语句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5194920" cy="4525963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/>
              <a:t>switch(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{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 algn="just">
              <a:buNone/>
            </a:pPr>
            <a:r>
              <a:rPr lang="en-US" altLang="zh-CN" dirty="0" smtClean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常量表达式1</a:t>
            </a:r>
            <a:r>
              <a:rPr lang="zh-CN" altLang="en-US" dirty="0"/>
              <a:t>：语句段1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pPr lvl="1" algn="just">
              <a:buNone/>
            </a:pPr>
            <a:r>
              <a:rPr lang="en-US" altLang="zh-CN" dirty="0" smtClean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常量表达式2</a:t>
            </a:r>
            <a:r>
              <a:rPr lang="zh-CN" altLang="en-US" dirty="0"/>
              <a:t>：语句段2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pPr lvl="1" algn="just">
              <a:buNone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    …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en-US" altLang="zh-CN" dirty="0" smtClean="0"/>
          </a:p>
          <a:p>
            <a:pPr lvl="1" algn="just">
              <a:buNone/>
            </a:pPr>
            <a:r>
              <a:rPr lang="en-US" altLang="zh-CN" dirty="0" smtClean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</a:t>
            </a:r>
            <a:r>
              <a:rPr lang="zh-CN" altLang="en-US" dirty="0" smtClean="0">
                <a:solidFill>
                  <a:srgbClr val="CC0066"/>
                </a:solidFill>
              </a:rPr>
              <a:t>表达式</a:t>
            </a:r>
            <a:r>
              <a:rPr lang="en-US" altLang="zh-CN" dirty="0">
                <a:solidFill>
                  <a:srgbClr val="CC0066"/>
                </a:solidFill>
              </a:rPr>
              <a:t>k</a:t>
            </a:r>
            <a:r>
              <a:rPr lang="zh-CN" altLang="en-US" dirty="0" smtClean="0"/>
              <a:t>：</a:t>
            </a:r>
            <a:r>
              <a:rPr lang="zh-CN" altLang="en-US" dirty="0"/>
              <a:t>语句</a:t>
            </a:r>
            <a:r>
              <a:rPr lang="zh-CN" altLang="en-US" dirty="0" smtClean="0"/>
              <a:t>段</a:t>
            </a:r>
            <a:r>
              <a:rPr lang="en-US" altLang="zh-CN" dirty="0" smtClean="0"/>
              <a:t>k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pPr lvl="1" algn="just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…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  <a:p>
            <a:pPr lvl="1" algn="just">
              <a:buNone/>
            </a:pPr>
            <a:r>
              <a:rPr lang="en-US" altLang="zh-CN" dirty="0" smtClean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/>
              <a:t>：语句段</a:t>
            </a:r>
            <a:r>
              <a:rPr lang="en-US" altLang="zh-CN" dirty="0"/>
              <a:t>n</a:t>
            </a:r>
            <a:r>
              <a:rPr lang="zh-CN" altLang="en-US" dirty="0"/>
              <a:t>;</a:t>
            </a:r>
          </a:p>
          <a:p>
            <a:pPr lvl="1" algn="just">
              <a:buNone/>
            </a:pPr>
            <a:r>
              <a:rPr lang="en-US" altLang="zh-CN" dirty="0" smtClean="0"/>
              <a:t>default </a:t>
            </a:r>
            <a:r>
              <a:rPr lang="en-US" altLang="zh-CN" dirty="0"/>
              <a:t>：   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语句</a:t>
            </a:r>
            <a:r>
              <a:rPr lang="zh-CN" altLang="en-US" dirty="0"/>
              <a:t>段</a:t>
            </a:r>
            <a:r>
              <a:rPr lang="en-US" altLang="zh-CN" dirty="0"/>
              <a:t>n+1</a:t>
            </a:r>
            <a:r>
              <a:rPr lang="zh-CN" altLang="en-US" dirty="0"/>
              <a:t>;</a:t>
            </a:r>
          </a:p>
          <a:p>
            <a:pPr algn="just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5436096" y="1600201"/>
            <a:ext cx="3250704" cy="4493095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个关键字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switch</a:t>
            </a:r>
          </a:p>
          <a:p>
            <a:pPr lvl="1"/>
            <a:r>
              <a:rPr lang="en-US" altLang="zh-CN" dirty="0" smtClean="0"/>
              <a:t>case</a:t>
            </a:r>
          </a:p>
          <a:p>
            <a:pPr lvl="1"/>
            <a:r>
              <a:rPr lang="en-US" altLang="zh-CN" dirty="0" smtClean="0"/>
              <a:t>Default</a:t>
            </a:r>
          </a:p>
          <a:p>
            <a:r>
              <a:rPr lang="en-US" altLang="zh-CN" dirty="0" smtClean="0"/>
              <a:t>n+1</a:t>
            </a:r>
            <a:r>
              <a:rPr lang="zh-CN" altLang="en-US" dirty="0" smtClean="0"/>
              <a:t>个表达式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常量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常量组成</a:t>
            </a:r>
            <a:endParaRPr lang="en-US" altLang="zh-CN" dirty="0" smtClean="0"/>
          </a:p>
          <a:p>
            <a:r>
              <a:rPr lang="en-US" altLang="zh-CN" dirty="0" smtClean="0"/>
              <a:t>n+1</a:t>
            </a:r>
            <a:r>
              <a:rPr lang="zh-CN" altLang="en-US" dirty="0" smtClean="0"/>
              <a:t>个语句</a:t>
            </a:r>
            <a:r>
              <a:rPr lang="zh-CN" altLang="en-US" dirty="0" smtClean="0">
                <a:solidFill>
                  <a:srgbClr val="FF0000"/>
                </a:solidFill>
              </a:rPr>
              <a:t>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每语句段</a:t>
            </a:r>
            <a:r>
              <a:rPr lang="zh-CN" altLang="en-US" dirty="0"/>
              <a:t>可能有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条或</a:t>
            </a:r>
            <a:r>
              <a:rPr lang="zh-CN" altLang="en-US" dirty="0" smtClean="0">
                <a:solidFill>
                  <a:srgbClr val="FF0000"/>
                </a:solidFill>
              </a:rPr>
              <a:t>多</a:t>
            </a:r>
            <a:r>
              <a:rPr lang="zh-CN" altLang="en-US" dirty="0" smtClean="0"/>
              <a:t>条语句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35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019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 smtClean="0"/>
              <a:t>语句流程图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251520" y="1628063"/>
            <a:ext cx="7728550" cy="5185313"/>
            <a:chOff x="2714" y="1380"/>
            <a:chExt cx="6894" cy="5944"/>
          </a:xfrm>
          <a:noFill/>
        </p:grpSpPr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2714" y="1380"/>
              <a:ext cx="6894" cy="5944"/>
              <a:chOff x="2254" y="9924"/>
              <a:chExt cx="6894" cy="5944"/>
            </a:xfrm>
            <a:grpFill/>
          </p:grpSpPr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>
                <a:off x="5648" y="14803"/>
                <a:ext cx="285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 sz="1600">
                  <a:latin typeface="+mn-ea"/>
                  <a:ea typeface="+mn-ea"/>
                </a:endParaRPr>
              </a:p>
            </p:txBody>
          </p:sp>
          <p:grpSp>
            <p:nvGrpSpPr>
              <p:cNvPr id="35" name="Group 7"/>
              <p:cNvGrpSpPr>
                <a:grpSpLocks/>
              </p:cNvGrpSpPr>
              <p:nvPr/>
            </p:nvGrpSpPr>
            <p:grpSpPr bwMode="auto">
              <a:xfrm>
                <a:off x="2254" y="9924"/>
                <a:ext cx="6894" cy="5944"/>
                <a:chOff x="2254" y="1300"/>
                <a:chExt cx="6894" cy="5944"/>
              </a:xfrm>
              <a:grpFill/>
            </p:grpSpPr>
            <p:sp>
              <p:nvSpPr>
                <p:cNvPr id="3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49" y="2872"/>
                  <a:ext cx="48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39" name="AutoShape 9"/>
                <p:cNvSpPr>
                  <a:spLocks noChangeArrowheads="1"/>
                </p:cNvSpPr>
                <p:nvPr/>
              </p:nvSpPr>
              <p:spPr bwMode="auto">
                <a:xfrm>
                  <a:off x="2254" y="2911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600" dirty="0" smtClean="0">
                      <a:latin typeface="+mn-ea"/>
                      <a:ea typeface="+mn-ea"/>
                    </a:rPr>
                    <a:t>v=</a:t>
                  </a:r>
                  <a:r>
                    <a:rPr lang="zh-CN" altLang="en-US" sz="1600" dirty="0" smtClean="0">
                      <a:latin typeface="+mn-ea"/>
                      <a:ea typeface="+mn-ea"/>
                    </a:rPr>
                    <a:t>常量</a:t>
                  </a:r>
                  <a:r>
                    <a:rPr lang="zh-CN" altLang="en-US" sz="1600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1</a:t>
                  </a:r>
                  <a:r>
                    <a:rPr lang="zh-CN" altLang="en-US" sz="1600" dirty="0" smtClean="0">
                      <a:latin typeface="+mn-ea"/>
                      <a:ea typeface="+mn-ea"/>
                    </a:rPr>
                    <a:t>？</a:t>
                  </a:r>
                  <a:endParaRPr lang="en-US" altLang="zh-CN" sz="1600" dirty="0" smtClean="0">
                    <a:latin typeface="+mn-ea"/>
                    <a:ea typeface="+mn-ea"/>
                  </a:endParaRPr>
                </a:p>
                <a:p>
                  <a:pPr algn="just" eaLnBrk="0" hangingPunct="0"/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1" name="AutoShape 11"/>
                <p:cNvSpPr>
                  <a:spLocks noChangeArrowheads="1"/>
                </p:cNvSpPr>
                <p:nvPr/>
              </p:nvSpPr>
              <p:spPr bwMode="auto">
                <a:xfrm>
                  <a:off x="2723" y="5973"/>
                  <a:ext cx="803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 smtClean="0">
                      <a:latin typeface="+mn-ea"/>
                      <a:ea typeface="+mn-ea"/>
                    </a:rPr>
                    <a:t>语句段1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2" name="AutoShape 12"/>
                <p:cNvSpPr>
                  <a:spLocks noChangeArrowheads="1"/>
                </p:cNvSpPr>
                <p:nvPr/>
              </p:nvSpPr>
              <p:spPr bwMode="auto">
                <a:xfrm>
                  <a:off x="4242" y="5973"/>
                  <a:ext cx="803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 smtClean="0">
                      <a:latin typeface="+mn-ea"/>
                      <a:ea typeface="+mn-ea"/>
                    </a:rPr>
                    <a:t>语句</a:t>
                  </a:r>
                  <a:r>
                    <a:rPr lang="zh-CN" altLang="en-US" sz="1600" dirty="0">
                      <a:latin typeface="+mn-ea"/>
                    </a:rPr>
                    <a:t>段</a:t>
                  </a:r>
                  <a:r>
                    <a:rPr lang="zh-CN" altLang="en-US" sz="1600" dirty="0" smtClean="0">
                      <a:latin typeface="+mn-ea"/>
                      <a:ea typeface="+mn-ea"/>
                    </a:rPr>
                    <a:t>2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3" name="AutoShape 13"/>
                <p:cNvSpPr>
                  <a:spLocks noChangeArrowheads="1"/>
                </p:cNvSpPr>
                <p:nvPr/>
              </p:nvSpPr>
              <p:spPr bwMode="auto">
                <a:xfrm>
                  <a:off x="6752" y="5973"/>
                  <a:ext cx="803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 smtClean="0">
                      <a:latin typeface="+mn-ea"/>
                      <a:ea typeface="+mn-ea"/>
                    </a:rPr>
                    <a:t>语句</a:t>
                  </a:r>
                  <a:r>
                    <a:rPr lang="zh-CN" altLang="en-US" sz="1600" dirty="0">
                      <a:latin typeface="+mn-ea"/>
                    </a:rPr>
                    <a:t>段</a:t>
                  </a:r>
                  <a:r>
                    <a:rPr lang="en-US" altLang="zh-CN" sz="1600" dirty="0" smtClean="0">
                      <a:latin typeface="+mn-ea"/>
                      <a:ea typeface="+mn-ea"/>
                    </a:rPr>
                    <a:t>n</a:t>
                  </a:r>
                  <a:endParaRPr lang="en-US" altLang="zh-CN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4" name="AutoShape 14"/>
                <p:cNvSpPr>
                  <a:spLocks noChangeArrowheads="1"/>
                </p:cNvSpPr>
                <p:nvPr/>
              </p:nvSpPr>
              <p:spPr bwMode="auto">
                <a:xfrm>
                  <a:off x="8024" y="5973"/>
                  <a:ext cx="1124" cy="413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 smtClean="0">
                      <a:latin typeface="+mn-ea"/>
                      <a:ea typeface="+mn-ea"/>
                    </a:rPr>
                    <a:t>语句</a:t>
                  </a:r>
                  <a:r>
                    <a:rPr lang="zh-CN" altLang="en-US" sz="1600" dirty="0">
                      <a:latin typeface="+mn-ea"/>
                    </a:rPr>
                    <a:t>段</a:t>
                  </a:r>
                  <a:r>
                    <a:rPr lang="en-US" altLang="zh-CN" sz="1600" dirty="0" smtClean="0">
                      <a:latin typeface="+mn-ea"/>
                      <a:ea typeface="+mn-ea"/>
                    </a:rPr>
                    <a:t>n+1</a:t>
                  </a:r>
                  <a:endParaRPr lang="en-US" altLang="zh-CN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" name="Line 15"/>
                <p:cNvSpPr>
                  <a:spLocks noChangeShapeType="1"/>
                </p:cNvSpPr>
                <p:nvPr/>
              </p:nvSpPr>
              <p:spPr bwMode="auto">
                <a:xfrm>
                  <a:off x="3119" y="3691"/>
                  <a:ext cx="10" cy="226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6" name="Line 16"/>
                <p:cNvSpPr>
                  <a:spLocks noChangeShapeType="1"/>
                </p:cNvSpPr>
                <p:nvPr/>
              </p:nvSpPr>
              <p:spPr bwMode="auto">
                <a:xfrm>
                  <a:off x="4655" y="4320"/>
                  <a:ext cx="0" cy="1675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7" name="Freeform 17"/>
                <p:cNvSpPr>
                  <a:spLocks/>
                </p:cNvSpPr>
                <p:nvPr/>
              </p:nvSpPr>
              <p:spPr bwMode="auto">
                <a:xfrm>
                  <a:off x="3965" y="3291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122" y="2539"/>
                  <a:ext cx="5" cy="40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64" y="375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3" name="Line 23"/>
                <p:cNvSpPr>
                  <a:spLocks noChangeShapeType="1"/>
                </p:cNvSpPr>
                <p:nvPr/>
              </p:nvSpPr>
              <p:spPr bwMode="auto">
                <a:xfrm>
                  <a:off x="8576" y="6410"/>
                  <a:ext cx="0" cy="448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4" name="Freeform 24"/>
                <p:cNvSpPr>
                  <a:spLocks/>
                </p:cNvSpPr>
                <p:nvPr/>
              </p:nvSpPr>
              <p:spPr bwMode="auto">
                <a:xfrm>
                  <a:off x="5525" y="3965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6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154" y="5537"/>
                  <a:ext cx="0" cy="414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8024" y="5117"/>
                  <a:ext cx="549" cy="84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601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8" name="Freeform 28"/>
                <p:cNvSpPr>
                  <a:spLocks/>
                </p:cNvSpPr>
                <p:nvPr/>
              </p:nvSpPr>
              <p:spPr bwMode="auto">
                <a:xfrm>
                  <a:off x="6474" y="4437"/>
                  <a:ext cx="680" cy="280"/>
                </a:xfrm>
                <a:custGeom>
                  <a:avLst/>
                  <a:gdLst>
                    <a:gd name="T0" fmla="*/ 0 w 675"/>
                    <a:gd name="T1" fmla="*/ 0 h 462"/>
                    <a:gd name="T2" fmla="*/ 685 w 675"/>
                    <a:gd name="T3" fmla="*/ 0 h 462"/>
                    <a:gd name="T4" fmla="*/ 685 w 675"/>
                    <a:gd name="T5" fmla="*/ 170 h 46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75" h="462">
                      <a:moveTo>
                        <a:pt x="0" y="0"/>
                      </a:moveTo>
                      <a:lnTo>
                        <a:pt x="675" y="0"/>
                      </a:lnTo>
                      <a:lnTo>
                        <a:pt x="675" y="462"/>
                      </a:lnTo>
                    </a:path>
                  </a:pathLst>
                </a:custGeom>
                <a:grpFill/>
                <a:ln w="38100">
                  <a:solidFill>
                    <a:srgbClr val="FFC000"/>
                  </a:solidFill>
                  <a:round/>
                  <a:headEnd type="none" w="med" len="med"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5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930" y="4677"/>
                  <a:ext cx="480" cy="42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假</a:t>
                  </a:r>
                </a:p>
              </p:txBody>
            </p:sp>
            <p:sp>
              <p:nvSpPr>
                <p:cNvPr id="60" name="Line 30"/>
                <p:cNvSpPr>
                  <a:spLocks noChangeShapeType="1"/>
                </p:cNvSpPr>
                <p:nvPr/>
              </p:nvSpPr>
              <p:spPr bwMode="auto">
                <a:xfrm>
                  <a:off x="6025" y="4431"/>
                  <a:ext cx="395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prstDash val="sysDot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744" y="5491"/>
                  <a:ext cx="37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真</a:t>
                  </a:r>
                  <a:r>
                    <a:rPr lang="zh-CN" altLang="en-US" dirty="0">
                      <a:latin typeface="+mn-ea"/>
                      <a:ea typeface="+mn-ea"/>
                    </a:rPr>
                    <a:t>  </a:t>
                  </a:r>
                  <a:endParaRPr lang="zh-CN" altLang="en-US" sz="9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2" name="AutoShape 9"/>
                <p:cNvSpPr>
                  <a:spLocks noChangeArrowheads="1"/>
                </p:cNvSpPr>
                <p:nvPr/>
              </p:nvSpPr>
              <p:spPr bwMode="auto">
                <a:xfrm>
                  <a:off x="3785" y="3575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600" dirty="0">
                      <a:latin typeface="+mn-ea"/>
                    </a:rPr>
                    <a:t>v=</a:t>
                  </a:r>
                  <a:r>
                    <a:rPr lang="zh-CN" altLang="en-US" sz="1600" dirty="0" smtClean="0">
                      <a:latin typeface="+mn-ea"/>
                    </a:rPr>
                    <a:t>常量</a:t>
                  </a:r>
                  <a:r>
                    <a:rPr lang="en-US" altLang="zh-CN" sz="1600" dirty="0" smtClean="0">
                      <a:solidFill>
                        <a:srgbClr val="FF0000"/>
                      </a:solidFill>
                      <a:latin typeface="+mn-ea"/>
                    </a:rPr>
                    <a:t>2</a:t>
                  </a:r>
                  <a:r>
                    <a:rPr lang="zh-CN" altLang="en-US" sz="1600" dirty="0" smtClean="0">
                      <a:latin typeface="+mn-ea"/>
                    </a:rPr>
                    <a:t>？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3" name="AutoShape 9"/>
                <p:cNvSpPr>
                  <a:spLocks noChangeArrowheads="1"/>
                </p:cNvSpPr>
                <p:nvPr/>
              </p:nvSpPr>
              <p:spPr bwMode="auto">
                <a:xfrm>
                  <a:off x="6284" y="4727"/>
                  <a:ext cx="1740" cy="780"/>
                </a:xfrm>
                <a:prstGeom prst="flowChartDecision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r>
                    <a:rPr lang="en-US" altLang="zh-CN" sz="1600" dirty="0">
                      <a:latin typeface="+mn-ea"/>
                    </a:rPr>
                    <a:t>v=</a:t>
                  </a:r>
                  <a:r>
                    <a:rPr lang="zh-CN" altLang="en-US" sz="1600" dirty="0" smtClean="0">
                      <a:latin typeface="+mn-ea"/>
                    </a:rPr>
                    <a:t>常量</a:t>
                  </a:r>
                  <a:r>
                    <a:rPr lang="en-US" altLang="zh-CN" sz="1600" dirty="0" smtClean="0">
                      <a:solidFill>
                        <a:srgbClr val="FF0000"/>
                      </a:solidFill>
                      <a:latin typeface="+mn-ea"/>
                    </a:rPr>
                    <a:t>n</a:t>
                  </a:r>
                  <a:r>
                    <a:rPr lang="zh-CN" altLang="en-US" sz="1600" dirty="0" smtClean="0">
                      <a:latin typeface="+mn-ea"/>
                    </a:rPr>
                    <a:t>？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66" name="Line 23"/>
                <p:cNvSpPr>
                  <a:spLocks noChangeShapeType="1"/>
                </p:cNvSpPr>
                <p:nvPr/>
              </p:nvSpPr>
              <p:spPr bwMode="auto">
                <a:xfrm>
                  <a:off x="3525" y="6178"/>
                  <a:ext cx="719" cy="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7" name="Line 23"/>
                <p:cNvSpPr>
                  <a:spLocks noChangeShapeType="1"/>
                </p:cNvSpPr>
                <p:nvPr/>
              </p:nvSpPr>
              <p:spPr bwMode="auto">
                <a:xfrm>
                  <a:off x="5022" y="6179"/>
                  <a:ext cx="503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8" name="Line 23"/>
                <p:cNvSpPr>
                  <a:spLocks noChangeShapeType="1"/>
                </p:cNvSpPr>
                <p:nvPr/>
              </p:nvSpPr>
              <p:spPr bwMode="auto">
                <a:xfrm>
                  <a:off x="6097" y="6179"/>
                  <a:ext cx="507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69" name="Line 23"/>
                <p:cNvSpPr>
                  <a:spLocks noChangeShapeType="1"/>
                </p:cNvSpPr>
                <p:nvPr/>
              </p:nvSpPr>
              <p:spPr bwMode="auto">
                <a:xfrm>
                  <a:off x="7555" y="6179"/>
                  <a:ext cx="469" cy="0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86" y="1300"/>
                  <a:ext cx="75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>
                      <a:latin typeface="+mn-ea"/>
                      <a:ea typeface="+mn-ea"/>
                    </a:rPr>
                    <a:t>入口</a:t>
                  </a:r>
                </a:p>
              </p:txBody>
            </p:sp>
            <p:sp>
              <p:nvSpPr>
                <p:cNvPr id="71" name="AutoShape 11"/>
                <p:cNvSpPr>
                  <a:spLocks noChangeArrowheads="1"/>
                </p:cNvSpPr>
                <p:nvPr/>
              </p:nvSpPr>
              <p:spPr bwMode="auto">
                <a:xfrm>
                  <a:off x="2254" y="2116"/>
                  <a:ext cx="1711" cy="434"/>
                </a:xfrm>
                <a:prstGeom prst="flowChartProcess">
                  <a:avLst/>
                </a:prstGeom>
                <a:grpFill/>
                <a:ln w="38100">
                  <a:solidFill>
                    <a:srgbClr val="FFC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1600" dirty="0">
                      <a:latin typeface="+mn-ea"/>
                      <a:ea typeface="+mn-ea"/>
                    </a:rPr>
                    <a:t>计算</a:t>
                  </a:r>
                  <a:r>
                    <a:rPr lang="zh-CN" altLang="en-US" sz="1600" dirty="0" smtClean="0">
                      <a:latin typeface="+mn-ea"/>
                      <a:ea typeface="+mn-ea"/>
                    </a:rPr>
                    <a:t>表达式值</a:t>
                  </a:r>
                  <a:r>
                    <a:rPr lang="en-US" altLang="zh-CN" sz="1600" dirty="0" smtClean="0">
                      <a:latin typeface="+mn-ea"/>
                      <a:ea typeface="+mn-ea"/>
                    </a:rPr>
                    <a:t>v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7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122" y="1715"/>
                  <a:ext cx="5" cy="401"/>
                </a:xfrm>
                <a:prstGeom prst="line">
                  <a:avLst/>
                </a:prstGeom>
                <a:grpFill/>
                <a:ln w="3810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 sz="1600">
                    <a:latin typeface="+mn-ea"/>
                    <a:ea typeface="+mn-ea"/>
                  </a:endParaRPr>
                </a:p>
              </p:txBody>
            </p:sp>
            <p:sp>
              <p:nvSpPr>
                <p:cNvPr id="7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326" y="6838"/>
                  <a:ext cx="790" cy="406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lang="zh-CN" altLang="en-US" sz="1600" dirty="0" smtClean="0">
                      <a:latin typeface="+mn-ea"/>
                      <a:ea typeface="+mn-ea"/>
                    </a:rPr>
                    <a:t>出口</a:t>
                  </a:r>
                  <a:endParaRPr lang="zh-CN" altLang="en-US" sz="1600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5420" y="12154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 dirty="0">
                    <a:latin typeface="+mn-ea"/>
                    <a:ea typeface="+mn-ea"/>
                  </a:rPr>
                  <a:t>假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6654" y="12649"/>
                <a:ext cx="420" cy="40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zh-CN" altLang="en-US" sz="1600" dirty="0">
                    <a:latin typeface="+mn-ea"/>
                    <a:ea typeface="+mn-ea"/>
                  </a:rPr>
                  <a:t>假</a:t>
                </a:r>
              </a:p>
            </p:txBody>
          </p:sp>
        </p:grp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4704" y="4436"/>
              <a:ext cx="370" cy="40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600" dirty="0">
                  <a:latin typeface="+mn-ea"/>
                  <a:ea typeface="+mn-ea"/>
                </a:rPr>
                <a:t>真</a:t>
              </a:r>
              <a:r>
                <a:rPr lang="zh-CN" altLang="en-US" sz="1400" dirty="0">
                  <a:latin typeface="+mn-ea"/>
                  <a:ea typeface="+mn-ea"/>
                </a:rPr>
                <a:t>  </a:t>
              </a:r>
              <a:endParaRPr lang="zh-CN" altLang="en-US" sz="900" dirty="0">
                <a:latin typeface="+mn-ea"/>
                <a:ea typeface="+mn-ea"/>
              </a:endParaRPr>
            </a:p>
          </p:txBody>
        </p:sp>
      </p:grpSp>
      <p:sp>
        <p:nvSpPr>
          <p:cNvPr id="74" name="内容占位符 4"/>
          <p:cNvSpPr txBox="1">
            <a:spLocks/>
          </p:cNvSpPr>
          <p:nvPr/>
        </p:nvSpPr>
        <p:spPr>
          <a:xfrm>
            <a:off x="5868144" y="1078181"/>
            <a:ext cx="2803447" cy="3479681"/>
          </a:xfrm>
          <a:prstGeom prst="rect">
            <a:avLst/>
          </a:prstGeom>
          <a:ln>
            <a:noFill/>
          </a:ln>
        </p:spPr>
        <p:txBody>
          <a:bodyPr>
            <a:normAutofit fontScale="62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从哪个语句段开始执行？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n+1</a:t>
            </a:r>
            <a:r>
              <a:rPr lang="zh-CN" altLang="en-US" dirty="0" smtClean="0"/>
              <a:t>个入口可以选择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分别对应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的入口和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个缺省</a:t>
            </a:r>
            <a:r>
              <a:rPr lang="en-US" altLang="zh-CN" dirty="0" smtClean="0"/>
              <a:t>(default</a:t>
            </a:r>
            <a:r>
              <a:rPr lang="zh-CN" altLang="en-US" dirty="0" smtClean="0"/>
              <a:t>）的入口</a:t>
            </a:r>
            <a:endParaRPr lang="en-US" altLang="zh-CN" dirty="0" smtClean="0"/>
          </a:p>
          <a:p>
            <a:r>
              <a:rPr lang="zh-CN" altLang="en-US" dirty="0" smtClean="0"/>
              <a:t>根据表达式的值决定执行入口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 smtClean="0"/>
              <a:t>等于</a:t>
            </a:r>
            <a:r>
              <a:rPr lang="zh-CN" altLang="en-US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dirty="0" smtClean="0">
                <a:solidFill>
                  <a:srgbClr val="CC0066"/>
                </a:solidFill>
              </a:rPr>
              <a:t>k</a:t>
            </a:r>
            <a:r>
              <a:rPr lang="zh-CN" altLang="en-US" dirty="0" smtClean="0">
                <a:solidFill>
                  <a:srgbClr val="CC0066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那么从</a:t>
            </a:r>
            <a:r>
              <a:rPr lang="zh-CN" altLang="en-US" dirty="0" smtClean="0"/>
              <a:t>语句段</a:t>
            </a:r>
            <a:r>
              <a:rPr lang="en-US" altLang="zh-CN" dirty="0" smtClean="0"/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开始执行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switch</a:t>
            </a:r>
            <a:r>
              <a:rPr lang="zh-CN" altLang="en-US" dirty="0"/>
              <a:t>语句中使用</a:t>
            </a:r>
            <a:r>
              <a:rPr lang="en-US" altLang="zh-CN" dirty="0"/>
              <a:t>break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所在地跳转到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语句之后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5457FDD-241A-4584-BA5E-398641DE1BE1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477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r>
              <a:rPr lang="zh-CN" altLang="en-US" dirty="0"/>
              <a:t>应用，</a:t>
            </a:r>
            <a:r>
              <a:rPr lang="en-US" altLang="zh-CN" dirty="0"/>
              <a:t>[</a:t>
            </a:r>
            <a:r>
              <a:rPr lang="zh-CN" altLang="en-US" dirty="0"/>
              <a:t>例3</a:t>
            </a:r>
            <a:r>
              <a:rPr lang="zh-CN" altLang="en-US" dirty="0" smtClean="0"/>
              <a:t>-</a:t>
            </a:r>
            <a:r>
              <a:rPr lang="en-US" altLang="zh-CN" dirty="0" smtClean="0"/>
              <a:t>9, P54]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dirty="0"/>
              <a:t>例</a:t>
            </a:r>
            <a:r>
              <a:rPr lang="en-US" altLang="zh-CN" dirty="0"/>
              <a:t>3-5 </a:t>
            </a:r>
            <a:r>
              <a:rPr lang="zh-CN" altLang="en-US" dirty="0"/>
              <a:t>输入一个形式如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操作数</a:t>
            </a:r>
            <a:r>
              <a:rPr lang="zh-CN" altLang="en-US" dirty="0" smtClean="0">
                <a:solidFill>
                  <a:srgbClr val="FFFF00"/>
                </a:solidFill>
              </a:rPr>
              <a:t>运算符</a:t>
            </a:r>
            <a:r>
              <a:rPr lang="zh-CN" altLang="en-US" dirty="0" smtClean="0">
                <a:solidFill>
                  <a:srgbClr val="FF0000"/>
                </a:solidFill>
              </a:rPr>
              <a:t>操作数</a:t>
            </a:r>
            <a:r>
              <a:rPr lang="zh-CN" altLang="en-US" dirty="0" smtClean="0"/>
              <a:t>”的算式</a:t>
            </a:r>
            <a:r>
              <a:rPr lang="zh-CN" altLang="en-US" dirty="0"/>
              <a:t>，输出运算结果</a:t>
            </a:r>
            <a:r>
              <a:rPr lang="zh-CN" altLang="en-US" dirty="0" smtClean="0"/>
              <a:t>。例如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/>
              <a:t>    输入</a:t>
            </a:r>
            <a:r>
              <a:rPr lang="zh-CN" altLang="en-US" dirty="0"/>
              <a:t>：</a:t>
            </a:r>
            <a:r>
              <a:rPr lang="en-US" altLang="zh-CN" dirty="0"/>
              <a:t>3.1+4.8</a:t>
            </a:r>
            <a:r>
              <a:rPr lang="en-US" altLang="zh-CN" u="sng" dirty="0"/>
              <a:t> 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/>
              <a:t>    输出</a:t>
            </a:r>
            <a:r>
              <a:rPr lang="zh-CN" altLang="en-US" dirty="0"/>
              <a:t>：</a:t>
            </a:r>
            <a:r>
              <a:rPr lang="en-US" altLang="zh-CN" dirty="0"/>
              <a:t>7.9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double </a:t>
            </a:r>
            <a:r>
              <a:rPr lang="en-US" altLang="zh-CN" dirty="0"/>
              <a:t>value1, value2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char </a:t>
            </a:r>
            <a:r>
              <a:rPr lang="en-US" altLang="zh-CN" dirty="0" smtClean="0"/>
              <a:t>op;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endParaRPr lang="en-US" altLang="zh-CN" dirty="0" smtClean="0"/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("Type in an expression: ");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 err="1" smtClean="0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lf%c%lf</a:t>
            </a:r>
            <a:r>
              <a:rPr lang="en-US" altLang="zh-CN" dirty="0"/>
              <a:t>", &amp;value1, &amp;</a:t>
            </a:r>
            <a:r>
              <a:rPr lang="en-US" altLang="zh-CN" dirty="0" smtClean="0"/>
              <a:t>op, </a:t>
            </a:r>
            <a:r>
              <a:rPr lang="en-US" altLang="zh-CN" dirty="0"/>
              <a:t>&amp;value2);</a:t>
            </a:r>
          </a:p>
          <a:p>
            <a:endParaRPr lang="en-US" altLang="zh-CN" dirty="0"/>
          </a:p>
          <a:p>
            <a:endParaRPr lang="zh-CN" altLang="en-US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5457FDD-241A-4584-BA5E-398641DE1BE1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713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 smtClean="0"/>
              <a:t>switch( op )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case '+':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("=%.2f\n", </a:t>
            </a:r>
            <a:r>
              <a:rPr lang="en-US" altLang="zh-CN" dirty="0" smtClean="0"/>
              <a:t>value1 + value2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 smtClean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case '-':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("=%.2f\n", </a:t>
            </a:r>
            <a:r>
              <a:rPr lang="en-US" altLang="zh-CN" dirty="0" smtClean="0"/>
              <a:t>value1 - value2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/>
              <a:t>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case '*':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("=%.2f\n", </a:t>
            </a:r>
            <a:r>
              <a:rPr lang="en-US" altLang="zh-CN" dirty="0" smtClean="0"/>
              <a:t>value1 * value2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/>
              <a:t>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case '/':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("=%.2f\n", </a:t>
            </a:r>
            <a:r>
              <a:rPr lang="en-US" altLang="zh-CN" dirty="0" smtClean="0"/>
              <a:t>value1 / value2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/>
              <a:t>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/>
              <a:t>default: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("Unknown operator\n");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 </a:t>
            </a:r>
            <a:r>
              <a:rPr lang="en-US" altLang="zh-CN" dirty="0"/>
              <a:t>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23928" y="1069834"/>
            <a:ext cx="3960440" cy="714375"/>
          </a:xfrm>
          <a:prstGeom prst="rect">
            <a:avLst/>
          </a:prstGeom>
          <a:noFill/>
          <a:ln w="38100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/>
              <a:t>Type in an expression: </a:t>
            </a:r>
            <a:r>
              <a:rPr kumimoji="1" lang="en-US" altLang="zh-CN" sz="2000" b="1">
                <a:solidFill>
                  <a:srgbClr val="CC0066"/>
                </a:solidFill>
              </a:rPr>
              <a:t>3.1+4.8</a:t>
            </a:r>
            <a:r>
              <a:rPr kumimoji="1" lang="en-US" altLang="zh-CN" sz="2000" b="1" u="sng"/>
              <a:t> </a:t>
            </a:r>
            <a:endParaRPr kumimoji="1" lang="en-US" altLang="zh-CN" sz="2000" b="1"/>
          </a:p>
          <a:p>
            <a:r>
              <a:rPr kumimoji="1" lang="en-US" altLang="zh-CN" sz="2000" b="1"/>
              <a:t>=7.9</a:t>
            </a:r>
          </a:p>
        </p:txBody>
      </p:sp>
    </p:spTree>
    <p:extLst>
      <p:ext uri="{BB962C8B-B14F-4D97-AF65-F5344CB8AC3E}">
        <p14:creationId xmlns:p14="http://schemas.microsoft.com/office/powerpoint/2010/main" val="17256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常见疏漏、错误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变量没有初始化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i</a:t>
            </a:r>
            <a:r>
              <a:rPr lang="en-US" altLang="zh-CN" dirty="0" smtClean="0"/>
              <a:t>, sum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sum = 0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for( i=1; i&lt;100; i++ )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/>
              <a:t>sum = sum +i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1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r>
              <a:rPr lang="zh-CN" altLang="en-US" dirty="0"/>
              <a:t>应用，</a:t>
            </a:r>
            <a:r>
              <a:rPr lang="en-US" altLang="zh-CN" dirty="0"/>
              <a:t>[</a:t>
            </a:r>
            <a:r>
              <a:rPr lang="zh-CN" altLang="en-US" dirty="0"/>
              <a:t>例3-</a:t>
            </a:r>
            <a:r>
              <a:rPr lang="en-US" altLang="zh-CN" dirty="0"/>
              <a:t>10, P56]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输入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10</a:t>
            </a:r>
            <a:r>
              <a:rPr lang="zh-CN" altLang="en-US" dirty="0">
                <a:latin typeface="宋体" charset="-122"/>
              </a:rPr>
              <a:t>个字符，分别统计出其中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空格或回车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数字</a:t>
            </a:r>
            <a:r>
              <a:rPr lang="zh-CN" altLang="en-US" dirty="0">
                <a:latin typeface="宋体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其他字符</a:t>
            </a:r>
            <a:r>
              <a:rPr lang="zh-CN" altLang="en-US" dirty="0">
                <a:latin typeface="宋体" charset="-122"/>
              </a:rPr>
              <a:t>的个数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en-US" altLang="zh-CN" dirty="0" smtClean="0">
              <a:latin typeface="宋体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 smtClean="0">
                <a:latin typeface="宋体" charset="-122"/>
                <a:ea typeface="Arial Unicode MS" pitchFamily="34" charset="-122"/>
                <a:cs typeface="Arial Unicode MS" pitchFamily="34" charset="-122"/>
              </a:rPr>
              <a:t> blank, digit, other, i;</a:t>
            </a:r>
          </a:p>
          <a:p>
            <a:pPr marL="0" indent="0">
              <a:buNone/>
            </a:pPr>
            <a:r>
              <a:rPr lang="en-US" altLang="zh-CN" dirty="0" smtClean="0">
                <a:latin typeface="宋体" charset="-122"/>
                <a:ea typeface="Arial Unicode MS" pitchFamily="34" charset="-122"/>
                <a:cs typeface="Arial Unicode MS" pitchFamily="34" charset="-122"/>
              </a:rPr>
              <a:t>char </a:t>
            </a:r>
            <a:r>
              <a:rPr lang="en-US" altLang="zh-CN" dirty="0" err="1" smtClean="0">
                <a:latin typeface="宋体" charset="-122"/>
                <a:ea typeface="Arial Unicode MS" pitchFamily="34" charset="-122"/>
                <a:cs typeface="Arial Unicode MS" pitchFamily="34" charset="-122"/>
              </a:rPr>
              <a:t>ch</a:t>
            </a:r>
            <a:r>
              <a:rPr lang="en-US" altLang="zh-CN" dirty="0" smtClean="0">
                <a:latin typeface="宋体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latin typeface="宋体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charset="-122"/>
                <a:ea typeface="Arial Unicode MS" pitchFamily="34" charset="-122"/>
                <a:cs typeface="Arial Unicode MS" pitchFamily="34" charset="-122"/>
              </a:rPr>
              <a:t>blank = digit = other =0;</a:t>
            </a:r>
            <a:endParaRPr lang="zh-CN" altLang="en-US" dirty="0"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5457FDD-241A-4584-BA5E-398641DE1BE1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197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P56, </a:t>
            </a:r>
            <a:r>
              <a:rPr lang="zh-CN" altLang="en-US" smtClean="0"/>
              <a:t>例</a:t>
            </a:r>
            <a:r>
              <a:rPr lang="en-US" altLang="zh-CN" smtClean="0"/>
              <a:t>3-10</a:t>
            </a:r>
            <a:endParaRPr lang="zh-CN" altLang="en-US" dirty="0"/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248400" y="6502279"/>
            <a:ext cx="2895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FBA4650-7A77-42B4-BDC8-18AE77D70100}" type="slidenum">
              <a:rPr lang="zh-CN" altLang="en-US" smtClean="0"/>
              <a:pPr/>
              <a:t>41</a:t>
            </a:fld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printf("Enter 10 characters: ");</a:t>
            </a:r>
          </a:p>
          <a:p>
            <a:pPr marL="0" indent="0">
              <a:buNone/>
            </a:pPr>
            <a:r>
              <a:rPr lang="en-US" altLang="zh-CN" smtClean="0"/>
              <a:t>for(i </a:t>
            </a:r>
            <a:r>
              <a:rPr lang="en-US" altLang="zh-CN" dirty="0"/>
              <a:t>= 1; i &lt;= 10; i</a:t>
            </a:r>
            <a:r>
              <a:rPr lang="en-US" altLang="zh-CN" dirty="0" smtClean="0"/>
              <a:t>++)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ch</a:t>
            </a:r>
            <a:r>
              <a:rPr lang="en-US" altLang="zh-CN" dirty="0"/>
              <a:t> = 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switch(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case ' ' 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case </a:t>
            </a:r>
            <a:r>
              <a:rPr lang="en-US" altLang="zh-CN" dirty="0"/>
              <a:t>'\n</a:t>
            </a:r>
            <a:r>
              <a:rPr lang="en-US" altLang="zh-CN" dirty="0" smtClean="0"/>
              <a:t>': blank 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           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case </a:t>
            </a:r>
            <a:r>
              <a:rPr lang="en-US" altLang="zh-CN" dirty="0"/>
              <a:t>'0' : case '1' : case '2' : case '3' : case '4' :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case </a:t>
            </a:r>
            <a:r>
              <a:rPr lang="en-US" altLang="zh-CN" dirty="0"/>
              <a:t>'5' : case '6' : case '7' : case '8' : case '9' :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           </a:t>
            </a:r>
            <a:r>
              <a:rPr lang="en-US" altLang="zh-CN" dirty="0"/>
              <a:t>digit ++; 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smtClean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    default :  </a:t>
            </a:r>
            <a:r>
              <a:rPr lang="en-US" altLang="zh-CN" dirty="0"/>
              <a:t>other ++;</a:t>
            </a:r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("blank=%d, digit=%d, other=%d\n", blank, digit, other);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复习与思考要点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的配对原则，及改变配对的方法</a:t>
            </a:r>
            <a:endParaRPr lang="en-US" altLang="zh-CN" dirty="0" smtClean="0"/>
          </a:p>
          <a:p>
            <a:r>
              <a:rPr lang="en-US" altLang="zh-CN" dirty="0" smtClean="0"/>
              <a:t>break</a:t>
            </a:r>
            <a:r>
              <a:rPr lang="zh-CN" altLang="en-US" dirty="0" smtClean="0"/>
              <a:t>语句在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中的作用</a:t>
            </a:r>
            <a:endParaRPr lang="en-US" altLang="zh-CN" dirty="0" smtClean="0"/>
          </a:p>
          <a:p>
            <a:r>
              <a:rPr lang="zh-CN" altLang="en-US" dirty="0"/>
              <a:t>字符数据的输入输出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字符数据的</a:t>
            </a:r>
            <a:r>
              <a:rPr lang="zh-CN" altLang="en-US" dirty="0" smtClean="0"/>
              <a:t>判别式（数字，大小写字母）</a:t>
            </a:r>
            <a:endParaRPr lang="en-US" altLang="zh-CN" dirty="0" smtClean="0"/>
          </a:p>
          <a:p>
            <a:r>
              <a:rPr lang="zh-CN" altLang="en-US" dirty="0"/>
              <a:t>字符常量的书写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/>
              <a:t>逻辑运算的</a:t>
            </a:r>
            <a:r>
              <a:rPr lang="zh-CN" altLang="en-US" dirty="0" smtClean="0"/>
              <a:t>规律，以及在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语句中的使用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常见疏漏、错误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整数除法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200" dirty="0" err="1">
                <a:solidFill>
                  <a:schemeClr val="tx1"/>
                </a:solidFill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i;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。。。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for( i=1; i&lt;n; i++ )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  sum = </a:t>
            </a:r>
            <a:r>
              <a:rPr lang="en-US" altLang="zh-CN" sz="3200" dirty="0"/>
              <a:t>1/i</a:t>
            </a:r>
            <a:r>
              <a:rPr lang="en-US" altLang="zh-CN" sz="3200" dirty="0" smtClean="0">
                <a:solidFill>
                  <a:schemeClr val="tx1"/>
                </a:solidFill>
              </a:rPr>
              <a:t>;              </a:t>
            </a: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应该用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sz="3200" dirty="0" smtClean="0"/>
              <a:t>1.0/i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 err="1">
                <a:solidFill>
                  <a:schemeClr val="tx1"/>
                </a:solidFill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</a:rPr>
              <a:t>farh</a:t>
            </a:r>
            <a:r>
              <a:rPr lang="en-US" altLang="zh-CN" sz="3200" dirty="0">
                <a:solidFill>
                  <a:schemeClr val="tx1"/>
                </a:solidFill>
              </a:rPr>
              <a:t>, </a:t>
            </a:r>
            <a:r>
              <a:rPr lang="en-US" altLang="zh-CN" sz="3200" dirty="0" err="1">
                <a:solidFill>
                  <a:schemeClr val="tx1"/>
                </a:solidFill>
              </a:rPr>
              <a:t>cel</a:t>
            </a:r>
            <a:r>
              <a:rPr lang="en-US" altLang="zh-CN" sz="32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US" altLang="zh-CN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3200" dirty="0" err="1">
                <a:solidFill>
                  <a:schemeClr val="tx1"/>
                </a:solidFill>
              </a:rPr>
              <a:t>cel</a:t>
            </a:r>
            <a:r>
              <a:rPr lang="en-US" altLang="zh-CN" sz="3200" dirty="0">
                <a:solidFill>
                  <a:schemeClr val="tx1"/>
                </a:solidFill>
              </a:rPr>
              <a:t> = </a:t>
            </a:r>
            <a:r>
              <a:rPr lang="en-US" altLang="zh-CN" sz="3200" dirty="0"/>
              <a:t>5/9</a:t>
            </a:r>
            <a:r>
              <a:rPr lang="zh-CN" altLang="en-US" sz="3200" dirty="0">
                <a:solidFill>
                  <a:schemeClr val="tx1"/>
                </a:solidFill>
              </a:rPr>
              <a:t>*</a:t>
            </a:r>
            <a:r>
              <a:rPr lang="en-US" altLang="zh-CN" sz="3200" dirty="0" err="1">
                <a:solidFill>
                  <a:schemeClr val="tx1"/>
                </a:solidFill>
              </a:rPr>
              <a:t>farh</a:t>
            </a:r>
            <a:r>
              <a:rPr lang="en-US" altLang="zh-CN" sz="3200" dirty="0">
                <a:solidFill>
                  <a:schemeClr val="tx1"/>
                </a:solidFill>
              </a:rPr>
              <a:t> – </a:t>
            </a:r>
            <a:r>
              <a:rPr lang="en-US" altLang="zh-CN" sz="3200" dirty="0"/>
              <a:t>5/9</a:t>
            </a:r>
            <a:r>
              <a:rPr lang="zh-CN" altLang="en-US" sz="3200" dirty="0">
                <a:solidFill>
                  <a:schemeClr val="tx1"/>
                </a:solidFill>
              </a:rPr>
              <a:t>*</a:t>
            </a:r>
            <a:r>
              <a:rPr lang="en-US" altLang="zh-CN" sz="3200" dirty="0">
                <a:solidFill>
                  <a:schemeClr val="tx1"/>
                </a:solidFill>
              </a:rPr>
              <a:t>32</a:t>
            </a:r>
            <a:r>
              <a:rPr lang="en-US" altLang="zh-CN" sz="3200" dirty="0" smtClean="0">
                <a:solidFill>
                  <a:schemeClr val="tx1"/>
                </a:solidFill>
              </a:rPr>
              <a:t>;  </a:t>
            </a:r>
          </a:p>
          <a:p>
            <a:pPr marL="457200" lvl="1" indent="0">
              <a:buNone/>
            </a:pPr>
            <a:r>
              <a:rPr lang="zh-CN" altLang="en-US" sz="3200" dirty="0" smtClean="0">
                <a:solidFill>
                  <a:schemeClr val="tx1"/>
                </a:solidFill>
              </a:rPr>
              <a:t>          应该先做乘法：</a:t>
            </a:r>
            <a:r>
              <a:rPr lang="en-US" altLang="zh-CN" sz="3200" dirty="0" smtClean="0">
                <a:solidFill>
                  <a:schemeClr val="tx1"/>
                </a:solidFill>
              </a:rPr>
              <a:t>5*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farh</a:t>
            </a:r>
            <a:r>
              <a:rPr lang="en-US" altLang="zh-CN" sz="3200" dirty="0" smtClean="0">
                <a:solidFill>
                  <a:schemeClr val="tx1"/>
                </a:solidFill>
              </a:rPr>
              <a:t>/9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0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章</a:t>
            </a:r>
            <a:r>
              <a:rPr lang="zh-CN" altLang="en-US" dirty="0"/>
              <a:t>分支结构</a:t>
            </a:r>
            <a:endParaRPr lang="zh-CN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字符类型</a:t>
            </a:r>
            <a:endParaRPr lang="en-US" altLang="zh-CN" dirty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 smtClean="0"/>
              <a:t>关系运算</a:t>
            </a:r>
            <a:endParaRPr lang="en-US" altLang="zh-CN" dirty="0" smtClean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switch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2EC297-3DC7-4E45-A98B-975278DD5E01}" type="slidenum">
              <a:rPr lang="zh-CN" altLang="en-US" smtClean="0">
                <a:latin typeface="Arial Black" pitchFamily="34" charset="0"/>
              </a:rPr>
              <a:pPr eaLnBrk="1" hangingPunct="1"/>
              <a:t>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1) </a:t>
            </a:r>
            <a:r>
              <a:rPr lang="zh-CN" altLang="en-US" dirty="0" smtClean="0"/>
              <a:t>分支结构</a:t>
            </a:r>
          </a:p>
        </p:txBody>
      </p:sp>
      <p:sp>
        <p:nvSpPr>
          <p:cNvPr id="4099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if-else</a:t>
            </a:r>
            <a:r>
              <a:rPr lang="zh-CN" altLang="en-US" dirty="0" smtClean="0">
                <a:solidFill>
                  <a:srgbClr val="FFFF00"/>
                </a:solidFill>
              </a:rPr>
              <a:t>语句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if</a:t>
            </a:r>
            <a:r>
              <a:rPr lang="zh-CN" altLang="en-US" dirty="0" smtClean="0">
                <a:solidFill>
                  <a:srgbClr val="FFFF00"/>
                </a:solidFill>
              </a:rPr>
              <a:t>语句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嵌套的</a:t>
            </a:r>
            <a:r>
              <a:rPr lang="en-US" altLang="zh-CN" dirty="0" smtClean="0">
                <a:solidFill>
                  <a:srgbClr val="FFFF00"/>
                </a:solidFill>
              </a:rPr>
              <a:t>if/if-else</a:t>
            </a:r>
            <a:r>
              <a:rPr lang="zh-CN" altLang="en-US" dirty="0" smtClean="0">
                <a:solidFill>
                  <a:srgbClr val="FFFF00"/>
                </a:solidFill>
              </a:rPr>
              <a:t>语句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0F74CF3-1FC2-473C-83DA-F66D2496D409}" type="slidenum">
              <a:rPr lang="zh-CN" altLang="en-US" smtClean="0">
                <a:latin typeface="Arial Black" pitchFamily="34" charset="0"/>
              </a:rPr>
              <a:pPr eaLnBrk="1" hangingPunct="1"/>
              <a:t>7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20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if-else</a:t>
            </a:r>
            <a:r>
              <a:rPr lang="zh-CN" altLang="en-US" smtClean="0"/>
              <a:t>语句</a:t>
            </a:r>
            <a:endParaRPr lang="zh-CN" altLang="en-US" dirty="0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9592" y="1600201"/>
            <a:ext cx="475252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if ( </a:t>
            </a:r>
            <a:r>
              <a:rPr lang="zh-CN" altLang="en-US" smtClean="0"/>
              <a:t>表达式 )</a:t>
            </a:r>
          </a:p>
          <a:p>
            <a:pPr marL="0" indent="0"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语句1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else</a:t>
            </a:r>
          </a:p>
          <a:p>
            <a:pPr marL="0" indent="0">
              <a:buNone/>
            </a:pPr>
            <a:r>
              <a:rPr lang="en-US" altLang="zh-CN" smtClean="0"/>
              <a:t>    </a:t>
            </a:r>
            <a:r>
              <a:rPr lang="zh-CN" altLang="en-US" smtClean="0"/>
              <a:t>语句2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>
                <a:solidFill>
                  <a:srgbClr val="FFFF00"/>
                </a:solidFill>
              </a:rPr>
              <a:t>阶梯水费计算</a:t>
            </a:r>
            <a:endParaRPr lang="en-US" altLang="zh-CN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CC0066"/>
                </a:solidFill>
              </a:rPr>
              <a:t>if</a:t>
            </a:r>
            <a:r>
              <a:rPr lang="en-US" altLang="zh-CN" smtClean="0"/>
              <a:t>( x &lt;= 15 ) </a:t>
            </a:r>
          </a:p>
          <a:p>
            <a:pPr marL="0" indent="0">
              <a:buNone/>
            </a:pPr>
            <a:r>
              <a:rPr lang="en-US" altLang="zh-CN" smtClean="0"/>
              <a:t>    y = 4 * x / 3; </a:t>
            </a:r>
            <a:endParaRPr lang="en-US" altLang="zh-CN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CC0066"/>
                </a:solidFill>
              </a:rPr>
              <a:t>else</a:t>
            </a:r>
            <a:r>
              <a:rPr lang="en-US" altLang="zh-CN" smtClean="0"/>
              <a:t> </a:t>
            </a:r>
          </a:p>
          <a:p>
            <a:pPr marL="0" indent="0">
              <a:buNone/>
            </a:pPr>
            <a:r>
              <a:rPr lang="en-US" altLang="zh-CN" smtClean="0"/>
              <a:t>    y = 2.5 * x - 10.5;</a:t>
            </a:r>
            <a:endParaRPr lang="zh-CN" altLang="en-US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p:grpSp>
        <p:nvGrpSpPr>
          <p:cNvPr id="358405" name="Group 5"/>
          <p:cNvGrpSpPr>
            <a:grpSpLocks/>
          </p:cNvGrpSpPr>
          <p:nvPr/>
        </p:nvGrpSpPr>
        <p:grpSpPr bwMode="auto">
          <a:xfrm>
            <a:off x="4348885" y="1360429"/>
            <a:ext cx="3651246" cy="3019425"/>
            <a:chOff x="1632" y="2082"/>
            <a:chExt cx="2847" cy="1902"/>
          </a:xfrm>
        </p:grpSpPr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>
              <a:off x="3031" y="2082"/>
              <a:ext cx="0" cy="38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>
              <a:off x="2352" y="246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 smtClean="0">
                  <a:latin typeface="Times New Roman" pitchFamily="18" charset="0"/>
                </a:rPr>
                <a:t>表达式</a:t>
              </a:r>
              <a:endParaRPr lang="zh-CN" altLang="en-US" b="1" dirty="0">
                <a:latin typeface="Times New Roman" pitchFamily="18" charset="0"/>
              </a:endParaRP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1632" y="3120"/>
              <a:ext cx="657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语句</a:t>
              </a:r>
              <a:r>
                <a:rPr lang="zh-CN" altLang="en-US" sz="2000" b="1" dirty="0" smtClean="0">
                  <a:latin typeface="Times New Roman" pitchFamily="18" charset="0"/>
                </a:rPr>
                <a:t>1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22539" name="Text Box 10"/>
            <p:cNvSpPr txBox="1">
              <a:spLocks noChangeArrowheads="1"/>
            </p:cNvSpPr>
            <p:nvPr/>
          </p:nvSpPr>
          <p:spPr bwMode="auto">
            <a:xfrm>
              <a:off x="3807" y="3120"/>
              <a:ext cx="672" cy="25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语句2</a:t>
              </a: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3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uiExpand="1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9592" y="1600201"/>
            <a:ext cx="47525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if (</a:t>
            </a:r>
            <a:r>
              <a:rPr lang="zh-CN" altLang="en-US" dirty="0" smtClean="0"/>
              <a:t>表达式)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zh-CN" altLang="en-US" dirty="0" smtClean="0">
                <a:solidFill>
                  <a:srgbClr val="FFFF00"/>
                </a:solidFill>
              </a:rPr>
              <a:t>* 统计</a:t>
            </a:r>
            <a:r>
              <a:rPr lang="zh-CN" altLang="en-US" dirty="0">
                <a:solidFill>
                  <a:srgbClr val="FFFF00"/>
                </a:solidFill>
              </a:rPr>
              <a:t>不及格</a:t>
            </a:r>
            <a:r>
              <a:rPr lang="zh-CN" altLang="en-US" dirty="0" smtClean="0">
                <a:solidFill>
                  <a:srgbClr val="FFFF00"/>
                </a:solidFill>
              </a:rPr>
              <a:t>人数 *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C0066"/>
                </a:solidFill>
              </a:rPr>
              <a:t>if</a:t>
            </a:r>
            <a:r>
              <a:rPr lang="en-US" altLang="zh-CN" dirty="0" smtClean="0"/>
              <a:t>( score&lt;60 )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FF00"/>
                </a:solidFill>
              </a:rPr>
              <a:t>failed</a:t>
            </a:r>
            <a:r>
              <a:rPr lang="en-US" altLang="zh-CN" dirty="0" smtClean="0">
                <a:solidFill>
                  <a:srgbClr val="FFFF00"/>
                </a:solidFill>
              </a:rPr>
              <a:t> ++;</a:t>
            </a:r>
            <a:r>
              <a:rPr lang="en-US" altLang="zh-CN" dirty="0" smtClean="0"/>
              <a:t> 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p:grpSp>
        <p:nvGrpSpPr>
          <p:cNvPr id="358405" name="Group 5"/>
          <p:cNvGrpSpPr>
            <a:grpSpLocks/>
          </p:cNvGrpSpPr>
          <p:nvPr/>
        </p:nvGrpSpPr>
        <p:grpSpPr bwMode="auto">
          <a:xfrm>
            <a:off x="4348885" y="1360429"/>
            <a:ext cx="3262652" cy="3019425"/>
            <a:chOff x="1632" y="2082"/>
            <a:chExt cx="2544" cy="1902"/>
          </a:xfrm>
        </p:grpSpPr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>
              <a:off x="3031" y="2082"/>
              <a:ext cx="0" cy="38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>
              <a:off x="2352" y="246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 smtClean="0">
                  <a:latin typeface="Times New Roman" pitchFamily="18" charset="0"/>
                </a:rPr>
                <a:t>表达式</a:t>
              </a:r>
              <a:endParaRPr lang="zh-CN" altLang="en-US" b="1" dirty="0">
                <a:latin typeface="Times New Roman" pitchFamily="18" charset="0"/>
              </a:endParaRP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1632" y="3120"/>
              <a:ext cx="657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latin typeface="Times New Roman" pitchFamily="18" charset="0"/>
                </a:rPr>
                <a:t>语句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4128" y="2977"/>
              <a:ext cx="0" cy="67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72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6158</TotalTime>
  <Words>2415</Words>
  <Application>Microsoft Office PowerPoint</Application>
  <PresentationFormat>全屏显示(4:3)</PresentationFormat>
  <Paragraphs>525</Paragraphs>
  <Slides>42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凤舞九天</vt:lpstr>
      <vt:lpstr>C语言程序设计基础</vt:lpstr>
      <vt:lpstr>常见疏漏、错误</vt:lpstr>
      <vt:lpstr>常见疏漏、错误</vt:lpstr>
      <vt:lpstr>常见疏漏、错误</vt:lpstr>
      <vt:lpstr>常见疏漏、错误</vt:lpstr>
      <vt:lpstr>第三章分支结构</vt:lpstr>
      <vt:lpstr>1) 分支结构</vt:lpstr>
      <vt:lpstr>if-else语句</vt:lpstr>
      <vt:lpstr>if语句</vt:lpstr>
      <vt:lpstr>复合语句</vt:lpstr>
      <vt:lpstr>在if/if-else中使用复合语句</vt:lpstr>
      <vt:lpstr>在if/if-else中嵌套if/if-else语句</vt:lpstr>
      <vt:lpstr>在if/if-else中嵌套if/if-else语句</vt:lpstr>
      <vt:lpstr>在if/if-else中嵌套if/if-else语句</vt:lpstr>
      <vt:lpstr>if-else if多路分支语句</vt:lpstr>
      <vt:lpstr>if/else if语句</vt:lpstr>
      <vt:lpstr>嵌套的 if – else 语句</vt:lpstr>
      <vt:lpstr>省略 else 部分</vt:lpstr>
      <vt:lpstr>省略 else 部分的嵌套if-else语句</vt:lpstr>
      <vt:lpstr>if/else语句应用 (I)</vt:lpstr>
      <vt:lpstr>if/else语句应用 (II)</vt:lpstr>
      <vt:lpstr>if/else语句应用 (III)</vt:lpstr>
      <vt:lpstr>2) 字符类型</vt:lpstr>
      <vt:lpstr>字符的输入与输出</vt:lpstr>
      <vt:lpstr>字符的ASCII码</vt:lpstr>
      <vt:lpstr>字符的ASCII码（续）</vt:lpstr>
      <vt:lpstr>3) 关系运算</vt:lpstr>
      <vt:lpstr>4) 逻辑运算</vt:lpstr>
      <vt:lpstr>a与b的逻辑运算</vt:lpstr>
      <vt:lpstr>逻辑运算运用</vt:lpstr>
      <vt:lpstr>逻辑运算运用（续）</vt:lpstr>
      <vt:lpstr>逻辑运算运用（续）</vt:lpstr>
      <vt:lpstr>逻辑运算运用（续）</vt:lpstr>
      <vt:lpstr>逻辑运算运用（续）</vt:lpstr>
      <vt:lpstr>5) switch语句</vt:lpstr>
      <vt:lpstr>switch语句流程图</vt:lpstr>
      <vt:lpstr>break语句</vt:lpstr>
      <vt:lpstr>switch语句应用，[例3-9, P54]</vt:lpstr>
      <vt:lpstr>PowerPoint 演示文稿</vt:lpstr>
      <vt:lpstr>switch语句应用，[例3-10, P56]</vt:lpstr>
      <vt:lpstr>P56, 例3-10</vt:lpstr>
      <vt:lpstr>复习与思考要点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851</cp:revision>
  <dcterms:created xsi:type="dcterms:W3CDTF">1998-02-11T08:33:02Z</dcterms:created>
  <dcterms:modified xsi:type="dcterms:W3CDTF">2016-10-15T08:06:18Z</dcterms:modified>
</cp:coreProperties>
</file>