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46"/>
  </p:notesMasterIdLst>
  <p:handoutMasterIdLst>
    <p:handoutMasterId r:id="rId47"/>
  </p:handoutMasterIdLst>
  <p:sldIdLst>
    <p:sldId id="378" r:id="rId2"/>
    <p:sldId id="591" r:id="rId3"/>
    <p:sldId id="593" r:id="rId4"/>
    <p:sldId id="592" r:id="rId5"/>
    <p:sldId id="426" r:id="rId6"/>
    <p:sldId id="544" r:id="rId7"/>
    <p:sldId id="546" r:id="rId8"/>
    <p:sldId id="547" r:id="rId9"/>
    <p:sldId id="543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8" r:id="rId19"/>
    <p:sldId id="560" r:id="rId20"/>
    <p:sldId id="561" r:id="rId21"/>
    <p:sldId id="563" r:id="rId22"/>
    <p:sldId id="564" r:id="rId23"/>
    <p:sldId id="565" r:id="rId24"/>
    <p:sldId id="567" r:id="rId25"/>
    <p:sldId id="569" r:id="rId26"/>
    <p:sldId id="570" r:id="rId27"/>
    <p:sldId id="571" r:id="rId28"/>
    <p:sldId id="573" r:id="rId29"/>
    <p:sldId id="574" r:id="rId30"/>
    <p:sldId id="575" r:id="rId31"/>
    <p:sldId id="578" r:id="rId32"/>
    <p:sldId id="576" r:id="rId33"/>
    <p:sldId id="577" r:id="rId34"/>
    <p:sldId id="579" r:id="rId35"/>
    <p:sldId id="581" r:id="rId36"/>
    <p:sldId id="580" r:id="rId37"/>
    <p:sldId id="582" r:id="rId38"/>
    <p:sldId id="583" r:id="rId39"/>
    <p:sldId id="584" r:id="rId40"/>
    <p:sldId id="587" r:id="rId41"/>
    <p:sldId id="585" r:id="rId42"/>
    <p:sldId id="588" r:id="rId43"/>
    <p:sldId id="590" r:id="rId44"/>
    <p:sldId id="59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FF3300"/>
    <a:srgbClr val="FF9933"/>
    <a:srgbClr val="33CCCC"/>
    <a:srgbClr val="CC0066"/>
    <a:srgbClr val="000000"/>
    <a:srgbClr val="008080"/>
    <a:srgbClr val="FF9966"/>
    <a:srgbClr val="757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>
        <p:scale>
          <a:sx n="75" d="100"/>
          <a:sy n="75" d="100"/>
        </p:scale>
        <p:origin x="-1944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d.zju.edu.cn/home/xgliu/C2016/homework-3-4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用格雷戈里公式求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/>
                      <m:t>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527" b="-13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sum = </a:t>
            </a:r>
            <a:r>
              <a:rPr lang="en-US" altLang="zh-CN" dirty="0" smtClean="0"/>
              <a:t>0</a:t>
            </a:r>
            <a:r>
              <a:rPr lang="en-US" altLang="zh-CN" dirty="0" smtClean="0"/>
              <a:t>; denominator </a:t>
            </a:r>
            <a:r>
              <a:rPr lang="en-US" altLang="zh-CN" dirty="0"/>
              <a:t>= </a:t>
            </a:r>
            <a:r>
              <a:rPr lang="en-US" altLang="zh-CN" dirty="0" smtClean="0"/>
              <a:t>1; flag </a:t>
            </a:r>
            <a:r>
              <a:rPr lang="en-US" altLang="zh-CN" dirty="0"/>
              <a:t>= </a:t>
            </a:r>
            <a:r>
              <a:rPr lang="en-US" altLang="zh-CN" dirty="0" smtClean="0"/>
              <a:t>1; </a:t>
            </a:r>
          </a:p>
          <a:p>
            <a:pPr marL="0" indent="0">
              <a:buNone/>
            </a:pPr>
            <a:r>
              <a:rPr lang="en-US" altLang="zh-CN" dirty="0" smtClean="0"/>
              <a:t>item </a:t>
            </a:r>
            <a:r>
              <a:rPr lang="en-US" altLang="zh-CN" dirty="0"/>
              <a:t>= </a:t>
            </a:r>
            <a:r>
              <a:rPr lang="en-US" altLang="zh-CN" dirty="0" smtClean="0"/>
              <a:t>1.0;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while( </a:t>
            </a:r>
            <a:r>
              <a:rPr lang="en-US" altLang="zh-CN" dirty="0" err="1" smtClean="0">
                <a:solidFill>
                  <a:srgbClr val="00B050"/>
                </a:solidFill>
              </a:rPr>
              <a:t>fabs</a:t>
            </a:r>
            <a:r>
              <a:rPr lang="en-US" altLang="zh-CN" dirty="0" smtClean="0">
                <a:solidFill>
                  <a:srgbClr val="00B050"/>
                </a:solidFill>
              </a:rPr>
              <a:t>(item) &gt; 0.0001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item = flag * 1.0/denominator;</a:t>
            </a:r>
          </a:p>
          <a:p>
            <a:pPr marL="0" indent="0">
              <a:buNone/>
            </a:pPr>
            <a:r>
              <a:rPr lang="en-US" altLang="zh-CN" dirty="0" smtClean="0"/>
              <a:t>   sum = sum + item;</a:t>
            </a:r>
          </a:p>
          <a:p>
            <a:pPr marL="0" indent="0">
              <a:buNone/>
            </a:pPr>
            <a:r>
              <a:rPr lang="en-US" altLang="zh-CN" dirty="0" smtClean="0"/>
              <a:t>   /* </a:t>
            </a:r>
            <a:r>
              <a:rPr lang="zh-CN" altLang="en-US" dirty="0" smtClean="0"/>
              <a:t>准备下一项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flag = -flag;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denominator = denominator + 2;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 "pi = %.4f\n", </a:t>
            </a:r>
            <a:r>
              <a:rPr lang="en-US" altLang="zh-CN" dirty="0" smtClean="0">
                <a:solidFill>
                  <a:srgbClr val="FF0000"/>
                </a:solidFill>
              </a:rPr>
              <a:t>sum * 4 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49678" y="1988840"/>
            <a:ext cx="3809056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item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初值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多重要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语句应用（</a:t>
            </a:r>
            <a:r>
              <a:rPr lang="en-US" altLang="zh-CN" dirty="0"/>
              <a:t> </a:t>
            </a:r>
            <a:r>
              <a:rPr lang="en-US" altLang="zh-CN" dirty="0" smtClean="0"/>
              <a:t>II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P67] </a:t>
            </a:r>
            <a:r>
              <a:rPr lang="zh-CN" altLang="en-US" dirty="0" smtClean="0"/>
              <a:t>输入一批</a:t>
            </a:r>
            <a:r>
              <a:rPr lang="zh-CN" altLang="en-US" dirty="0" smtClean="0">
                <a:solidFill>
                  <a:srgbClr val="00B050"/>
                </a:solidFill>
              </a:rPr>
              <a:t>学生成绩</a:t>
            </a:r>
            <a:r>
              <a:rPr lang="zh-CN" altLang="en-US" dirty="0" smtClean="0"/>
              <a:t>，以</a:t>
            </a:r>
            <a:r>
              <a:rPr lang="zh-CN" altLang="en-US" dirty="0" smtClean="0">
                <a:solidFill>
                  <a:srgbClr val="FF0000"/>
                </a:solidFill>
              </a:rPr>
              <a:t>负数作为结束标志</a:t>
            </a:r>
            <a:r>
              <a:rPr lang="zh-CN" altLang="en-US" dirty="0" smtClean="0"/>
              <a:t>，计算</a:t>
            </a:r>
            <a:r>
              <a:rPr lang="zh-CN" altLang="en-US" dirty="0" smtClean="0">
                <a:solidFill>
                  <a:srgbClr val="00B050"/>
                </a:solidFill>
              </a:rPr>
              <a:t>平均成绩</a:t>
            </a:r>
            <a:r>
              <a:rPr lang="zh-CN" altLang="en-US" dirty="0" smtClean="0"/>
              <a:t>，统计</a:t>
            </a:r>
            <a:r>
              <a:rPr lang="zh-CN" altLang="en-US" dirty="0" smtClean="0">
                <a:solidFill>
                  <a:srgbClr val="00B050"/>
                </a:solidFill>
              </a:rPr>
              <a:t>不及格人数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num</a:t>
            </a:r>
            <a:r>
              <a:rPr lang="en-US" altLang="zh-CN" sz="3600" dirty="0" smtClean="0"/>
              <a:t>, failed;</a:t>
            </a:r>
          </a:p>
          <a:p>
            <a:pPr marL="0" indent="0">
              <a:buNone/>
            </a:pPr>
            <a:r>
              <a:rPr lang="en-US" altLang="zh-CN" sz="3600" dirty="0" smtClean="0"/>
              <a:t>double grade, sum;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 smtClean="0"/>
              <a:t>num</a:t>
            </a:r>
            <a:r>
              <a:rPr lang="en-US" altLang="zh-CN" sz="3600" dirty="0" smtClean="0"/>
              <a:t> = failed = 0;</a:t>
            </a:r>
          </a:p>
          <a:p>
            <a:pPr marL="0" indent="0">
              <a:buNone/>
            </a:pPr>
            <a:r>
              <a:rPr lang="en-US" altLang="zh-CN" sz="3600" dirty="0" smtClean="0"/>
              <a:t>sum = 0;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 smtClean="0"/>
              <a:t>printf</a:t>
            </a:r>
            <a:r>
              <a:rPr lang="en-US" altLang="zh-CN" sz="3600" dirty="0" smtClean="0"/>
              <a:t>("Enter grades:");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80112" y="2708920"/>
            <a:ext cx="27093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成绩</a:t>
            </a:r>
            <a:r>
              <a:rPr lang="zh-CN" altLang="en-US" sz="28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个数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未知！</a:t>
            </a:r>
            <a:endParaRPr lang="en-US" altLang="zh-CN" sz="2800" b="1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适合</a:t>
            </a: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while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循环</a:t>
            </a:r>
            <a:endParaRPr lang="en-US" altLang="zh-CN" sz="28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4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统计学生成绩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dirty="0" err="1" smtClean="0"/>
              <a:t>scanf</a:t>
            </a:r>
            <a:r>
              <a:rPr lang="en-US" altLang="zh-CN" sz="3400" dirty="0" smtClean="0"/>
              <a:t>("%lf", &amp;grade);</a:t>
            </a:r>
          </a:p>
          <a:p>
            <a:pPr marL="0" indent="0">
              <a:buNone/>
            </a:pPr>
            <a:r>
              <a:rPr lang="en-US" altLang="zh-CN" sz="3400" dirty="0" smtClean="0"/>
              <a:t>while( </a:t>
            </a:r>
            <a:r>
              <a:rPr lang="en-US" altLang="zh-CN" sz="3400" dirty="0" smtClean="0">
                <a:solidFill>
                  <a:srgbClr val="00B050"/>
                </a:solidFill>
              </a:rPr>
              <a:t>grade &gt;=0 </a:t>
            </a:r>
            <a:r>
              <a:rPr lang="en-US" altLang="zh-CN" sz="3400" dirty="0" smtClean="0"/>
              <a:t>)</a:t>
            </a:r>
          </a:p>
          <a:p>
            <a:pPr marL="0" indent="0">
              <a:buNone/>
            </a:pPr>
            <a:r>
              <a:rPr lang="en-US" altLang="zh-CN" sz="3400" dirty="0" smtClean="0"/>
              <a:t>{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sum = sum + grade;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</a:t>
            </a:r>
            <a:r>
              <a:rPr lang="en-US" altLang="zh-CN" sz="3400" dirty="0" err="1" smtClean="0"/>
              <a:t>num</a:t>
            </a:r>
            <a:r>
              <a:rPr lang="en-US" altLang="zh-CN" sz="3400" dirty="0" smtClean="0"/>
              <a:t> ++;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if( grade &lt; 60 ) 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   failed ++;</a:t>
            </a:r>
          </a:p>
          <a:p>
            <a:pPr marL="0" indent="0">
              <a:buNone/>
            </a:pPr>
            <a:r>
              <a:rPr lang="en-US" altLang="zh-CN" sz="3400" dirty="0" smtClean="0"/>
              <a:t>   /* </a:t>
            </a:r>
            <a:r>
              <a:rPr lang="zh-CN" altLang="en-US" sz="3400" dirty="0" smtClean="0"/>
              <a:t>准备下个数据 </a:t>
            </a:r>
            <a:r>
              <a:rPr lang="en-US" altLang="zh-CN" sz="3400" dirty="0" smtClean="0"/>
              <a:t>*/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sz="3400" dirty="0">
                <a:solidFill>
                  <a:srgbClr val="FF0000"/>
                </a:solidFill>
              </a:rPr>
              <a:t>("%lf", &amp;grade</a:t>
            </a:r>
            <a:r>
              <a:rPr lang="en-US" altLang="zh-CN" sz="3400" dirty="0" smtClean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altLang="zh-CN" sz="3400" dirty="0" smtClean="0"/>
              <a:t>}</a:t>
            </a:r>
          </a:p>
          <a:p>
            <a:pPr marL="0" indent="0">
              <a:buNone/>
            </a:pP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if</a:t>
            </a:r>
            <a:r>
              <a:rPr lang="en-US" altLang="zh-CN" sz="3400" dirty="0"/>
              <a:t>( </a:t>
            </a:r>
            <a:r>
              <a:rPr lang="en-US" altLang="zh-CN" sz="3400" dirty="0" err="1"/>
              <a:t>num</a:t>
            </a:r>
            <a:r>
              <a:rPr lang="en-US" altLang="zh-CN" sz="3400" dirty="0"/>
              <a:t> != 0 </a:t>
            </a:r>
            <a:r>
              <a:rPr lang="en-US" altLang="zh-CN" sz="3400" dirty="0" smtClean="0"/>
              <a:t>) </a:t>
            </a:r>
          </a:p>
          <a:p>
            <a:pPr marL="0" indent="0">
              <a:buNone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</a:t>
            </a:r>
            <a:r>
              <a:rPr lang="en-US" altLang="zh-CN" sz="3400" dirty="0" err="1" smtClean="0"/>
              <a:t>printf</a:t>
            </a:r>
            <a:r>
              <a:rPr lang="en-US" altLang="zh-CN" sz="3400" dirty="0"/>
              <a:t>("Grade average is %f\n", sum/</a:t>
            </a:r>
            <a:r>
              <a:rPr lang="en-US" altLang="zh-CN" sz="3400" dirty="0" err="1"/>
              <a:t>num</a:t>
            </a:r>
            <a:r>
              <a:rPr lang="en-US" altLang="zh-CN" sz="3400" dirty="0" smtClean="0"/>
              <a:t>);</a:t>
            </a:r>
          </a:p>
          <a:p>
            <a:pPr marL="0" indent="0">
              <a:buNone/>
            </a:pPr>
            <a:r>
              <a:rPr lang="en-US" altLang="zh-CN" sz="3400" dirty="0" err="1" smtClean="0"/>
              <a:t>printf</a:t>
            </a:r>
            <a:r>
              <a:rPr lang="en-US" altLang="zh-CN" sz="3400" dirty="0"/>
              <a:t>("Number of failures is %d\n", failed);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8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循环体语句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  <a:p>
            <a:pPr marL="57150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执行</a:t>
            </a:r>
            <a:r>
              <a:rPr lang="zh-CN" altLang="en-US" dirty="0" smtClean="0">
                <a:solidFill>
                  <a:srgbClr val="FFFF00"/>
                </a:solidFill>
              </a:rPr>
              <a:t>循环操作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</a:p>
          <a:p>
            <a:pPr marL="57150" indent="0">
              <a:buNone/>
            </a:pPr>
            <a:r>
              <a:rPr lang="zh-CN" altLang="en-US" dirty="0"/>
              <a:t>直到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zh-CN" altLang="en-US" dirty="0" smtClean="0">
                <a:solidFill>
                  <a:srgbClr val="FF0000"/>
                </a:solidFill>
              </a:rPr>
              <a:t>为假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13</a:t>
            </a:fld>
            <a:endParaRPr lang="en-US" altLang="zh-CN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018983" y="1252766"/>
            <a:ext cx="2784285" cy="3557588"/>
            <a:chOff x="1947" y="1953"/>
            <a:chExt cx="2171" cy="224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320" y="290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2289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 循环体语句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734" y="312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4099" y="3123"/>
              <a:ext cx="14" cy="7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042" y="335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68" y="278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256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9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do-while</a:t>
            </a:r>
            <a:endParaRPr lang="zh-CN" alt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340769"/>
            <a:ext cx="4038600" cy="478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while(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循环体语句</a:t>
            </a:r>
          </a:p>
          <a:p>
            <a:pPr marL="5715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48200" y="1196753"/>
            <a:ext cx="4038600" cy="4929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do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循环体语句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3568" y="3219447"/>
            <a:ext cx="2777873" cy="3557588"/>
            <a:chOff x="1947" y="1953"/>
            <a:chExt cx="2166" cy="224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 循环体语句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148064" y="3220241"/>
            <a:ext cx="2784285" cy="3557588"/>
            <a:chOff x="1947" y="1953"/>
            <a:chExt cx="2171" cy="2241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320" y="290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394" y="2289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 循环体语句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734" y="312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4099" y="3123"/>
              <a:ext cx="14" cy="7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42" y="335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3668" y="278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flipH="1">
              <a:off x="3016" y="256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283968" y="1268760"/>
            <a:ext cx="0" cy="550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语句应用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P68] </a:t>
            </a:r>
            <a:r>
              <a:rPr lang="zh-CN" altLang="en-US" dirty="0" smtClean="0"/>
              <a:t>计算一个整数的位数。例如：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-99</a:t>
            </a:r>
            <a:r>
              <a:rPr lang="zh-CN" altLang="en-US" dirty="0" smtClean="0"/>
              <a:t>的位数为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number, count;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a number: ");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("%d", &amp;number);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00192" y="2420888"/>
            <a:ext cx="27363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如何计算一个整数的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位数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不断用</a:t>
            </a:r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去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除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它，直到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零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为止</a:t>
            </a:r>
            <a:endParaRPr lang="zh-CN" altLang="en-US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78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计算整数</a:t>
            </a:r>
            <a:r>
              <a:rPr lang="zh-CN" altLang="en-US" dirty="0"/>
              <a:t>的位数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count</a:t>
            </a:r>
            <a:r>
              <a:rPr lang="en-US" altLang="zh-CN" sz="2400" dirty="0" smtClean="0"/>
              <a:t> = 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do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number = number / 10;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 ++;</a:t>
            </a:r>
          </a:p>
          <a:p>
            <a:pPr marL="0" indent="0">
              <a:buNone/>
            </a:pPr>
            <a:r>
              <a:rPr lang="en-US" altLang="zh-CN" sz="2400" dirty="0" smtClean="0"/>
              <a:t>} while ( </a:t>
            </a:r>
            <a:r>
              <a:rPr lang="en-US" altLang="zh-CN" sz="2400" dirty="0" smtClean="0">
                <a:solidFill>
                  <a:srgbClr val="00B050"/>
                </a:solidFill>
              </a:rPr>
              <a:t>number!=0 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("it contains %d digitals.\n", 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98130" y="1340768"/>
            <a:ext cx="4194350" cy="316835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改为下面的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while</a:t>
            </a:r>
            <a:r>
              <a:rPr lang="zh-CN" altLang="en-US" sz="2400" dirty="0" smtClean="0">
                <a:solidFill>
                  <a:srgbClr val="FF0000"/>
                </a:solidFill>
              </a:rPr>
              <a:t>循环如何？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count = 1;</a:t>
            </a:r>
          </a:p>
          <a:p>
            <a:pPr marL="0" indent="0">
              <a:buNone/>
            </a:pPr>
            <a:r>
              <a:rPr lang="en-US" altLang="zh-CN" sz="2400" dirty="0" smtClean="0"/>
              <a:t>while </a:t>
            </a:r>
            <a:r>
              <a:rPr lang="en-US" altLang="zh-CN" sz="2400" dirty="0"/>
              <a:t>( </a:t>
            </a:r>
            <a:r>
              <a:rPr lang="en-US" altLang="zh-CN" sz="2400" dirty="0">
                <a:solidFill>
                  <a:srgbClr val="00B050"/>
                </a:solidFill>
              </a:rPr>
              <a:t>number!=0 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/>
              <a:t>   count ++;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/>
              <a:t>   number = number / 10;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/>
              <a:t>}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5567913" y="2204864"/>
            <a:ext cx="280076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 </a:t>
            </a:r>
            <a:r>
              <a:rPr lang="en-US" altLang="zh-CN" sz="24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abs(number)&gt;9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3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循环体中</a:t>
            </a:r>
            <a:r>
              <a:rPr lang="en-US" altLang="zh-CN" dirty="0" smtClean="0">
                <a:solidFill>
                  <a:srgbClr val="009900"/>
                </a:solidFill>
              </a:rPr>
              <a:t>break</a:t>
            </a:r>
            <a:r>
              <a:rPr lang="zh-CN" altLang="en-US" dirty="0"/>
              <a:t>和</a:t>
            </a:r>
            <a:r>
              <a:rPr lang="en-US" altLang="zh-CN" dirty="0" smtClean="0">
                <a:solidFill>
                  <a:srgbClr val="009900"/>
                </a:solidFill>
              </a:rPr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86808" cy="4853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[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4-4,P70]</a:t>
            </a:r>
            <a:r>
              <a:rPr lang="zh-CN" altLang="en-US" dirty="0" smtClean="0">
                <a:solidFill>
                  <a:srgbClr val="FF0000"/>
                </a:solidFill>
              </a:rPr>
              <a:t>素数</a:t>
            </a:r>
            <a:r>
              <a:rPr lang="zh-CN" altLang="en-US" dirty="0" smtClean="0"/>
              <a:t>的判定问题：除了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>
                <a:solidFill>
                  <a:srgbClr val="FFC000"/>
                </a:solidFill>
              </a:rPr>
              <a:t>和自身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FF00"/>
                </a:solidFill>
              </a:rPr>
              <a:t>不能</a:t>
            </a:r>
            <a:r>
              <a:rPr lang="zh-CN" altLang="en-US" dirty="0" smtClean="0"/>
              <a:t>被别的数</a:t>
            </a:r>
            <a:r>
              <a:rPr lang="zh-CN" altLang="en-US" dirty="0" smtClean="0">
                <a:solidFill>
                  <a:srgbClr val="FFFF00"/>
                </a:solidFill>
              </a:rPr>
              <a:t>整除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m;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("%d", &amp;m);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 </a:t>
            </a:r>
            <a:r>
              <a:rPr lang="en-US" altLang="zh-CN" dirty="0"/>
              <a:t>i</a:t>
            </a:r>
            <a:r>
              <a:rPr lang="en-US" altLang="zh-CN" dirty="0" smtClean="0"/>
              <a:t> = 2; i&lt;=m/2; i++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if( </a:t>
            </a:r>
            <a:r>
              <a:rPr lang="en-US" altLang="zh-CN" dirty="0" err="1" smtClean="0">
                <a:solidFill>
                  <a:srgbClr val="FFFF00"/>
                </a:solidFill>
              </a:rPr>
              <a:t>m%i</a:t>
            </a:r>
            <a:r>
              <a:rPr lang="en-US" altLang="zh-CN" dirty="0" smtClean="0">
                <a:solidFill>
                  <a:srgbClr val="FFFF00"/>
                </a:solidFill>
              </a:rPr>
              <a:t>==0 )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break;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853880" y="3068960"/>
            <a:ext cx="4038600" cy="3057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if( </a:t>
            </a:r>
            <a:r>
              <a:rPr lang="en-US" altLang="zh-CN" dirty="0" smtClean="0"/>
              <a:t>i&gt;m/2 </a:t>
            </a:r>
            <a:r>
              <a:rPr lang="en-US" altLang="zh-CN" dirty="0"/>
              <a:t>&amp;&amp; m!=1 )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("Yes\n");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("No!\n</a:t>
            </a:r>
            <a:r>
              <a:rPr lang="en-US" altLang="zh-CN" dirty="0" smtClean="0"/>
              <a:t>");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17</a:t>
            </a:fld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4644008" y="1628800"/>
            <a:ext cx="0" cy="47525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循环中的</a:t>
            </a:r>
            <a:r>
              <a:rPr lang="en-US" altLang="zh-CN" dirty="0" smtClean="0">
                <a:solidFill>
                  <a:srgbClr val="009900"/>
                </a:solidFill>
              </a:rPr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230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for(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3 )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if( </a:t>
            </a:r>
            <a:r>
              <a:rPr lang="en-US" altLang="zh-CN" dirty="0" err="1" smtClean="0">
                <a:solidFill>
                  <a:srgbClr val="009900"/>
                </a:solidFill>
              </a:rPr>
              <a:t>exp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18</a:t>
            </a:fld>
            <a:endParaRPr lang="en-US" altLang="zh-CN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156495" y="836849"/>
            <a:ext cx="2430786" cy="5816223"/>
            <a:chOff x="1920" y="1370"/>
            <a:chExt cx="2193" cy="4282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3016" y="1937"/>
              <a:ext cx="13" cy="35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74" y="5127"/>
              <a:ext cx="1045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20" y="2059"/>
              <a:ext cx="110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3007" y="4929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4113" y="2498"/>
              <a:ext cx="0" cy="280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5301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3012" y="4313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402" y="1688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 smtClean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405" y="4673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表达式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059"/>
              <a:ext cx="0" cy="305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245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H="1">
              <a:off x="3016" y="1370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2423" y="4074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</a:t>
              </a: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段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2307" y="343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9900"/>
                  </a:solidFill>
                  <a:latin typeface="楷体" pitchFamily="49" charset="-122"/>
                  <a:ea typeface="楷体" pitchFamily="49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2996" y="3869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3715" y="3653"/>
              <a:ext cx="39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3697" y="3341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3154" y="3801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016" y="5316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循环中的</a:t>
            </a:r>
            <a:r>
              <a:rPr lang="en-US" altLang="zh-CN" dirty="0" smtClean="0">
                <a:solidFill>
                  <a:srgbClr val="009900"/>
                </a:solidFill>
              </a:rPr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0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for(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3 )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if( </a:t>
            </a:r>
            <a:r>
              <a:rPr lang="en-US" altLang="zh-CN" dirty="0" err="1" smtClean="0">
                <a:solidFill>
                  <a:srgbClr val="009900"/>
                </a:solidFill>
              </a:rPr>
              <a:t>exp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continue;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156176" y="836849"/>
            <a:ext cx="2430786" cy="5816223"/>
            <a:chOff x="3131840" y="836849"/>
            <a:chExt cx="2430786" cy="5816223"/>
          </a:xfrm>
        </p:grpSpPr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H="1">
              <a:off x="4346679" y="1607003"/>
              <a:ext cx="14410" cy="47812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3578537" y="2110931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666103" y="3011481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3191695" y="5939967"/>
              <a:ext cx="1158309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131840" y="1772715"/>
              <a:ext cx="122259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5121471" y="2394814"/>
              <a:ext cx="42563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4336703" y="5671024"/>
              <a:ext cx="4434" cy="26894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>
              <a:off x="5562626" y="2369007"/>
              <a:ext cx="0" cy="380730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4342245" y="6176310"/>
              <a:ext cx="1220381" cy="14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4342245" y="4834314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4375498" y="2647457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060507" y="2030791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666103" y="1268787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 smtClean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H="1">
              <a:off x="4346679" y="2724880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3669428" y="5323300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表达式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3191695" y="1772715"/>
              <a:ext cx="0" cy="414687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 flipH="1">
              <a:off x="4346679" y="338365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 flipH="1">
              <a:off x="4346679" y="836849"/>
              <a:ext cx="5542" cy="3816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689380" y="4509681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</a:t>
              </a: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段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AutoShape 7"/>
            <p:cNvSpPr>
              <a:spLocks noChangeArrowheads="1"/>
            </p:cNvSpPr>
            <p:nvPr/>
          </p:nvSpPr>
          <p:spPr bwMode="auto">
            <a:xfrm>
              <a:off x="3560802" y="3644447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9900"/>
                  </a:solidFill>
                  <a:latin typeface="楷体" pitchFamily="49" charset="-122"/>
                  <a:ea typeface="楷体" pitchFamily="49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 flipH="1">
              <a:off x="4324510" y="4231230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5101519" y="3514050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4499642" y="4138866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4346679" y="6196685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H="1">
              <a:off x="4388188" y="5048217"/>
              <a:ext cx="100645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H="1">
              <a:off x="5394642" y="3933056"/>
              <a:ext cx="0" cy="11396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V="1">
              <a:off x="5167414" y="3942564"/>
              <a:ext cx="22722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328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回顾分支结构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if/else</a:t>
            </a:r>
          </a:p>
          <a:p>
            <a:r>
              <a:rPr lang="en-US" altLang="zh-CN" dirty="0" smtClean="0"/>
              <a:t>if/else if/…/else if/else</a:t>
            </a:r>
          </a:p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5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循环中的</a:t>
            </a:r>
            <a:r>
              <a:rPr lang="en-US" altLang="zh-CN" dirty="0" smtClean="0">
                <a:solidFill>
                  <a:srgbClr val="009900"/>
                </a:solidFill>
              </a:rPr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if( </a:t>
            </a:r>
            <a:r>
              <a:rPr lang="en-US" altLang="zh-CN" dirty="0" err="1" smtClean="0">
                <a:solidFill>
                  <a:srgbClr val="009900"/>
                </a:solidFill>
              </a:rPr>
              <a:t>exp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5819999" y="1451170"/>
            <a:ext cx="2408617" cy="4509542"/>
            <a:chOff x="1960" y="2332"/>
            <a:chExt cx="2173" cy="3320"/>
          </a:xfrm>
        </p:grpSpPr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793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 smtClean="0"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16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3456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60" y="5112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74" y="2562"/>
              <a:ext cx="1039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49" y="301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3011" y="4808"/>
              <a:ext cx="0" cy="31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4113" y="3013"/>
              <a:ext cx="0" cy="228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5301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179" y="3181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94" y="2745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3245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562"/>
              <a:ext cx="0" cy="255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73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3034" y="2332"/>
              <a:ext cx="7" cy="46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2423" y="4559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</a:t>
              </a:r>
              <a:r>
                <a:rPr lang="zh-CN" altLang="en-US" sz="1600" b="1" dirty="0" smtClean="0"/>
                <a:t>段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2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2307" y="3922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9900"/>
                  </a:solidFill>
                  <a:latin typeface="Times New Roman" pitchFamily="18" charset="0"/>
                  <a:ea typeface="宋体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2996" y="4354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3732" y="4138"/>
              <a:ext cx="39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3714" y="3826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3154" y="4286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016" y="5316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511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循环中的</a:t>
            </a:r>
            <a:r>
              <a:rPr lang="en-US" altLang="zh-CN" dirty="0" err="1" smtClean="0">
                <a:solidFill>
                  <a:srgbClr val="009900"/>
                </a:solidFill>
              </a:rPr>
              <a:t>coninue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if( </a:t>
            </a:r>
            <a:r>
              <a:rPr lang="en-US" altLang="zh-CN" dirty="0" err="1" smtClean="0">
                <a:solidFill>
                  <a:srgbClr val="009900"/>
                </a:solidFill>
              </a:rPr>
              <a:t>exp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21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5819999" y="1451170"/>
            <a:ext cx="2408617" cy="4509542"/>
            <a:chOff x="5819999" y="1451170"/>
            <a:chExt cx="2408617" cy="4509542"/>
          </a:xfrm>
        </p:grpSpPr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6222359" y="2077344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 smtClean="0"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16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6309925" y="2977894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819999" y="5227232"/>
              <a:ext cx="1212622" cy="815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5835517" y="1763578"/>
              <a:ext cx="115165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7802979" y="2376169"/>
              <a:ext cx="42563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6984958" y="4814310"/>
              <a:ext cx="0" cy="43329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8206447" y="2376169"/>
              <a:ext cx="0" cy="31077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6986067" y="5483950"/>
              <a:ext cx="1220381" cy="14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7171174" y="2604363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7742016" y="2012146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6990500" y="269129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5835517" y="1763578"/>
              <a:ext cx="0" cy="34636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6990500" y="3350068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7010452" y="1451170"/>
              <a:ext cx="7759" cy="62617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6333202" y="4476095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</a:t>
              </a:r>
              <a:r>
                <a:rPr lang="zh-CN" altLang="en-US" sz="1600" b="1" dirty="0" smtClean="0"/>
                <a:t>段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2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6204624" y="3610860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9900"/>
                  </a:solidFill>
                  <a:latin typeface="Times New Roman" pitchFamily="18" charset="0"/>
                  <a:ea typeface="宋体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6968332" y="419764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764184" y="3480464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7143464" y="4105280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6990500" y="5504325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7027505" y="5003793"/>
              <a:ext cx="100645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8033959" y="3888632"/>
              <a:ext cx="0" cy="11396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7806731" y="3898140"/>
              <a:ext cx="22722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85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循环体中</a:t>
            </a:r>
            <a:r>
              <a:rPr lang="en-US" altLang="zh-CN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适用于所有的循环结构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for, while, do-while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用于灵活控制循环结构的执行流程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多重嵌套循环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for, while, do-while </a:t>
            </a:r>
            <a:r>
              <a:rPr lang="zh-CN" altLang="en-US" dirty="0" smtClean="0"/>
              <a:t>能够相互嵌套</a:t>
            </a:r>
            <a:endParaRPr lang="en-US" altLang="zh-CN" dirty="0"/>
          </a:p>
          <a:p>
            <a:pPr marL="857250" lvl="1" indent="-457200"/>
            <a:r>
              <a:rPr lang="zh-CN" altLang="en-US" dirty="0" smtClean="0"/>
              <a:t>构成多重循环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处理多维数据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处理复杂过程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多重嵌套循环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假设有一幅宽度为</a:t>
            </a:r>
            <a:r>
              <a:rPr lang="en-US" altLang="zh-CN" sz="2800" dirty="0" smtClean="0">
                <a:solidFill>
                  <a:srgbClr val="FFC000"/>
                </a:solidFill>
              </a:rPr>
              <a:t>width</a:t>
            </a:r>
            <a:r>
              <a:rPr lang="zh-CN" altLang="en-US" sz="2800" dirty="0" smtClean="0"/>
              <a:t>、高度为</a:t>
            </a:r>
            <a:r>
              <a:rPr lang="en-US" altLang="zh-CN" sz="2800" dirty="0" smtClean="0">
                <a:solidFill>
                  <a:srgbClr val="FFC000"/>
                </a:solidFill>
              </a:rPr>
              <a:t>height</a:t>
            </a:r>
            <a:r>
              <a:rPr lang="zh-CN" altLang="en-US" sz="2800" dirty="0" smtClean="0"/>
              <a:t>的图像，使用</a:t>
            </a:r>
            <a:r>
              <a:rPr lang="en-US" altLang="zh-CN" sz="2800" dirty="0" smtClean="0">
                <a:solidFill>
                  <a:srgbClr val="FFC000"/>
                </a:solidFill>
              </a:rPr>
              <a:t>for-for</a:t>
            </a:r>
            <a:r>
              <a:rPr lang="zh-CN" altLang="en-US" sz="2800" dirty="0"/>
              <a:t>嵌套语句</a:t>
            </a:r>
            <a:r>
              <a:rPr lang="zh-CN" altLang="en-US" sz="2800" dirty="0" smtClean="0"/>
              <a:t>，对它的每一个</a:t>
            </a:r>
            <a:r>
              <a:rPr lang="zh-CN" altLang="en-US" sz="2800" dirty="0" smtClean="0">
                <a:solidFill>
                  <a:srgbClr val="FFC000"/>
                </a:solidFill>
              </a:rPr>
              <a:t>像素进行处理</a:t>
            </a:r>
            <a:r>
              <a:rPr lang="zh-CN" altLang="en-US" sz="2800" dirty="0" smtClean="0"/>
              <a:t>。（例如亮度值放大）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dirty="0" smtClean="0"/>
              <a:t>for( x = 0; x &lt; width; x ++ )</a:t>
            </a:r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for( y = 0; y &lt; height; y ++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>
                <a:solidFill>
                  <a:schemeClr val="tx1"/>
                </a:solidFill>
              </a:rPr>
              <a:t>处理坐标为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的图像像素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… … … </a:t>
            </a:r>
            <a:r>
              <a:rPr lang="en-US" altLang="zh-CN" dirty="0" smtClean="0">
                <a:solidFill>
                  <a:schemeClr val="tx1"/>
                </a:solidFill>
              </a:rPr>
              <a:t>/* </a:t>
            </a:r>
            <a:r>
              <a:rPr lang="zh-CN" altLang="en-US" dirty="0" smtClean="0">
                <a:solidFill>
                  <a:schemeClr val="tx1"/>
                </a:solidFill>
              </a:rPr>
              <a:t>具体代码略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779912" y="5517232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循环体被</a:t>
            </a:r>
            <a:r>
              <a:rPr lang="zh-CN" altLang="en-US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执行了多少次？</a:t>
            </a:r>
            <a:endParaRPr lang="en-US" altLang="zh-CN" sz="36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width * height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2705" y="2060848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每个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像素</a:t>
            </a: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sz="2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坐标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表示</a:t>
            </a:r>
          </a:p>
        </p:txBody>
      </p:sp>
      <p:sp>
        <p:nvSpPr>
          <p:cNvPr id="7" name="矩形 6"/>
          <p:cNvSpPr/>
          <p:nvPr/>
        </p:nvSpPr>
        <p:spPr>
          <a:xfrm>
            <a:off x="30516" y="4149080"/>
            <a:ext cx="1157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</a:rPr>
              <a:t>省略</a:t>
            </a:r>
            <a:r>
              <a:rPr lang="zh-CN" altLang="en-US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{ }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多重嵌套循环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假设有一幅宽度为</a:t>
            </a:r>
            <a:r>
              <a:rPr lang="en-US" altLang="zh-CN" sz="2800" dirty="0" smtClean="0">
                <a:solidFill>
                  <a:srgbClr val="FFC000"/>
                </a:solidFill>
              </a:rPr>
              <a:t>width</a:t>
            </a:r>
            <a:r>
              <a:rPr lang="zh-CN" altLang="en-US" sz="2800" dirty="0" smtClean="0"/>
              <a:t>、高度为</a:t>
            </a:r>
            <a:r>
              <a:rPr lang="en-US" altLang="zh-CN" sz="2800" dirty="0" smtClean="0">
                <a:solidFill>
                  <a:srgbClr val="FFC000"/>
                </a:solidFill>
              </a:rPr>
              <a:t>height</a:t>
            </a:r>
            <a:r>
              <a:rPr lang="zh-CN" altLang="en-US" sz="2800" dirty="0" smtClean="0"/>
              <a:t>的图像，使用</a:t>
            </a:r>
            <a:r>
              <a:rPr lang="en-US" altLang="zh-CN" sz="2800" dirty="0" smtClean="0">
                <a:solidFill>
                  <a:srgbClr val="FFC000"/>
                </a:solidFill>
              </a:rPr>
              <a:t>for-for</a:t>
            </a:r>
            <a:r>
              <a:rPr lang="zh-CN" altLang="en-US" sz="2800" dirty="0"/>
              <a:t>嵌套语句</a:t>
            </a:r>
            <a:r>
              <a:rPr lang="zh-CN" altLang="en-US" sz="2800" dirty="0" smtClean="0"/>
              <a:t>，对它的每一个</a:t>
            </a:r>
            <a:r>
              <a:rPr lang="zh-CN" altLang="en-US" sz="2800" dirty="0" smtClean="0">
                <a:solidFill>
                  <a:srgbClr val="FFC000"/>
                </a:solidFill>
              </a:rPr>
              <a:t>像素进行处理</a:t>
            </a:r>
            <a:r>
              <a:rPr lang="zh-CN" altLang="en-US" sz="2800" dirty="0" smtClean="0"/>
              <a:t>。（例如亮度值放大）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dirty="0" smtClean="0"/>
              <a:t>for( x = 0; x &lt; width; x ++ )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for( y = 0; y &lt; height; y ++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>
                <a:solidFill>
                  <a:schemeClr val="tx1"/>
                </a:solidFill>
              </a:rPr>
              <a:t>处理坐标为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的图像像素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… … …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79912" y="5517232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循环体被</a:t>
            </a:r>
            <a:r>
              <a:rPr lang="zh-CN" altLang="en-US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执行了多少次？</a:t>
            </a:r>
            <a:endParaRPr lang="en-US" altLang="zh-CN" sz="36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width * height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1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5181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循环结构的设计</a:t>
            </a:r>
            <a:endParaRPr lang="zh-CN" altLang="en-US" dirty="0" smtClean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zh-CN" altLang="en-US" dirty="0" smtClean="0"/>
              <a:t>循环程序的实现要点：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归纳出</a:t>
            </a:r>
            <a:r>
              <a:rPr lang="zh-CN" altLang="en-US" dirty="0" smtClean="0"/>
              <a:t>哪些操作需要反复执行？</a:t>
            </a:r>
            <a:r>
              <a:rPr lang="zh-CN" altLang="en-US" b="0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循环体</a:t>
            </a:r>
          </a:p>
          <a:p>
            <a:pPr lvl="1" algn="just" eaLnBrk="1" hangingPunct="1"/>
            <a:r>
              <a:rPr lang="zh-CN" altLang="en-US" dirty="0" smtClean="0"/>
              <a:t>这些操作在什么情况下重复执行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C0066"/>
                </a:solidFill>
              </a:rPr>
              <a:t>循环条件</a:t>
            </a:r>
          </a:p>
          <a:p>
            <a:pPr algn="just" eaLnBrk="1" hangingPunct="1"/>
            <a:r>
              <a:rPr lang="zh-CN" altLang="en-US" dirty="0" smtClean="0"/>
              <a:t>选用合适的循环语句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smtClean="0"/>
              <a:t>for  while   do-while</a:t>
            </a:r>
            <a:endParaRPr lang="zh-CN" altLang="en-US" dirty="0" smtClean="0"/>
          </a:p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循环具体实现时考虑（循环条件）：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事先给定循环次数，首选</a:t>
            </a:r>
            <a:r>
              <a:rPr lang="en-US" altLang="zh-CN" dirty="0" smtClean="0"/>
              <a:t>for</a:t>
            </a:r>
            <a:endParaRPr lang="zh-CN" altLang="en-US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dirty="0" smtClean="0"/>
              <a:t>通过其他条件控制循环，考虑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do-while</a:t>
            </a:r>
            <a:endParaRPr lang="en-US" altLang="zh-CN" dirty="0"/>
          </a:p>
          <a:p>
            <a:pPr lvl="2" algn="just"/>
            <a:r>
              <a:rPr lang="zh-CN" altLang="en-US" dirty="0" smtClean="0"/>
              <a:t>至少执行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次，用</a:t>
            </a:r>
            <a:r>
              <a:rPr lang="en-US" altLang="zh-CN" dirty="0" smtClean="0">
                <a:solidFill>
                  <a:srgbClr val="FF0000"/>
                </a:solidFill>
              </a:rPr>
              <a:t>do-while</a:t>
            </a:r>
          </a:p>
          <a:p>
            <a:pPr lvl="2" algn="just"/>
            <a:r>
              <a:rPr lang="zh-CN" altLang="en-US" dirty="0" smtClean="0"/>
              <a:t>否则，用</a:t>
            </a:r>
            <a:r>
              <a:rPr lang="en-US" altLang="zh-CN" dirty="0" smtClean="0"/>
              <a:t>while</a:t>
            </a:r>
            <a:endParaRPr lang="zh-CN" altLang="zh-CN" dirty="0" smtClean="0"/>
          </a:p>
        </p:txBody>
      </p:sp>
      <p:sp>
        <p:nvSpPr>
          <p:cNvPr id="30725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248400" y="6309320"/>
            <a:ext cx="2895600" cy="365125"/>
          </a:xfrm>
          <a:noFill/>
        </p:spPr>
        <p:txBody>
          <a:bodyPr/>
          <a:lstStyle>
            <a:lvl1pPr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9F59F2-6868-43F5-8963-E14D7145C1FF}" type="slidenum">
              <a:rPr lang="zh-CN" altLang="en-US" sz="1200" b="0" smtClean="0">
                <a:solidFill>
                  <a:schemeClr val="tx1"/>
                </a:solidFill>
                <a:latin typeface="Arial Black" pitchFamily="34" charset="0"/>
              </a:rPr>
              <a:pPr eaLnBrk="1" hangingPunct="1"/>
              <a:t>26</a:t>
            </a:fld>
            <a:endParaRPr lang="en-US" altLang="zh-CN" sz="1200" b="0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P78] n</a:t>
            </a:r>
            <a:r>
              <a:rPr lang="zh-CN" altLang="en-US" dirty="0" smtClean="0"/>
              <a:t>个成绩的最高分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n, i</a:t>
            </a:r>
            <a:r>
              <a:rPr lang="en-US" altLang="zh-CN" dirty="0"/>
              <a:t>, </a:t>
            </a:r>
            <a:r>
              <a:rPr lang="en-US" altLang="zh-CN" dirty="0" smtClean="0"/>
              <a:t>grade, max;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("Enter n: </a:t>
            </a:r>
            <a:r>
              <a:rPr lang="en-US" altLang="zh-CN" dirty="0" smtClean="0"/>
              <a:t>");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en-US" altLang="zh-CN" dirty="0"/>
              <a:t>("%d",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FFFF00"/>
                </a:solidFill>
              </a:rPr>
              <a:t>n</a:t>
            </a:r>
            <a:r>
              <a:rPr lang="en-US" altLang="zh-CN" dirty="0" smtClean="0"/>
              <a:t>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("Enter %d marks: ", n</a:t>
            </a:r>
            <a:r>
              <a:rPr lang="en-US" altLang="zh-CN" dirty="0" smtClean="0"/>
              <a:t>);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en-US" altLang="zh-CN" dirty="0"/>
              <a:t>("%d",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FFFF00"/>
                </a:solidFill>
              </a:rPr>
              <a:t>mark</a:t>
            </a:r>
            <a:r>
              <a:rPr lang="en-US" altLang="zh-CN" dirty="0" smtClean="0"/>
              <a:t>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ax = mark;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/* </a:t>
            </a:r>
            <a:r>
              <a:rPr lang="zh-CN" altLang="en-US" dirty="0">
                <a:solidFill>
                  <a:srgbClr val="FFFF00"/>
                </a:solidFill>
              </a:rPr>
              <a:t>剩余成绩循环处理 *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* 次数未知，适合</a:t>
            </a:r>
            <a:r>
              <a:rPr lang="en-US" altLang="zh-CN" dirty="0">
                <a:solidFill>
                  <a:srgbClr val="FFFF00"/>
                </a:solidFill>
              </a:rPr>
              <a:t>while</a:t>
            </a:r>
            <a:r>
              <a:rPr lang="zh-CN" altLang="en-US" dirty="0">
                <a:solidFill>
                  <a:srgbClr val="FFFF00"/>
                </a:solidFill>
              </a:rPr>
              <a:t>语句 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6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P78] n</a:t>
            </a:r>
            <a:r>
              <a:rPr lang="zh-CN" altLang="en-US" dirty="0" smtClean="0"/>
              <a:t>个成绩的最高分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en-US" altLang="zh-CN" dirty="0" smtClean="0"/>
              <a:t>for( i </a:t>
            </a:r>
            <a:r>
              <a:rPr lang="en-US" altLang="zh-CN" dirty="0"/>
              <a:t>= 1; i &lt; n; i++ </a:t>
            </a:r>
            <a:r>
              <a:rPr lang="en-US" altLang="zh-CN" dirty="0" smtClean="0"/>
              <a:t>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/>
              <a:t>{     </a:t>
            </a: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</a:rPr>
              <a:t>scanf</a:t>
            </a:r>
            <a:r>
              <a:rPr lang="en-US" altLang="zh-CN" dirty="0">
                <a:solidFill>
                  <a:srgbClr val="FFFF00"/>
                </a:solidFill>
              </a:rPr>
              <a:t> ("%d", &amp;mark);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en-US" dirty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if( max </a:t>
            </a:r>
            <a:r>
              <a:rPr lang="en-US" altLang="zh-CN" dirty="0">
                <a:solidFill>
                  <a:srgbClr val="FFFF00"/>
                </a:solidFill>
              </a:rPr>
              <a:t>&lt; </a:t>
            </a:r>
            <a:r>
              <a:rPr lang="en-US" altLang="zh-CN" dirty="0" smtClean="0">
                <a:solidFill>
                  <a:srgbClr val="FFFF00"/>
                </a:solidFill>
              </a:rPr>
              <a:t>mark )</a:t>
            </a:r>
            <a:endParaRPr lang="zh-CN" altLang="en-US" dirty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    </a:t>
            </a:r>
            <a:r>
              <a:rPr lang="en-US" altLang="zh-CN" dirty="0">
                <a:solidFill>
                  <a:srgbClr val="FFFF00"/>
                </a:solidFill>
              </a:rPr>
              <a:t>max = mark;</a:t>
            </a:r>
            <a:endParaRPr lang="zh-CN" altLang="en-US" dirty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/>
              <a:t>} </a:t>
            </a:r>
            <a:endParaRPr lang="zh-CN" altLang="en-US" dirty="0"/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("Max = %d\n", max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8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[P79] </a:t>
            </a:r>
            <a:r>
              <a:rPr lang="zh-CN" altLang="en-US" dirty="0" smtClean="0"/>
              <a:t>如果</a:t>
            </a:r>
            <a:r>
              <a:rPr lang="zh-CN" altLang="en-US" dirty="0"/>
              <a:t>一批</a:t>
            </a:r>
            <a:r>
              <a:rPr lang="zh-CN" altLang="en-US" dirty="0" smtClean="0"/>
              <a:t>成绩以</a:t>
            </a:r>
            <a:r>
              <a:rPr lang="zh-CN" altLang="en-US" dirty="0">
                <a:solidFill>
                  <a:srgbClr val="FF0000"/>
                </a:solidFill>
              </a:rPr>
              <a:t>负数</a:t>
            </a:r>
            <a:r>
              <a:rPr lang="zh-CN" altLang="en-US" dirty="0" smtClean="0">
                <a:solidFill>
                  <a:srgbClr val="FF0000"/>
                </a:solidFill>
              </a:rPr>
              <a:t>结尾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求最高分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grade, max;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("Enter </a:t>
            </a:r>
            <a:r>
              <a:rPr lang="en-US" altLang="zh-CN" dirty="0" smtClean="0"/>
              <a:t>marks</a:t>
            </a:r>
            <a:r>
              <a:rPr lang="en-US" altLang="zh-CN" dirty="0"/>
              <a:t>: </a:t>
            </a:r>
            <a:r>
              <a:rPr lang="en-US" altLang="zh-CN" dirty="0" smtClean="0"/>
              <a:t>");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en-US" altLang="zh-CN" dirty="0"/>
              <a:t>("%d", &amp;mark</a:t>
            </a:r>
            <a:r>
              <a:rPr lang="en-US" altLang="zh-CN" dirty="0" smtClean="0"/>
              <a:t>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ax = mark;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FF00"/>
                </a:solidFill>
              </a:rPr>
              <a:t>/* </a:t>
            </a:r>
            <a:r>
              <a:rPr lang="zh-CN" altLang="en-US" dirty="0" smtClean="0">
                <a:solidFill>
                  <a:srgbClr val="FFFF00"/>
                </a:solidFill>
              </a:rPr>
              <a:t>剩余成绩</a:t>
            </a:r>
            <a:r>
              <a:rPr lang="zh-CN" altLang="en-US" dirty="0">
                <a:solidFill>
                  <a:srgbClr val="FFFF00"/>
                </a:solidFill>
              </a:rPr>
              <a:t>循环</a:t>
            </a:r>
            <a:r>
              <a:rPr lang="zh-CN" altLang="en-US" dirty="0" smtClean="0">
                <a:solidFill>
                  <a:srgbClr val="FFFF00"/>
                </a:solidFill>
              </a:rPr>
              <a:t>处理 *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* 次数未知，适合</a:t>
            </a:r>
            <a:r>
              <a:rPr lang="en-US" altLang="zh-CN" dirty="0" smtClean="0">
                <a:solidFill>
                  <a:srgbClr val="FFFF00"/>
                </a:solidFill>
              </a:rPr>
              <a:t>while</a:t>
            </a:r>
            <a:r>
              <a:rPr lang="zh-CN" altLang="en-US" dirty="0" smtClean="0">
                <a:solidFill>
                  <a:srgbClr val="FFFF00"/>
                </a:solidFill>
              </a:rPr>
              <a:t>语句 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7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1" name="Group 4"/>
          <p:cNvGrpSpPr>
            <a:grpSpLocks/>
          </p:cNvGrpSpPr>
          <p:nvPr/>
        </p:nvGrpSpPr>
        <p:grpSpPr bwMode="auto">
          <a:xfrm>
            <a:off x="107504" y="2348880"/>
            <a:ext cx="7932585" cy="4364420"/>
            <a:chOff x="2714" y="2536"/>
            <a:chExt cx="7076" cy="5003"/>
          </a:xfrm>
          <a:noFill/>
        </p:grpSpPr>
        <p:grpSp>
          <p:nvGrpSpPr>
            <p:cNvPr id="40973" name="Group 5"/>
            <p:cNvGrpSpPr>
              <a:grpSpLocks/>
            </p:cNvGrpSpPr>
            <p:nvPr/>
          </p:nvGrpSpPr>
          <p:grpSpPr bwMode="auto">
            <a:xfrm>
              <a:off x="2714" y="2536"/>
              <a:ext cx="7076" cy="5003"/>
              <a:chOff x="2254" y="11080"/>
              <a:chExt cx="7076" cy="5003"/>
            </a:xfrm>
            <a:grpFill/>
          </p:grpSpPr>
          <p:sp>
            <p:nvSpPr>
              <p:cNvPr id="40975" name="Line 6"/>
              <p:cNvSpPr>
                <a:spLocks noChangeShapeType="1"/>
              </p:cNvSpPr>
              <p:nvPr/>
            </p:nvSpPr>
            <p:spPr bwMode="auto">
              <a:xfrm>
                <a:off x="6091" y="14821"/>
                <a:ext cx="28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1600">
                  <a:latin typeface="+mn-ea"/>
                  <a:ea typeface="+mn-ea"/>
                </a:endParaRPr>
              </a:p>
            </p:txBody>
          </p:sp>
          <p:grpSp>
            <p:nvGrpSpPr>
              <p:cNvPr id="40976" name="Group 7"/>
              <p:cNvGrpSpPr>
                <a:grpSpLocks/>
              </p:cNvGrpSpPr>
              <p:nvPr/>
            </p:nvGrpSpPr>
            <p:grpSpPr bwMode="auto">
              <a:xfrm>
                <a:off x="2254" y="11080"/>
                <a:ext cx="7076" cy="5003"/>
                <a:chOff x="2254" y="2456"/>
                <a:chExt cx="7076" cy="5003"/>
              </a:xfrm>
              <a:grpFill/>
            </p:grpSpPr>
            <p:sp>
              <p:nvSpPr>
                <p:cNvPr id="4097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89" y="2872"/>
                  <a:ext cx="48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40980" name="AutoShape 9"/>
                <p:cNvSpPr>
                  <a:spLocks noChangeArrowheads="1"/>
                </p:cNvSpPr>
                <p:nvPr/>
              </p:nvSpPr>
              <p:spPr bwMode="auto">
                <a:xfrm>
                  <a:off x="2254" y="2911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latin typeface="+mn-ea"/>
                      <a:ea typeface="+mn-ea"/>
                    </a:rPr>
                    <a:t>表达式1</a:t>
                  </a:r>
                </a:p>
              </p:txBody>
            </p:sp>
            <p:sp>
              <p:nvSpPr>
                <p:cNvPr id="40981" name="AutoShape 10"/>
                <p:cNvSpPr>
                  <a:spLocks noChangeArrowheads="1"/>
                </p:cNvSpPr>
                <p:nvPr/>
              </p:nvSpPr>
              <p:spPr bwMode="auto">
                <a:xfrm>
                  <a:off x="3834" y="3531"/>
                  <a:ext cx="1725" cy="75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latin typeface="+mn-ea"/>
                      <a:ea typeface="+mn-ea"/>
                    </a:rPr>
                    <a:t>表达式2</a:t>
                  </a:r>
                  <a:endParaRPr lang="zh-CN" altLang="en-US" sz="8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2" name="AutoShape 11"/>
                <p:cNvSpPr>
                  <a:spLocks noChangeArrowheads="1"/>
                </p:cNvSpPr>
                <p:nvPr/>
              </p:nvSpPr>
              <p:spPr bwMode="auto">
                <a:xfrm>
                  <a:off x="2650" y="5984"/>
                  <a:ext cx="980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语句1</a:t>
                  </a:r>
                </a:p>
              </p:txBody>
            </p:sp>
            <p:sp>
              <p:nvSpPr>
                <p:cNvPr id="40983" name="AutoShape 12"/>
                <p:cNvSpPr>
                  <a:spLocks noChangeArrowheads="1"/>
                </p:cNvSpPr>
                <p:nvPr/>
              </p:nvSpPr>
              <p:spPr bwMode="auto">
                <a:xfrm>
                  <a:off x="4311" y="5984"/>
                  <a:ext cx="780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语句2</a:t>
                  </a:r>
                </a:p>
              </p:txBody>
            </p:sp>
            <p:sp>
              <p:nvSpPr>
                <p:cNvPr id="40984" name="AutoShape 13"/>
                <p:cNvSpPr>
                  <a:spLocks noChangeArrowheads="1"/>
                </p:cNvSpPr>
                <p:nvPr/>
              </p:nvSpPr>
              <p:spPr bwMode="auto">
                <a:xfrm>
                  <a:off x="6761" y="6006"/>
                  <a:ext cx="982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</a:t>
                  </a:r>
                  <a:r>
                    <a:rPr lang="en-US" altLang="zh-CN" sz="1600">
                      <a:latin typeface="+mn-ea"/>
                      <a:ea typeface="+mn-ea"/>
                    </a:rPr>
                    <a:t>n-1</a:t>
                  </a:r>
                </a:p>
              </p:txBody>
            </p:sp>
            <p:sp>
              <p:nvSpPr>
                <p:cNvPr id="40985" name="AutoShape 14"/>
                <p:cNvSpPr>
                  <a:spLocks noChangeArrowheads="1"/>
                </p:cNvSpPr>
                <p:nvPr/>
              </p:nvSpPr>
              <p:spPr bwMode="auto">
                <a:xfrm>
                  <a:off x="8574" y="5984"/>
                  <a:ext cx="756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</a:t>
                  </a:r>
                  <a:r>
                    <a:rPr lang="en-US" altLang="zh-CN" sz="1600">
                      <a:latin typeface="+mn-ea"/>
                      <a:ea typeface="+mn-ea"/>
                    </a:rPr>
                    <a:t>n</a:t>
                  </a:r>
                </a:p>
              </p:txBody>
            </p:sp>
            <p:sp>
              <p:nvSpPr>
                <p:cNvPr id="40986" name="Line 15"/>
                <p:cNvSpPr>
                  <a:spLocks noChangeShapeType="1"/>
                </p:cNvSpPr>
                <p:nvPr/>
              </p:nvSpPr>
              <p:spPr bwMode="auto">
                <a:xfrm>
                  <a:off x="3129" y="3777"/>
                  <a:ext cx="5" cy="2174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7" name="Line 16"/>
                <p:cNvSpPr>
                  <a:spLocks noChangeShapeType="1"/>
                </p:cNvSpPr>
                <p:nvPr/>
              </p:nvSpPr>
              <p:spPr bwMode="auto">
                <a:xfrm>
                  <a:off x="4694" y="4316"/>
                  <a:ext cx="0" cy="1675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8" name="Freeform 17"/>
                <p:cNvSpPr>
                  <a:spLocks/>
                </p:cNvSpPr>
                <p:nvPr/>
              </p:nvSpPr>
              <p:spPr bwMode="auto">
                <a:xfrm>
                  <a:off x="4034" y="32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9" y="2456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64" y="375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0991" name="Freeform 20"/>
                <p:cNvSpPr>
                  <a:spLocks/>
                </p:cNvSpPr>
                <p:nvPr/>
              </p:nvSpPr>
              <p:spPr bwMode="auto">
                <a:xfrm>
                  <a:off x="3114" y="6418"/>
                  <a:ext cx="5820" cy="508"/>
                </a:xfrm>
                <a:custGeom>
                  <a:avLst/>
                  <a:gdLst>
                    <a:gd name="T0" fmla="*/ 0 w 5790"/>
                    <a:gd name="T1" fmla="*/ 0 h 455"/>
                    <a:gd name="T2" fmla="*/ 0 w 5790"/>
                    <a:gd name="T3" fmla="*/ 455 h 455"/>
                    <a:gd name="T4" fmla="*/ 5790 w 5790"/>
                    <a:gd name="T5" fmla="*/ 455 h 455"/>
                    <a:gd name="T6" fmla="*/ 5790 w 5790"/>
                    <a:gd name="T7" fmla="*/ 63 h 4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90" h="455">
                      <a:moveTo>
                        <a:pt x="0" y="0"/>
                      </a:moveTo>
                      <a:lnTo>
                        <a:pt x="0" y="455"/>
                      </a:lnTo>
                      <a:lnTo>
                        <a:pt x="5790" y="455"/>
                      </a:lnTo>
                      <a:lnTo>
                        <a:pt x="5790" y="63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2" name="Line 21"/>
                <p:cNvSpPr>
                  <a:spLocks noChangeShapeType="1"/>
                </p:cNvSpPr>
                <p:nvPr/>
              </p:nvSpPr>
              <p:spPr bwMode="auto">
                <a:xfrm>
                  <a:off x="4706" y="6418"/>
                  <a:ext cx="0" cy="483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3" name="Line 22"/>
                <p:cNvSpPr>
                  <a:spLocks noChangeShapeType="1"/>
                </p:cNvSpPr>
                <p:nvPr/>
              </p:nvSpPr>
              <p:spPr bwMode="auto">
                <a:xfrm>
                  <a:off x="7267" y="6418"/>
                  <a:ext cx="8" cy="499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4" name="Line 23"/>
                <p:cNvSpPr>
                  <a:spLocks noChangeShapeType="1"/>
                </p:cNvSpPr>
                <p:nvPr/>
              </p:nvSpPr>
              <p:spPr bwMode="auto">
                <a:xfrm>
                  <a:off x="5934" y="7011"/>
                  <a:ext cx="0" cy="448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5" name="Freeform 24"/>
                <p:cNvSpPr>
                  <a:spLocks/>
                </p:cNvSpPr>
                <p:nvPr/>
              </p:nvSpPr>
              <p:spPr bwMode="auto">
                <a:xfrm>
                  <a:off x="5594" y="38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6" name="AutoShape 25"/>
                <p:cNvSpPr>
                  <a:spLocks noChangeArrowheads="1"/>
                </p:cNvSpPr>
                <p:nvPr/>
              </p:nvSpPr>
              <p:spPr bwMode="auto">
                <a:xfrm>
                  <a:off x="6269" y="4751"/>
                  <a:ext cx="2023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dirty="0">
                      <a:latin typeface="+mn-ea"/>
                      <a:ea typeface="+mn-ea"/>
                    </a:rPr>
                    <a:t>表达式</a:t>
                  </a:r>
                  <a:r>
                    <a:rPr lang="en-US" altLang="zh-CN" sz="1600" dirty="0">
                      <a:latin typeface="+mn-ea"/>
                      <a:ea typeface="+mn-ea"/>
                    </a:rPr>
                    <a:t>n-1</a:t>
                  </a:r>
                  <a:endParaRPr lang="en-US" altLang="zh-CN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099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260" y="5551"/>
                  <a:ext cx="15" cy="477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8" name="Freeform 27"/>
                <p:cNvSpPr>
                  <a:spLocks/>
                </p:cNvSpPr>
                <p:nvPr/>
              </p:nvSpPr>
              <p:spPr bwMode="auto">
                <a:xfrm>
                  <a:off x="8254" y="5131"/>
                  <a:ext cx="680" cy="86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601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9" name="Freeform 28"/>
                <p:cNvSpPr>
                  <a:spLocks/>
                </p:cNvSpPr>
                <p:nvPr/>
              </p:nvSpPr>
              <p:spPr bwMode="auto">
                <a:xfrm>
                  <a:off x="6595" y="445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100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34" y="4631"/>
                  <a:ext cx="480" cy="42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41001" name="Line 30"/>
                <p:cNvSpPr>
                  <a:spLocks noChangeShapeType="1"/>
                </p:cNvSpPr>
                <p:nvPr/>
              </p:nvSpPr>
              <p:spPr bwMode="auto">
                <a:xfrm>
                  <a:off x="6094" y="4431"/>
                  <a:ext cx="285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100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44" y="549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</a:t>
                  </a:r>
                  <a:r>
                    <a:rPr lang="zh-CN" altLang="en-US" dirty="0">
                      <a:latin typeface="+mn-ea"/>
                      <a:ea typeface="+mn-ea"/>
                    </a:rPr>
                    <a:t>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0977" name="Text Box 32"/>
              <p:cNvSpPr txBox="1">
                <a:spLocks noChangeArrowheads="1"/>
              </p:cNvSpPr>
              <p:nvPr/>
            </p:nvSpPr>
            <p:spPr bwMode="auto">
              <a:xfrm>
                <a:off x="5594" y="12016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>
                    <a:latin typeface="+mn-ea"/>
                    <a:ea typeface="+mn-ea"/>
                  </a:rPr>
                  <a:t>假</a:t>
                </a:r>
              </a:p>
            </p:txBody>
          </p:sp>
          <p:sp>
            <p:nvSpPr>
              <p:cNvPr id="40978" name="Text Box 33"/>
              <p:cNvSpPr txBox="1">
                <a:spLocks noChangeArrowheads="1"/>
              </p:cNvSpPr>
              <p:nvPr/>
            </p:nvSpPr>
            <p:spPr bwMode="auto">
              <a:xfrm>
                <a:off x="6654" y="12566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</p:grpSp>
        <p:sp>
          <p:nvSpPr>
            <p:cNvPr id="40974" name="Text Box 34"/>
            <p:cNvSpPr txBox="1">
              <a:spLocks noChangeArrowheads="1"/>
            </p:cNvSpPr>
            <p:nvPr/>
          </p:nvSpPr>
          <p:spPr bwMode="auto">
            <a:xfrm>
              <a:off x="4704" y="4436"/>
              <a:ext cx="37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if/else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4730" y="116631"/>
            <a:ext cx="3206820" cy="3854839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if</a:t>
            </a:r>
            <a:r>
              <a:rPr lang="en-US" altLang="zh-CN" sz="2800" dirty="0" smtClean="0"/>
              <a:t> (</a:t>
            </a:r>
            <a:r>
              <a:rPr lang="zh-CN" altLang="en-US" sz="2800" dirty="0" smtClean="0">
                <a:solidFill>
                  <a:srgbClr val="FFFF00"/>
                </a:solidFill>
              </a:rPr>
              <a:t>表达式</a:t>
            </a:r>
            <a:r>
              <a:rPr lang="en-US" altLang="zh-CN" sz="2800" dirty="0" smtClean="0">
                <a:solidFill>
                  <a:srgbClr val="FFFF00"/>
                </a:solidFill>
              </a:rPr>
              <a:t>1</a:t>
            </a:r>
            <a:r>
              <a:rPr lang="en-US" altLang="zh-CN" sz="2800" dirty="0" smtClean="0"/>
              <a:t>)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语句1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 if</a:t>
            </a:r>
            <a:r>
              <a:rPr lang="en-US" altLang="zh-CN" sz="2800" dirty="0" smtClean="0"/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表达式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en-US" altLang="zh-CN" sz="2800" dirty="0" smtClean="0"/>
              <a:t>)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……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 if</a:t>
            </a:r>
            <a:r>
              <a:rPr lang="en-US" altLang="zh-CN" sz="2800" dirty="0" smtClean="0"/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表达式</a:t>
            </a:r>
            <a:r>
              <a:rPr lang="en-US" altLang="zh-CN" sz="2800" dirty="0">
                <a:solidFill>
                  <a:srgbClr val="FFFF00"/>
                </a:solidFill>
              </a:rPr>
              <a:t>n-1</a:t>
            </a:r>
            <a:r>
              <a:rPr lang="zh-CN" altLang="en-US" sz="2800" dirty="0" smtClean="0"/>
              <a:t>)  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n-1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</a:t>
            </a:r>
            <a:r>
              <a:rPr lang="en-US" altLang="zh-CN" sz="2800" dirty="0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210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[P79] </a:t>
            </a:r>
            <a:r>
              <a:rPr lang="zh-CN" altLang="en-US" dirty="0" smtClean="0"/>
              <a:t>如果</a:t>
            </a:r>
            <a:r>
              <a:rPr lang="zh-CN" altLang="en-US" dirty="0"/>
              <a:t>一批成绩以</a:t>
            </a:r>
            <a:r>
              <a:rPr lang="zh-CN" altLang="en-US" dirty="0">
                <a:solidFill>
                  <a:srgbClr val="FF0000"/>
                </a:solidFill>
              </a:rPr>
              <a:t>负数结尾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/>
              <a:t>求最高分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None/>
            </a:pPr>
            <a:r>
              <a:rPr lang="en-US" altLang="zh-CN" dirty="0"/>
              <a:t>w</a:t>
            </a:r>
            <a:r>
              <a:rPr lang="en-US" altLang="zh-CN" dirty="0" smtClean="0"/>
              <a:t>hile( mark&gt;=0 )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/>
              <a:t>{    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if( max </a:t>
            </a:r>
            <a:r>
              <a:rPr lang="en-US" altLang="zh-CN" dirty="0">
                <a:solidFill>
                  <a:srgbClr val="FFFF00"/>
                </a:solidFill>
              </a:rPr>
              <a:t>&lt; </a:t>
            </a:r>
            <a:r>
              <a:rPr lang="en-US" altLang="zh-CN" dirty="0" smtClean="0">
                <a:solidFill>
                  <a:srgbClr val="FFFF00"/>
                </a:solidFill>
              </a:rPr>
              <a:t>mark )</a:t>
            </a:r>
            <a:endParaRPr lang="zh-CN" altLang="en-US" dirty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    </a:t>
            </a:r>
            <a:r>
              <a:rPr lang="en-US" altLang="zh-CN" dirty="0">
                <a:solidFill>
                  <a:srgbClr val="FFFF00"/>
                </a:solidFill>
              </a:rPr>
              <a:t>max = mark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algn="just">
              <a:lnSpc>
                <a:spcPct val="80000"/>
              </a:lnSpc>
              <a:buNone/>
            </a:pP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00"/>
                </a:solidFill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</a:rPr>
              <a:t>scanf</a:t>
            </a:r>
            <a:r>
              <a:rPr lang="en-US" altLang="zh-CN" dirty="0">
                <a:solidFill>
                  <a:srgbClr val="FFFF00"/>
                </a:solidFill>
              </a:rPr>
              <a:t> ("%d", &amp;mark); </a:t>
            </a:r>
            <a:endParaRPr lang="zh-CN" altLang="en-US" dirty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dirty="0" smtClean="0"/>
              <a:t>} </a:t>
            </a:r>
            <a:endParaRPr lang="zh-CN" altLang="en-US" dirty="0"/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("Max = %d\n", max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1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[</a:t>
            </a:r>
            <a:r>
              <a:rPr lang="zh-CN" altLang="en-US" sz="3200" dirty="0" smtClean="0"/>
              <a:t>例</a:t>
            </a:r>
            <a:r>
              <a:rPr lang="en-US" altLang="zh-CN" sz="3200" dirty="0" smtClean="0"/>
              <a:t>4-9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P80] </a:t>
            </a:r>
            <a:r>
              <a:rPr lang="zh-CN" altLang="en-US" sz="3200" dirty="0" smtClean="0"/>
              <a:t>将整数按照数字逆序输出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x = 12345 </a:t>
            </a:r>
            <a:r>
              <a:rPr lang="zh-CN" altLang="en-US" dirty="0" smtClean="0"/>
              <a:t>的逆序为 </a:t>
            </a:r>
            <a:r>
              <a:rPr lang="en-US" altLang="zh-CN" dirty="0" smtClean="0"/>
              <a:t>54321</a:t>
            </a:r>
          </a:p>
          <a:p>
            <a:pPr marL="0" indent="0">
              <a:buNone/>
            </a:pPr>
            <a:r>
              <a:rPr lang="zh-CN" altLang="en-US" dirty="0" smtClean="0"/>
              <a:t>如何得到呢？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从低位开始逐个计算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5 = x % </a:t>
            </a:r>
            <a:r>
              <a:rPr lang="en-US" altLang="zh-CN" dirty="0" smtClean="0"/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x/10 = 1234</a:t>
            </a:r>
          </a:p>
          <a:p>
            <a:pPr marL="0" indent="0">
              <a:buNone/>
            </a:pPr>
            <a:r>
              <a:rPr lang="en-US" altLang="zh-CN" dirty="0"/>
              <a:t>  4 = x % </a:t>
            </a:r>
            <a:r>
              <a:rPr lang="en-US" altLang="zh-CN" dirty="0" smtClean="0"/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x/10 = </a:t>
            </a:r>
            <a:r>
              <a:rPr lang="en-US" altLang="zh-CN" dirty="0" smtClean="0">
                <a:solidFill>
                  <a:srgbClr val="FF0000"/>
                </a:solidFill>
              </a:rPr>
              <a:t>123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3 </a:t>
            </a:r>
            <a:r>
              <a:rPr lang="en-US" altLang="zh-CN" dirty="0"/>
              <a:t>= x % </a:t>
            </a:r>
            <a:r>
              <a:rPr lang="en-US" altLang="zh-CN" dirty="0" smtClean="0"/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x/10 =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2 </a:t>
            </a:r>
            <a:r>
              <a:rPr lang="en-US" altLang="zh-CN" dirty="0"/>
              <a:t>= x % </a:t>
            </a:r>
            <a:r>
              <a:rPr lang="en-US" altLang="zh-CN" dirty="0" smtClean="0"/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x/10 =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1 = x % 10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 smtClean="0">
                <a:solidFill>
                  <a:srgbClr val="FF0000"/>
                </a:solidFill>
              </a:rPr>
              <a:t> x/10 = 0 [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987824" y="3212976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87824" y="3736192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4243609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87824" y="4869160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95996" y="5373216"/>
            <a:ext cx="4744355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4-9</a:t>
            </a:r>
            <a:r>
              <a:rPr lang="zh-CN" altLang="en-US" sz="3600" dirty="0"/>
              <a:t>，</a:t>
            </a:r>
            <a:r>
              <a:rPr lang="en-US" altLang="zh-CN" sz="3600" dirty="0"/>
              <a:t>P80] </a:t>
            </a:r>
            <a:r>
              <a:rPr lang="zh-CN" altLang="en-US" sz="3600" dirty="0"/>
              <a:t>将整数按照数字逆序输出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0" indent="0">
              <a:buNone/>
            </a:pP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("Enter </a:t>
            </a:r>
            <a:r>
              <a:rPr lang="en-US" altLang="zh-CN" dirty="0" smtClean="0"/>
              <a:t>x: </a:t>
            </a:r>
            <a:r>
              <a:rPr lang="en-US" altLang="zh-CN" dirty="0"/>
              <a:t>");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en-US" altLang="zh-CN" dirty="0"/>
              <a:t>("%d", </a:t>
            </a:r>
            <a:r>
              <a:rPr lang="en-US" altLang="zh-CN" dirty="0" smtClean="0"/>
              <a:t>&amp;x);</a:t>
            </a: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/* </a:t>
            </a:r>
            <a:r>
              <a:rPr lang="zh-CN" altLang="en-US" dirty="0" smtClean="0">
                <a:solidFill>
                  <a:srgbClr val="FFFF00"/>
                </a:solidFill>
              </a:rPr>
              <a:t>对每一位数字进行循环</a:t>
            </a:r>
            <a:r>
              <a:rPr lang="zh-CN" altLang="en-US" dirty="0">
                <a:solidFill>
                  <a:srgbClr val="FFFF00"/>
                </a:solidFill>
              </a:rPr>
              <a:t>处理 *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* 次数未知，适合</a:t>
            </a:r>
            <a:r>
              <a:rPr lang="en-US" altLang="zh-CN" dirty="0">
                <a:solidFill>
                  <a:srgbClr val="FFFF00"/>
                </a:solidFill>
              </a:rPr>
              <a:t>while</a:t>
            </a:r>
            <a:r>
              <a:rPr lang="zh-CN" altLang="en-US" dirty="0">
                <a:solidFill>
                  <a:srgbClr val="FFFF00"/>
                </a:solidFill>
              </a:rPr>
              <a:t>语句 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4-9</a:t>
            </a:r>
            <a:r>
              <a:rPr lang="zh-CN" altLang="en-US" sz="3600" dirty="0"/>
              <a:t>，</a:t>
            </a:r>
            <a:r>
              <a:rPr lang="en-US" altLang="zh-CN" sz="3600" dirty="0"/>
              <a:t>P80] </a:t>
            </a:r>
            <a:r>
              <a:rPr lang="zh-CN" altLang="en-US" sz="3600" dirty="0"/>
              <a:t>将整数按照数字逆序输出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while( x </a:t>
            </a:r>
            <a:r>
              <a:rPr lang="en-US" altLang="zh-CN" dirty="0"/>
              <a:t>!= </a:t>
            </a:r>
            <a:r>
              <a:rPr lang="en-US" altLang="zh-CN" dirty="0" smtClean="0"/>
              <a:t>0 )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>
                <a:solidFill>
                  <a:srgbClr val="FFFF00"/>
                </a:solidFill>
              </a:rPr>
              <a:t>( "%</a:t>
            </a:r>
            <a:r>
              <a:rPr lang="en-US" altLang="zh-CN" dirty="0" smtClean="0">
                <a:solidFill>
                  <a:srgbClr val="FFFF00"/>
                </a:solidFill>
              </a:rPr>
              <a:t>d", x%10 );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>
                <a:solidFill>
                  <a:srgbClr val="FFFF00"/>
                </a:solidFill>
              </a:rPr>
              <a:t>x = </a:t>
            </a:r>
            <a:r>
              <a:rPr lang="en-US" altLang="zh-CN" dirty="0" smtClean="0">
                <a:solidFill>
                  <a:srgbClr val="FFFF00"/>
                </a:solidFill>
              </a:rPr>
              <a:t>x/10;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6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4-9</a:t>
            </a:r>
            <a:r>
              <a:rPr lang="zh-CN" altLang="en-US" sz="3600" dirty="0"/>
              <a:t>，</a:t>
            </a:r>
            <a:r>
              <a:rPr lang="en-US" altLang="zh-CN" sz="3600" dirty="0"/>
              <a:t>P80] </a:t>
            </a:r>
            <a:r>
              <a:rPr lang="zh-CN" altLang="en-US" sz="3600" dirty="0"/>
              <a:t>将整数按照数字逆序输出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* 用 </a:t>
            </a:r>
            <a:r>
              <a:rPr lang="en-US" altLang="zh-CN" dirty="0" smtClean="0"/>
              <a:t>do-while </a:t>
            </a:r>
            <a:r>
              <a:rPr lang="zh-CN" altLang="en-US" dirty="0" smtClean="0"/>
              <a:t>实现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do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>
                <a:solidFill>
                  <a:srgbClr val="FFFF00"/>
                </a:solidFill>
              </a:rPr>
              <a:t>( "%</a:t>
            </a:r>
            <a:r>
              <a:rPr lang="en-US" altLang="zh-CN" dirty="0" smtClean="0">
                <a:solidFill>
                  <a:srgbClr val="FFFF00"/>
                </a:solidFill>
              </a:rPr>
              <a:t>d", x%10 );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>
                <a:solidFill>
                  <a:srgbClr val="FFFF00"/>
                </a:solidFill>
              </a:rPr>
              <a:t>x = </a:t>
            </a:r>
            <a:r>
              <a:rPr lang="en-US" altLang="zh-CN" dirty="0" smtClean="0">
                <a:solidFill>
                  <a:srgbClr val="FFFF00"/>
                </a:solidFill>
              </a:rPr>
              <a:t>x/10;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while( x != 0 )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用 </a:t>
            </a:r>
            <a:r>
              <a:rPr lang="en-US" altLang="zh-CN" dirty="0">
                <a:solidFill>
                  <a:srgbClr val="FFFF00"/>
                </a:solidFill>
              </a:rPr>
              <a:t>do-while </a:t>
            </a:r>
            <a:r>
              <a:rPr lang="zh-CN" altLang="en-US" dirty="0">
                <a:solidFill>
                  <a:srgbClr val="FFFF00"/>
                </a:solidFill>
              </a:rPr>
              <a:t>实现</a:t>
            </a:r>
            <a:r>
              <a:rPr lang="zh-CN" altLang="en-US" dirty="0" smtClean="0">
                <a:solidFill>
                  <a:srgbClr val="FFFF00"/>
                </a:solidFill>
              </a:rPr>
              <a:t>更好，对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也</a:t>
            </a:r>
            <a:r>
              <a:rPr lang="en-US" altLang="zh-CN" dirty="0" smtClean="0">
                <a:solidFill>
                  <a:srgbClr val="FFFF00"/>
                </a:solidFill>
              </a:rPr>
              <a:t>work!!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3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P81]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以内的素数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FF0000"/>
                </a:solidFill>
              </a:rPr>
              <a:t>每</a:t>
            </a:r>
            <a:r>
              <a:rPr lang="zh-CN" altLang="en-US" dirty="0" smtClean="0">
                <a:solidFill>
                  <a:srgbClr val="FF0000"/>
                </a:solidFill>
              </a:rPr>
              <a:t>行输出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需要考察的整数范围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2,3,4,…,100</a:t>
            </a:r>
          </a:p>
          <a:p>
            <a:r>
              <a:rPr lang="zh-CN" altLang="en-US" dirty="0" smtClean="0"/>
              <a:t>素数：没有真因子。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对于整数 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，真因子的范围是：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&lt; </a:t>
            </a:r>
            <a:r>
              <a:rPr lang="zh-CN" altLang="en-US" dirty="0" smtClean="0"/>
              <a:t>真因子 </a:t>
            </a:r>
            <a:r>
              <a:rPr lang="en-US" altLang="zh-CN" dirty="0" smtClean="0"/>
              <a:t>&lt; m</a:t>
            </a:r>
          </a:p>
          <a:p>
            <a:pPr lvl="1"/>
            <a:r>
              <a:rPr lang="en-US" altLang="zh-CN" dirty="0"/>
              <a:t>1 &lt; </a:t>
            </a:r>
            <a:r>
              <a:rPr lang="zh-CN" altLang="en-US" dirty="0"/>
              <a:t>真因子 </a:t>
            </a:r>
            <a:r>
              <a:rPr lang="en-US" altLang="zh-CN" dirty="0" smtClean="0"/>
              <a:t>&lt;= m/2</a:t>
            </a:r>
            <a:endParaRPr lang="en-US" altLang="zh-CN" dirty="0"/>
          </a:p>
          <a:p>
            <a:pPr lvl="1"/>
            <a:r>
              <a:rPr lang="zh-CN" altLang="en-US" dirty="0" smtClean="0"/>
              <a:t>如非素数，必有真因子满足：</a:t>
            </a:r>
            <a:r>
              <a:rPr lang="en-US" altLang="zh-CN" dirty="0" smtClean="0"/>
              <a:t>1 </a:t>
            </a:r>
            <a:r>
              <a:rPr lang="en-US" altLang="zh-CN" dirty="0"/>
              <a:t>&lt; </a:t>
            </a:r>
            <a:r>
              <a:rPr lang="zh-CN" altLang="en-US" dirty="0"/>
              <a:t>真因子 </a:t>
            </a:r>
            <a:r>
              <a:rPr lang="en-US" altLang="zh-CN" dirty="0" smtClean="0"/>
              <a:t>&lt;= m</a:t>
            </a:r>
            <a:r>
              <a:rPr lang="en-US" altLang="zh-CN" baseline="30000" dirty="0" smtClean="0"/>
              <a:t>1/2</a:t>
            </a:r>
            <a:endParaRPr lang="en-US" altLang="zh-CN" dirty="0" smtClean="0"/>
          </a:p>
          <a:p>
            <a:r>
              <a:rPr lang="zh-CN" altLang="en-US" dirty="0" smtClean="0"/>
              <a:t>每行输出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个数是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的倍数时，输出</a:t>
            </a:r>
            <a:r>
              <a:rPr lang="zh-CN" altLang="en-US" dirty="0" smtClean="0">
                <a:solidFill>
                  <a:srgbClr val="FF0000"/>
                </a:solidFill>
              </a:rPr>
              <a:t>换行符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en-US" altLang="zh-CN" dirty="0" smtClean="0"/>
              <a:t>")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3816424" cy="640871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#include&lt;</a:t>
            </a:r>
            <a:r>
              <a:rPr lang="en-US" altLang="zh-CN" dirty="0" err="1" smtClean="0">
                <a:solidFill>
                  <a:srgbClr val="FFFF00"/>
                </a:solidFill>
              </a:rPr>
              <a:t>math.h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count, m, n, i;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139952" y="188640"/>
            <a:ext cx="4690864" cy="666936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for( m = 2; m&lt;100; m++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n = </a:t>
            </a:r>
            <a:r>
              <a:rPr lang="en-US" altLang="zh-CN" dirty="0" err="1"/>
              <a:t>sqrt</a:t>
            </a:r>
            <a:r>
              <a:rPr lang="en-US" altLang="zh-CN" dirty="0"/>
              <a:t>(m);</a:t>
            </a:r>
          </a:p>
          <a:p>
            <a:pPr marL="0" indent="0">
              <a:buNone/>
            </a:pPr>
            <a:r>
              <a:rPr lang="en-US" altLang="zh-CN" dirty="0"/>
              <a:t>   for( i=2; i&lt;=n; i++ )</a:t>
            </a:r>
          </a:p>
          <a:p>
            <a:pPr marL="0" indent="0">
              <a:buNone/>
            </a:pPr>
            <a:r>
              <a:rPr lang="en-US" altLang="zh-CN" dirty="0"/>
              <a:t>      if( </a:t>
            </a:r>
            <a:r>
              <a:rPr lang="en-US" altLang="zh-CN" dirty="0" err="1"/>
              <a:t>m%i</a:t>
            </a:r>
            <a:r>
              <a:rPr lang="en-US" altLang="zh-CN" dirty="0"/>
              <a:t>==0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if( i</a:t>
            </a:r>
            <a:r>
              <a:rPr lang="en-US" altLang="zh-CN" dirty="0" smtClean="0"/>
              <a:t>&lt;=n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("%6d", 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count 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if( count%10==0 )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\n</a:t>
            </a:r>
            <a:r>
              <a:rPr lang="en-US" altLang="zh-CN" dirty="0"/>
              <a:t>"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3923928" y="0"/>
            <a:ext cx="72008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P82]</a:t>
            </a:r>
            <a:r>
              <a:rPr lang="zh-CN" altLang="en-US" dirty="0" smtClean="0"/>
              <a:t>计算并输出：</a:t>
            </a:r>
            <a:r>
              <a:rPr lang="zh-CN" altLang="en-US" dirty="0" smtClean="0">
                <a:solidFill>
                  <a:srgbClr val="FF0000"/>
                </a:solidFill>
              </a:rPr>
              <a:t>斐波那契数列</a:t>
            </a:r>
            <a:r>
              <a:rPr lang="zh-CN" altLang="en-US" dirty="0" smtClean="0"/>
              <a:t>前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1 2 3 5 8 13 21 …</a:t>
            </a:r>
          </a:p>
          <a:p>
            <a:r>
              <a:rPr lang="zh-CN" altLang="en-US" dirty="0"/>
              <a:t>从第</a:t>
            </a:r>
            <a:r>
              <a:rPr lang="en-US" altLang="zh-CN" dirty="0"/>
              <a:t>3</a:t>
            </a:r>
            <a:r>
              <a:rPr lang="zh-CN" altLang="en-US" dirty="0"/>
              <a:t>项起，等于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  <a:r>
              <a:rPr lang="zh-CN" altLang="en-US" dirty="0"/>
              <a:t>之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x1, x2, x, i;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en-US" altLang="zh-CN" dirty="0" smtClean="0"/>
              <a:t>1 = x2 = 1;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("%6d%6d</a:t>
            </a:r>
            <a:r>
              <a:rPr lang="en-US" altLang="zh-CN" dirty="0"/>
              <a:t>"</a:t>
            </a:r>
            <a:r>
              <a:rPr lang="en-US" altLang="zh-CN" dirty="0" smtClean="0"/>
              <a:t>,x1,x2);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P82]</a:t>
            </a:r>
            <a:r>
              <a:rPr lang="zh-CN" altLang="en-US" dirty="0" smtClean="0"/>
              <a:t>计算并输出：</a:t>
            </a:r>
            <a:r>
              <a:rPr lang="zh-CN" altLang="en-US" dirty="0" smtClean="0">
                <a:solidFill>
                  <a:srgbClr val="FF0000"/>
                </a:solidFill>
              </a:rPr>
              <a:t>斐波那契数列</a:t>
            </a:r>
            <a:r>
              <a:rPr lang="zh-CN" altLang="en-US" dirty="0" smtClean="0"/>
              <a:t>前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for( i=3; i&lt;=10; i++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x = x1 + x2;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("%6d",x);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FF00"/>
                </a:solidFill>
              </a:rPr>
              <a:t>x1 = x2;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x2 = x;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P82]</a:t>
            </a:r>
            <a:r>
              <a:rPr lang="zh-CN" altLang="en-US" dirty="0" smtClean="0"/>
              <a:t>穷举算法（搬砖）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男人：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块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女人：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块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小孩：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块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/>
              <a:t>问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zh-CN" altLang="en-US" dirty="0" smtClean="0"/>
              <a:t>人搬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zh-CN" altLang="en-US" dirty="0" smtClean="0"/>
              <a:t>块砖，有多少种搬法？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men, women, child;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7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 smtClean="0"/>
              <a:t>语句流程图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251520" y="1628063"/>
            <a:ext cx="7728550" cy="5185313"/>
            <a:chOff x="2714" y="1380"/>
            <a:chExt cx="6894" cy="5944"/>
          </a:xfrm>
          <a:noFill/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2714" y="1380"/>
              <a:ext cx="6894" cy="5944"/>
              <a:chOff x="2254" y="9924"/>
              <a:chExt cx="6894" cy="5944"/>
            </a:xfrm>
            <a:grpFill/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>
                <a:off x="5648" y="14803"/>
                <a:ext cx="28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1600">
                  <a:latin typeface="+mn-ea"/>
                  <a:ea typeface="+mn-ea"/>
                </a:endParaRPr>
              </a:p>
            </p:txBody>
          </p:sp>
          <p:grpSp>
            <p:nvGrpSpPr>
              <p:cNvPr id="35" name="Group 7"/>
              <p:cNvGrpSpPr>
                <a:grpSpLocks/>
              </p:cNvGrpSpPr>
              <p:nvPr/>
            </p:nvGrpSpPr>
            <p:grpSpPr bwMode="auto">
              <a:xfrm>
                <a:off x="2254" y="9924"/>
                <a:ext cx="6894" cy="5944"/>
                <a:chOff x="2254" y="1300"/>
                <a:chExt cx="6894" cy="5944"/>
              </a:xfrm>
              <a:grpFill/>
            </p:grpSpPr>
            <p:sp>
              <p:nvSpPr>
                <p:cNvPr id="3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49" y="2872"/>
                  <a:ext cx="48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39" name="AutoShape 9"/>
                <p:cNvSpPr>
                  <a:spLocks noChangeArrowheads="1"/>
                </p:cNvSpPr>
                <p:nvPr/>
              </p:nvSpPr>
              <p:spPr bwMode="auto">
                <a:xfrm>
                  <a:off x="2254" y="2911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 smtClean="0">
                      <a:latin typeface="+mn-ea"/>
                      <a:ea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常量</a:t>
                  </a:r>
                  <a:r>
                    <a:rPr lang="zh-CN" altLang="en-US" sz="1600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？</a:t>
                  </a:r>
                  <a:endParaRPr lang="en-US" altLang="zh-CN" sz="1600" dirty="0" smtClean="0">
                    <a:latin typeface="+mn-ea"/>
                    <a:ea typeface="+mn-ea"/>
                  </a:endParaRPr>
                </a:p>
                <a:p>
                  <a:pPr algn="just" eaLnBrk="0" hangingPunct="0"/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1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语句段1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24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2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3" name="AutoShape 13"/>
                <p:cNvSpPr>
                  <a:spLocks noChangeArrowheads="1"/>
                </p:cNvSpPr>
                <p:nvPr/>
              </p:nvSpPr>
              <p:spPr bwMode="auto">
                <a:xfrm>
                  <a:off x="675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n</a:t>
                  </a:r>
                  <a:endParaRPr lang="en-US" altLang="zh-CN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" name="AutoShape 14"/>
                <p:cNvSpPr>
                  <a:spLocks noChangeArrowheads="1"/>
                </p:cNvSpPr>
                <p:nvPr/>
              </p:nvSpPr>
              <p:spPr bwMode="auto">
                <a:xfrm>
                  <a:off x="8024" y="5973"/>
                  <a:ext cx="1124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n+1</a:t>
                  </a:r>
                  <a:endParaRPr lang="en-US" altLang="zh-CN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" name="Line 15"/>
                <p:cNvSpPr>
                  <a:spLocks noChangeShapeType="1"/>
                </p:cNvSpPr>
                <p:nvPr/>
              </p:nvSpPr>
              <p:spPr bwMode="auto">
                <a:xfrm>
                  <a:off x="3119" y="3691"/>
                  <a:ext cx="10" cy="226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6" name="Line 16"/>
                <p:cNvSpPr>
                  <a:spLocks noChangeShapeType="1"/>
                </p:cNvSpPr>
                <p:nvPr/>
              </p:nvSpPr>
              <p:spPr bwMode="auto">
                <a:xfrm>
                  <a:off x="4655" y="4320"/>
                  <a:ext cx="0" cy="1675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7" name="Freeform 17"/>
                <p:cNvSpPr>
                  <a:spLocks/>
                </p:cNvSpPr>
                <p:nvPr/>
              </p:nvSpPr>
              <p:spPr bwMode="auto">
                <a:xfrm>
                  <a:off x="3965" y="32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2539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64" y="375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Line 23"/>
                <p:cNvSpPr>
                  <a:spLocks noChangeShapeType="1"/>
                </p:cNvSpPr>
                <p:nvPr/>
              </p:nvSpPr>
              <p:spPr bwMode="auto">
                <a:xfrm>
                  <a:off x="8576" y="6410"/>
                  <a:ext cx="0" cy="448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4" name="Freeform 24"/>
                <p:cNvSpPr>
                  <a:spLocks/>
                </p:cNvSpPr>
                <p:nvPr/>
              </p:nvSpPr>
              <p:spPr bwMode="auto">
                <a:xfrm>
                  <a:off x="5525" y="3965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154" y="5537"/>
                  <a:ext cx="0" cy="414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8024" y="5117"/>
                  <a:ext cx="549" cy="84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601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Freeform 28"/>
                <p:cNvSpPr>
                  <a:spLocks/>
                </p:cNvSpPr>
                <p:nvPr/>
              </p:nvSpPr>
              <p:spPr bwMode="auto">
                <a:xfrm>
                  <a:off x="6474" y="4437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930" y="4677"/>
                  <a:ext cx="480" cy="42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60" name="Line 30"/>
                <p:cNvSpPr>
                  <a:spLocks noChangeShapeType="1"/>
                </p:cNvSpPr>
                <p:nvPr/>
              </p:nvSpPr>
              <p:spPr bwMode="auto">
                <a:xfrm>
                  <a:off x="6025" y="4431"/>
                  <a:ext cx="395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44" y="549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</a:t>
                  </a:r>
                  <a:r>
                    <a:rPr lang="zh-CN" altLang="en-US" dirty="0">
                      <a:latin typeface="+mn-ea"/>
                      <a:ea typeface="+mn-ea"/>
                    </a:rPr>
                    <a:t>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AutoShape 9"/>
                <p:cNvSpPr>
                  <a:spLocks noChangeArrowheads="1"/>
                </p:cNvSpPr>
                <p:nvPr/>
              </p:nvSpPr>
              <p:spPr bwMode="auto">
                <a:xfrm>
                  <a:off x="3785" y="3575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</a:rPr>
                    <a:t>常量</a:t>
                  </a:r>
                  <a:r>
                    <a:rPr lang="en-US" altLang="zh-CN" sz="1600" dirty="0" smtClean="0">
                      <a:solidFill>
                        <a:srgbClr val="FF0000"/>
                      </a:solidFill>
                      <a:latin typeface="+mn-ea"/>
                    </a:rPr>
                    <a:t>2</a:t>
                  </a:r>
                  <a:r>
                    <a:rPr lang="zh-CN" altLang="en-US" sz="1600" dirty="0" smtClean="0">
                      <a:latin typeface="+mn-ea"/>
                    </a:rPr>
                    <a:t>？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AutoShape 9"/>
                <p:cNvSpPr>
                  <a:spLocks noChangeArrowheads="1"/>
                </p:cNvSpPr>
                <p:nvPr/>
              </p:nvSpPr>
              <p:spPr bwMode="auto">
                <a:xfrm>
                  <a:off x="6284" y="4727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</a:rPr>
                    <a:t>常量</a:t>
                  </a:r>
                  <a:r>
                    <a:rPr lang="en-US" altLang="zh-CN" sz="1600" dirty="0" smtClean="0">
                      <a:solidFill>
                        <a:srgbClr val="FF0000"/>
                      </a:solidFill>
                      <a:latin typeface="+mn-ea"/>
                    </a:rPr>
                    <a:t>n</a:t>
                  </a:r>
                  <a:r>
                    <a:rPr lang="zh-CN" altLang="en-US" sz="1600" dirty="0" smtClean="0">
                      <a:latin typeface="+mn-ea"/>
                    </a:rPr>
                    <a:t>？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Line 23"/>
                <p:cNvSpPr>
                  <a:spLocks noChangeShapeType="1"/>
                </p:cNvSpPr>
                <p:nvPr/>
              </p:nvSpPr>
              <p:spPr bwMode="auto">
                <a:xfrm>
                  <a:off x="3525" y="6178"/>
                  <a:ext cx="719" cy="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7" name="Line 23"/>
                <p:cNvSpPr>
                  <a:spLocks noChangeShapeType="1"/>
                </p:cNvSpPr>
                <p:nvPr/>
              </p:nvSpPr>
              <p:spPr bwMode="auto">
                <a:xfrm>
                  <a:off x="5022" y="6179"/>
                  <a:ext cx="503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Line 23"/>
                <p:cNvSpPr>
                  <a:spLocks noChangeShapeType="1"/>
                </p:cNvSpPr>
                <p:nvPr/>
              </p:nvSpPr>
              <p:spPr bwMode="auto">
                <a:xfrm>
                  <a:off x="6097" y="6179"/>
                  <a:ext cx="507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Line 23"/>
                <p:cNvSpPr>
                  <a:spLocks noChangeShapeType="1"/>
                </p:cNvSpPr>
                <p:nvPr/>
              </p:nvSpPr>
              <p:spPr bwMode="auto">
                <a:xfrm>
                  <a:off x="7555" y="6179"/>
                  <a:ext cx="469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86" y="1300"/>
                  <a:ext cx="75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入口</a:t>
                  </a:r>
                </a:p>
              </p:txBody>
            </p:sp>
            <p:sp>
              <p:nvSpPr>
                <p:cNvPr id="71" name="AutoShape 11"/>
                <p:cNvSpPr>
                  <a:spLocks noChangeArrowheads="1"/>
                </p:cNvSpPr>
                <p:nvPr/>
              </p:nvSpPr>
              <p:spPr bwMode="auto">
                <a:xfrm>
                  <a:off x="2254" y="2116"/>
                  <a:ext cx="1711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  <a:ea typeface="+mn-ea"/>
                    </a:rPr>
                    <a:t>计算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表达式值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v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1715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26" y="6838"/>
                  <a:ext cx="79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 smtClean="0">
                      <a:latin typeface="+mn-ea"/>
                      <a:ea typeface="+mn-ea"/>
                    </a:rPr>
                    <a:t>出口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420" y="12154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6654" y="12649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</p:grp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704" y="4436"/>
              <a:ext cx="37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74" name="内容占位符 4"/>
          <p:cNvSpPr txBox="1">
            <a:spLocks/>
          </p:cNvSpPr>
          <p:nvPr/>
        </p:nvSpPr>
        <p:spPr>
          <a:xfrm>
            <a:off x="5868144" y="1078181"/>
            <a:ext cx="2803447" cy="3479681"/>
          </a:xfrm>
          <a:prstGeom prst="rect">
            <a:avLst/>
          </a:prstGeom>
          <a:ln>
            <a:noFill/>
          </a:ln>
        </p:spPr>
        <p:txBody>
          <a:bodyPr>
            <a:normAutofit fontScale="6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从哪个语句段开始执行？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n+1</a:t>
            </a:r>
            <a:r>
              <a:rPr lang="zh-CN" altLang="en-US" dirty="0" smtClean="0"/>
              <a:t>个入口可以选择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分别对应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的入口和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个缺省</a:t>
            </a:r>
            <a:r>
              <a:rPr lang="en-US" altLang="zh-CN" dirty="0" smtClean="0"/>
              <a:t>(default</a:t>
            </a:r>
            <a:r>
              <a:rPr lang="zh-CN" altLang="en-US" dirty="0" smtClean="0"/>
              <a:t>）的入口</a:t>
            </a:r>
            <a:endParaRPr lang="en-US" altLang="zh-CN" dirty="0" smtClean="0"/>
          </a:p>
          <a:p>
            <a:r>
              <a:rPr lang="zh-CN" altLang="en-US" dirty="0" smtClean="0"/>
              <a:t>根据表达式的值决定执行入口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等于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k</a:t>
            </a:r>
            <a:r>
              <a:rPr lang="zh-CN" altLang="en-US" dirty="0" smtClean="0">
                <a:solidFill>
                  <a:srgbClr val="CC0066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那么从</a:t>
            </a:r>
            <a:r>
              <a:rPr lang="zh-CN" altLang="en-US" dirty="0" smtClean="0"/>
              <a:t>语句段</a:t>
            </a:r>
            <a:r>
              <a:rPr lang="en-US" altLang="zh-CN" dirty="0" smtClean="0"/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开始执行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4-12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P82]</a:t>
            </a:r>
            <a:r>
              <a:rPr lang="zh-CN" altLang="en-US" dirty="0" smtClean="0"/>
              <a:t>穷举算法（搬砖）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for( men=0; men&lt;=45; men++ )</a:t>
            </a:r>
          </a:p>
          <a:p>
            <a:pPr marL="0" indent="0">
              <a:buNone/>
            </a:pPr>
            <a:r>
              <a:rPr lang="en-US" altLang="zh-CN" sz="2800" dirty="0"/>
              <a:t>for( </a:t>
            </a:r>
            <a:r>
              <a:rPr lang="en-US" altLang="zh-CN" sz="2800" dirty="0" smtClean="0"/>
              <a:t>women=0</a:t>
            </a:r>
            <a:r>
              <a:rPr lang="en-US" altLang="zh-CN" sz="2800" dirty="0"/>
              <a:t>; wo</a:t>
            </a:r>
            <a:r>
              <a:rPr lang="en-US" altLang="zh-CN" sz="2800" dirty="0" smtClean="0"/>
              <a:t>men&lt;=45; </a:t>
            </a:r>
            <a:r>
              <a:rPr lang="en-US" altLang="zh-CN" sz="2800" dirty="0"/>
              <a:t>wo</a:t>
            </a:r>
            <a:r>
              <a:rPr lang="en-US" altLang="zh-CN" sz="2800" dirty="0" smtClean="0"/>
              <a:t>men</a:t>
            </a:r>
            <a:r>
              <a:rPr lang="en-US" altLang="zh-CN" sz="2800" dirty="0"/>
              <a:t>++ )</a:t>
            </a:r>
          </a:p>
          <a:p>
            <a:pPr marL="0" indent="0">
              <a:buNone/>
            </a:pPr>
            <a:r>
              <a:rPr lang="en-US" altLang="zh-CN" sz="2800" dirty="0"/>
              <a:t>for( </a:t>
            </a:r>
            <a:r>
              <a:rPr lang="en-US" altLang="zh-CN" sz="2800" dirty="0" smtClean="0"/>
              <a:t>child=0</a:t>
            </a:r>
            <a:r>
              <a:rPr lang="en-US" altLang="zh-CN" sz="2800" dirty="0"/>
              <a:t>; child</a:t>
            </a:r>
            <a:r>
              <a:rPr lang="en-US" altLang="zh-CN" sz="2800" dirty="0" smtClean="0"/>
              <a:t>&lt;=45; </a:t>
            </a:r>
            <a:r>
              <a:rPr lang="en-US" altLang="zh-CN" sz="2800" dirty="0"/>
              <a:t>child</a:t>
            </a:r>
            <a:r>
              <a:rPr lang="en-US" altLang="zh-CN" sz="2800" dirty="0" smtClean="0"/>
              <a:t>++ 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if(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men+women+child</a:t>
            </a:r>
            <a:r>
              <a:rPr lang="en-US" altLang="zh-CN" sz="2800" dirty="0" smtClean="0">
                <a:solidFill>
                  <a:srgbClr val="FFFF00"/>
                </a:solidFill>
              </a:rPr>
              <a:t>==45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men*3+women*2+child*0.5==45 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("men=%d, women=%d, child=%d\n",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men, women, child);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}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066215" y="2132856"/>
            <a:ext cx="2077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合计执行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多少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次循环操作？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45*45</a:t>
            </a:r>
            <a:endParaRPr lang="zh-CN" altLang="en-US" sz="32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2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[1]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01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for( men=0; men&lt;=45; men++ )</a:t>
            </a:r>
          </a:p>
          <a:p>
            <a:pPr marL="0" indent="0">
              <a:buNone/>
            </a:pPr>
            <a:r>
              <a:rPr lang="en-US" altLang="zh-CN" sz="2800" dirty="0"/>
              <a:t>for( </a:t>
            </a:r>
            <a:r>
              <a:rPr lang="en-US" altLang="zh-CN" sz="2800" dirty="0" smtClean="0"/>
              <a:t>women=0</a:t>
            </a:r>
            <a:r>
              <a:rPr lang="en-US" altLang="zh-CN" sz="2800" dirty="0"/>
              <a:t>; wo</a:t>
            </a:r>
            <a:r>
              <a:rPr lang="en-US" altLang="zh-CN" sz="2800" dirty="0" smtClean="0"/>
              <a:t>men&lt;=45; </a:t>
            </a:r>
            <a:r>
              <a:rPr lang="en-US" altLang="zh-CN" sz="2800" dirty="0"/>
              <a:t>wo</a:t>
            </a:r>
            <a:r>
              <a:rPr lang="en-US" altLang="zh-CN" sz="2800" dirty="0" smtClean="0"/>
              <a:t>men</a:t>
            </a:r>
            <a:r>
              <a:rPr lang="en-US" altLang="zh-CN" sz="2800" dirty="0"/>
              <a:t>++ 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child = 45-men-women;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if( </a:t>
            </a:r>
            <a:r>
              <a:rPr lang="en-US" altLang="zh-CN" sz="2800" dirty="0" smtClean="0">
                <a:solidFill>
                  <a:srgbClr val="FF0000"/>
                </a:solidFill>
              </a:rPr>
              <a:t>child&gt;=0 &amp;&amp;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       men*3+women*2+child*0.5==45 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("men=%d, women=%d, child=%d\n",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men, women, child);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48264" y="1268760"/>
            <a:ext cx="2077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合计执行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多少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次循环操作？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45</a:t>
            </a:r>
            <a:endParaRPr lang="zh-CN" altLang="en-US" sz="32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2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</a:t>
            </a:r>
            <a:r>
              <a:rPr lang="en-US" altLang="zh-CN" dirty="0" smtClean="0"/>
              <a:t>[2]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01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for( men=0; men&lt;=15; men++ )</a:t>
            </a:r>
          </a:p>
          <a:p>
            <a:pPr marL="0" indent="0">
              <a:buNone/>
            </a:pPr>
            <a:r>
              <a:rPr lang="en-US" altLang="zh-CN" sz="2800" dirty="0"/>
              <a:t>for( </a:t>
            </a:r>
            <a:r>
              <a:rPr lang="en-US" altLang="zh-CN" sz="2800" dirty="0" smtClean="0"/>
              <a:t>women=0</a:t>
            </a:r>
            <a:r>
              <a:rPr lang="en-US" altLang="zh-CN" sz="2800" dirty="0"/>
              <a:t>; wo</a:t>
            </a:r>
            <a:r>
              <a:rPr lang="en-US" altLang="zh-CN" sz="2800" dirty="0" smtClean="0"/>
              <a:t>men&lt;=22; </a:t>
            </a:r>
            <a:r>
              <a:rPr lang="en-US" altLang="zh-CN" sz="2800" dirty="0"/>
              <a:t>wo</a:t>
            </a:r>
            <a:r>
              <a:rPr lang="en-US" altLang="zh-CN" sz="2800" dirty="0" smtClean="0"/>
              <a:t>men</a:t>
            </a:r>
            <a:r>
              <a:rPr lang="en-US" altLang="zh-CN" sz="2800" dirty="0"/>
              <a:t>++ 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child = 45-men-women;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if( </a:t>
            </a:r>
            <a:r>
              <a:rPr lang="en-US" altLang="zh-CN" sz="2800" dirty="0" smtClean="0">
                <a:solidFill>
                  <a:srgbClr val="FFFF00"/>
                </a:solidFill>
              </a:rPr>
              <a:t>men*3+women*2+child*0.5==45 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("men=%d, women=%d, child=%d\n",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men, women, child);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48264" y="1268760"/>
            <a:ext cx="2077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合计执行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多少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次循环操作？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15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22</a:t>
            </a:r>
            <a:endParaRPr lang="zh-CN" altLang="en-US" sz="32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12288"/>
            <a:ext cx="5215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编写循环程序时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注意代码的</a:t>
            </a:r>
            <a:r>
              <a:rPr lang="zh-CN" altLang="en-US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执行效率</a:t>
            </a:r>
            <a:endParaRPr lang="zh-CN" altLang="en-US" sz="32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do-while</a:t>
            </a:r>
          </a:p>
          <a:p>
            <a:r>
              <a:rPr lang="en-US" altLang="zh-CN" dirty="0" smtClean="0"/>
              <a:t>break</a:t>
            </a:r>
          </a:p>
          <a:p>
            <a:r>
              <a:rPr lang="en-US" altLang="zh-CN" dirty="0" smtClean="0"/>
              <a:t>continue</a:t>
            </a:r>
          </a:p>
          <a:p>
            <a:r>
              <a:rPr lang="zh-CN" altLang="en-US" dirty="0" smtClean="0"/>
              <a:t>多重循环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循环次数的计算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8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 smtClean="0">
                <a:hlinkClick r:id="rId2"/>
              </a:rPr>
              <a:t>课本的习题</a:t>
            </a:r>
            <a:r>
              <a:rPr lang="en-US" altLang="zh-CN" u="sng" dirty="0" smtClean="0">
                <a:hlinkClick r:id="rId2"/>
              </a:rPr>
              <a:t>3</a:t>
            </a:r>
            <a:r>
              <a:rPr lang="zh-CN" altLang="en-US" u="sng" dirty="0" smtClean="0">
                <a:hlinkClick r:id="rId2"/>
              </a:rPr>
              <a:t>和</a:t>
            </a:r>
            <a:r>
              <a:rPr lang="zh-CN" altLang="en-US" u="sng" dirty="0">
                <a:hlinkClick r:id="rId2"/>
              </a:rPr>
              <a:t>习题</a:t>
            </a:r>
            <a:r>
              <a:rPr lang="en-US" altLang="zh-CN" u="sng" dirty="0" smtClean="0">
                <a:hlinkClick r:id="rId2"/>
              </a:rPr>
              <a:t>4</a:t>
            </a:r>
          </a:p>
          <a:p>
            <a:pPr marL="457200" lvl="1" indent="0">
              <a:buNone/>
            </a:pPr>
            <a:r>
              <a:rPr lang="en-US" altLang="zh-CN" u="sng" dirty="0" smtClean="0">
                <a:hlinkClick r:id="rId2"/>
              </a:rPr>
              <a:t>http</a:t>
            </a:r>
            <a:r>
              <a:rPr lang="en-US" altLang="zh-CN" u="sng" dirty="0">
                <a:hlinkClick r:id="rId2"/>
              </a:rPr>
              <a:t>://www.cad.zju.edu.cn/home/xgliu/C2016/homework-3-4.doc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日提交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</a:t>
            </a:r>
            <a:r>
              <a:rPr lang="zh-CN" altLang="en-US" dirty="0" smtClean="0"/>
              <a:t>章循环结构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do-while</a:t>
            </a:r>
            <a:r>
              <a:rPr lang="zh-CN" altLang="en-US" dirty="0"/>
              <a:t>循环结构</a:t>
            </a:r>
            <a:endParaRPr lang="en-US" altLang="zh-CN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/>
              <a:t>语句和</a:t>
            </a:r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/</a:t>
            </a:r>
            <a:r>
              <a:rPr lang="zh-CN" altLang="en-US" dirty="0" smtClean="0"/>
              <a:t>嵌套循环</a:t>
            </a:r>
            <a:endParaRPr lang="en-US" altLang="zh-CN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2EC297-3DC7-4E45-A98B-975278DD5E01}" type="slidenum">
              <a:rPr lang="zh-CN" altLang="en-US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/>
              <a:t>语句回顾</a:t>
            </a:r>
            <a:endParaRPr lang="zh-CN" alt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for(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00B050"/>
                </a:solidFill>
              </a:rPr>
              <a:t>表达式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3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循环体语句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for</a:t>
            </a:r>
            <a:r>
              <a:rPr lang="en-US" altLang="zh-CN" sz="3200" smtClean="0">
                <a:solidFill>
                  <a:schemeClr val="tx1"/>
                </a:solidFill>
              </a:rPr>
              <a:t>( </a:t>
            </a:r>
            <a:r>
              <a:rPr lang="en-US" altLang="zh-CN" sz="3200" smtClean="0">
                <a:solidFill>
                  <a:srgbClr val="33CCCC"/>
                </a:solidFill>
              </a:rPr>
              <a:t>i=1</a:t>
            </a:r>
            <a:r>
              <a:rPr lang="en-US" altLang="zh-CN" sz="3200" smtClean="0">
                <a:solidFill>
                  <a:schemeClr val="tx1"/>
                </a:solidFill>
              </a:rPr>
              <a:t>; </a:t>
            </a:r>
            <a:r>
              <a:rPr lang="en-US" altLang="zh-CN" sz="3200" dirty="0" smtClean="0">
                <a:solidFill>
                  <a:srgbClr val="009900"/>
                </a:solidFill>
              </a:rPr>
              <a:t>i&lt;n</a:t>
            </a:r>
            <a:r>
              <a:rPr lang="en-US" altLang="zh-CN" sz="3200" dirty="0" smtClean="0">
                <a:solidFill>
                  <a:schemeClr val="tx1"/>
                </a:solidFill>
              </a:rPr>
              <a:t>; </a:t>
            </a:r>
            <a:r>
              <a:rPr lang="en-US" altLang="zh-CN" sz="3200" dirty="0" smtClean="0">
                <a:solidFill>
                  <a:srgbClr val="FF3300"/>
                </a:solidFill>
              </a:rPr>
              <a:t>i++ 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item = 1.0/i;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sum = sum + item;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970591" y="2277317"/>
            <a:ext cx="2777873" cy="4464051"/>
            <a:chOff x="1947" y="1545"/>
            <a:chExt cx="2166" cy="281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2097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 循环体语句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917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93"/>
              <a:ext cx="96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19" y="3725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13" y="2498"/>
              <a:ext cx="0" cy="15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4029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4021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402" y="1826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表达式</a:t>
              </a:r>
              <a:r>
                <a:rPr lang="en-US" altLang="zh-CN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1</a:t>
              </a: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402" y="3453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 表达式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93"/>
              <a:ext cx="0" cy="173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6" y="3242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3016" y="1545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while( </a:t>
            </a:r>
            <a:r>
              <a:rPr lang="zh-CN" alt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/>
              <a:t>)</a:t>
            </a:r>
          </a:p>
          <a:p>
            <a:pPr marL="0" indent="0">
              <a:buNone/>
            </a:pPr>
            <a:r>
              <a:rPr lang="en-US" altLang="zh-CN" sz="3600" dirty="0" smtClean="0"/>
              <a:t>    </a:t>
            </a:r>
            <a:r>
              <a:rPr lang="zh-CN" altLang="en-US" sz="3600" dirty="0" smtClean="0"/>
              <a:t>循环体语句</a:t>
            </a:r>
          </a:p>
          <a:p>
            <a:pPr marL="5715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当</a:t>
            </a:r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zh-CN" altLang="en-US" sz="3600" dirty="0" smtClean="0">
                <a:solidFill>
                  <a:srgbClr val="FF0000"/>
                </a:solidFill>
              </a:rPr>
              <a:t>成立的时候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执行</a:t>
            </a:r>
            <a:r>
              <a:rPr lang="zh-CN" altLang="en-US" sz="3600" dirty="0" smtClean="0">
                <a:solidFill>
                  <a:srgbClr val="FFFF00"/>
                </a:solidFill>
              </a:rPr>
              <a:t>循环操作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018983" y="1252766"/>
            <a:ext cx="2777873" cy="3557588"/>
            <a:chOff x="1947" y="1953"/>
            <a:chExt cx="2166" cy="224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 循环体语句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3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512291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for( 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00B050"/>
                </a:solidFill>
              </a:rPr>
              <a:t>表达式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FF0000"/>
                </a:solidFill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</a:rPr>
              <a:t>3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循环体语句</a:t>
            </a: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sz="half" idx="2"/>
          </p:nvPr>
        </p:nvSpPr>
        <p:spPr>
          <a:xfrm>
            <a:off x="5796136" y="1600201"/>
            <a:ext cx="289066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while( 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循环体语句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6300192" y="2889235"/>
            <a:ext cx="2513680" cy="3557588"/>
            <a:chOff x="1947" y="1953"/>
            <a:chExt cx="2166" cy="2241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b="1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endParaRPr lang="zh-CN" altLang="en-US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 smtClean="0">
                  <a:latin typeface="Times New Roman" pitchFamily="18" charset="0"/>
                </a:rPr>
                <a:t> 循环体语句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983" y="2516"/>
              <a:ext cx="34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974" y="2498"/>
              <a:ext cx="0" cy="113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323528" y="2852561"/>
            <a:ext cx="2400859" cy="3856199"/>
            <a:chOff x="1947" y="1518"/>
            <a:chExt cx="2166" cy="2839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3016" y="1518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r>
                <a:rPr lang="en-US" altLang="zh-CN" sz="16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zh-CN" altLang="en-US" sz="16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 smtClean="0">
                  <a:latin typeface="Times New Roman" pitchFamily="18" charset="0"/>
                </a:rPr>
                <a:t> 循环体语句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47" y="3917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74" y="2193"/>
              <a:ext cx="96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3019" y="3725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4113" y="2498"/>
              <a:ext cx="0" cy="15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4029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3019" y="4021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402" y="1746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表达式</a:t>
              </a:r>
              <a:r>
                <a:rPr lang="en-US" altLang="zh-CN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1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402" y="3453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Times New Roman" pitchFamily="18" charset="0"/>
                </a:rPr>
                <a:t> 表达式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193"/>
              <a:ext cx="0" cy="173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242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H="1">
              <a:off x="3016" y="2032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04" name="文本占位符 8"/>
          <p:cNvSpPr txBox="1">
            <a:spLocks/>
          </p:cNvSpPr>
          <p:nvPr/>
        </p:nvSpPr>
        <p:spPr>
          <a:xfrm>
            <a:off x="3059832" y="2889236"/>
            <a:ext cx="2783160" cy="3352740"/>
          </a:xfrm>
          <a:prstGeom prst="rect">
            <a:avLst/>
          </a:prstGeom>
          <a:ln>
            <a:solidFill>
              <a:srgbClr val="FF9933"/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4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2400" u="sng" dirty="0" smtClean="0"/>
              <a:t>for</a:t>
            </a:r>
            <a:r>
              <a:rPr lang="zh-CN" altLang="en-US" sz="2400" u="sng" dirty="0" smtClean="0"/>
              <a:t>改</a:t>
            </a:r>
            <a:r>
              <a:rPr lang="en-US" altLang="zh-CN" sz="2400" u="sng" dirty="0" smtClean="0"/>
              <a:t>while</a:t>
            </a:r>
          </a:p>
          <a:p>
            <a:pPr marL="0" indent="0">
              <a:buFont typeface="Wingdings 2"/>
              <a:buNone/>
            </a:pPr>
            <a:endParaRPr lang="en-US" altLang="zh-CN" sz="2400" dirty="0" smtClean="0"/>
          </a:p>
          <a:p>
            <a:pPr marL="0" indent="0">
              <a:buFont typeface="Wingdings 2"/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Font typeface="Wingdings 2"/>
              <a:buNone/>
            </a:pPr>
            <a:r>
              <a:rPr lang="en-US" altLang="zh-CN" sz="2400" dirty="0" smtClean="0"/>
              <a:t>while( </a:t>
            </a:r>
            <a:r>
              <a:rPr lang="zh-CN" altLang="en-US" sz="2400" dirty="0" smtClean="0">
                <a:solidFill>
                  <a:srgbClr val="00B05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B050"/>
                </a:solidFill>
              </a:rPr>
              <a:t>2 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zh-CN" altLang="en-US" sz="2400" dirty="0" smtClean="0"/>
              <a:t>    循环体语句</a:t>
            </a:r>
            <a:endParaRPr lang="en-US" altLang="zh-CN" sz="2400" dirty="0" smtClean="0"/>
          </a:p>
          <a:p>
            <a:pPr marL="0" indent="0">
              <a:buFont typeface="Wingdings 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表达式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语句应用（</a:t>
            </a:r>
            <a:r>
              <a:rPr lang="en-US" altLang="zh-CN" dirty="0"/>
              <a:t> I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[</a:t>
                </a: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4-1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P64] </a:t>
                </a:r>
                <a:r>
                  <a:rPr lang="zh-CN" altLang="en-US" dirty="0" smtClean="0"/>
                  <a:t>使用格雷戈里公式求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/>
                      <m:t>π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 要求最后一项绝对值小于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-4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zh-CN" dirty="0"/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double sum, item;</a:t>
                </a:r>
              </a:p>
              <a:p>
                <a:pPr marL="0" indent="0">
                  <a:buNone/>
                </a:pP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denominator, flag;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156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4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6735</TotalTime>
  <Words>2500</Words>
  <Application>Microsoft Office PowerPoint</Application>
  <PresentationFormat>全屏显示(4:3)</PresentationFormat>
  <Paragraphs>575</Paragraphs>
  <Slides>44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凤舞九天</vt:lpstr>
      <vt:lpstr>C语言程序设计基础</vt:lpstr>
      <vt:lpstr>回顾分支结构</vt:lpstr>
      <vt:lpstr>if/else if语句</vt:lpstr>
      <vt:lpstr>switch语句流程图</vt:lpstr>
      <vt:lpstr>第二章循环结构</vt:lpstr>
      <vt:lpstr>for语句回顾</vt:lpstr>
      <vt:lpstr>while循环语句</vt:lpstr>
      <vt:lpstr>for与while对比</vt:lpstr>
      <vt:lpstr>while语句应用（ I ）</vt:lpstr>
      <vt:lpstr>用格雷戈里公式求"π"</vt:lpstr>
      <vt:lpstr>while语句应用（ II ）</vt:lpstr>
      <vt:lpstr>统计学生成绩</vt:lpstr>
      <vt:lpstr>do-while语句</vt:lpstr>
      <vt:lpstr>While与do-while</vt:lpstr>
      <vt:lpstr>do-while语句应用</vt:lpstr>
      <vt:lpstr>计算整数的位数</vt:lpstr>
      <vt:lpstr>循环体中break和continue语句</vt:lpstr>
      <vt:lpstr>for循环中的break语句</vt:lpstr>
      <vt:lpstr>for循环中的continue语句</vt:lpstr>
      <vt:lpstr>while循环中的break语句</vt:lpstr>
      <vt:lpstr>while循环中的coninue语句</vt:lpstr>
      <vt:lpstr>循环体中break和continue语句</vt:lpstr>
      <vt:lpstr>多重嵌套循环</vt:lpstr>
      <vt:lpstr>多重嵌套循环</vt:lpstr>
      <vt:lpstr>多重嵌套循环</vt:lpstr>
      <vt:lpstr>循环结构的设计</vt:lpstr>
      <vt:lpstr>[例4-8，P78] n个成绩的最高分</vt:lpstr>
      <vt:lpstr>[例4-8，P78] n个成绩的最高分</vt:lpstr>
      <vt:lpstr>[P79] 如果一批成绩以负数结尾 求最高分</vt:lpstr>
      <vt:lpstr>[P79] 如果一批成绩以负数结尾 求最高分</vt:lpstr>
      <vt:lpstr>[例4-9，P80] 将整数按照数字逆序输出</vt:lpstr>
      <vt:lpstr>[例4-9，P80] 将整数按照数字逆序输出</vt:lpstr>
      <vt:lpstr>[例4-9，P80] 将整数按照数字逆序输出</vt:lpstr>
      <vt:lpstr>[例4-9，P80] 将整数按照数字逆序输出</vt:lpstr>
      <vt:lpstr>[例4-10，P81]求100以内的素数 每行输出10个</vt:lpstr>
      <vt:lpstr>PowerPoint 演示文稿</vt:lpstr>
      <vt:lpstr>[例4-11，P82]计算并输出：斐波那契数列前10项</vt:lpstr>
      <vt:lpstr>[例4-11，P82]计算并输出：斐波那契数列前10项</vt:lpstr>
      <vt:lpstr>[例4-12，P82]穷举算法（搬砖）</vt:lpstr>
      <vt:lpstr>[例4-12，P82]穷举算法（搬砖）</vt:lpstr>
      <vt:lpstr>改进[1]</vt:lpstr>
      <vt:lpstr>改进[2]</vt:lpstr>
      <vt:lpstr>要点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973</cp:revision>
  <dcterms:created xsi:type="dcterms:W3CDTF">1998-02-11T08:33:02Z</dcterms:created>
  <dcterms:modified xsi:type="dcterms:W3CDTF">2016-10-15T08:43:03Z</dcterms:modified>
</cp:coreProperties>
</file>