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40"/>
  </p:notesMasterIdLst>
  <p:handoutMasterIdLst>
    <p:handoutMasterId r:id="rId41"/>
  </p:handoutMasterIdLst>
  <p:sldIdLst>
    <p:sldId id="378" r:id="rId2"/>
    <p:sldId id="545" r:id="rId3"/>
    <p:sldId id="599" r:id="rId4"/>
    <p:sldId id="579" r:id="rId5"/>
    <p:sldId id="547" r:id="rId6"/>
    <p:sldId id="583" r:id="rId7"/>
    <p:sldId id="553" r:id="rId8"/>
    <p:sldId id="584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87" r:id="rId17"/>
    <p:sldId id="563" r:id="rId18"/>
    <p:sldId id="588" r:id="rId19"/>
    <p:sldId id="564" r:id="rId20"/>
    <p:sldId id="603" r:id="rId21"/>
    <p:sldId id="589" r:id="rId22"/>
    <p:sldId id="590" r:id="rId23"/>
    <p:sldId id="600" r:id="rId24"/>
    <p:sldId id="601" r:id="rId25"/>
    <p:sldId id="593" r:id="rId26"/>
    <p:sldId id="604" r:id="rId27"/>
    <p:sldId id="594" r:id="rId28"/>
    <p:sldId id="568" r:id="rId29"/>
    <p:sldId id="597" r:id="rId30"/>
    <p:sldId id="596" r:id="rId31"/>
    <p:sldId id="569" r:id="rId32"/>
    <p:sldId id="570" r:id="rId33"/>
    <p:sldId id="572" r:id="rId34"/>
    <p:sldId id="573" r:id="rId35"/>
    <p:sldId id="598" r:id="rId36"/>
    <p:sldId id="575" r:id="rId37"/>
    <p:sldId id="576" r:id="rId38"/>
    <p:sldId id="57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9966"/>
    <a:srgbClr val="FFFF00"/>
    <a:srgbClr val="009900"/>
    <a:srgbClr val="FF9933"/>
    <a:srgbClr val="CC0066"/>
    <a:srgbClr val="000000"/>
    <a:srgbClr val="00808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>
        <p:scale>
          <a:sx n="76" d="100"/>
          <a:sy n="76" d="100"/>
        </p:scale>
        <p:origin x="-1925" y="-8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98B2B1-5C24-4F49-918C-877CD2491DB2}" type="slidenum">
              <a:rPr lang="zh-CN" altLang="en-US" sz="1200" b="0">
                <a:latin typeface="Times New Roman" pitchFamily="18" charset="0"/>
              </a:rPr>
              <a:pPr eaLnBrk="1" hangingPunct="1"/>
              <a:t>4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4087D1-F92A-48A9-96F1-A9276DB246D4}" type="slidenum">
              <a:rPr lang="zh-CN" altLang="en-US" sz="1200" b="0">
                <a:latin typeface="Times New Roman" pitchFamily="18" charset="0"/>
              </a:rPr>
              <a:pPr eaLnBrk="1" hangingPunct="1"/>
              <a:t>5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函数调用的形式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500" dirty="0" smtClean="0">
                <a:solidFill>
                  <a:srgbClr val="FF0000"/>
                </a:solidFill>
              </a:rPr>
              <a:t>函数名</a:t>
            </a:r>
            <a:r>
              <a:rPr lang="en-US" altLang="zh-CN" sz="3500" dirty="0" smtClean="0">
                <a:solidFill>
                  <a:srgbClr val="FF0000"/>
                </a:solidFill>
              </a:rPr>
              <a:t>( </a:t>
            </a:r>
            <a:r>
              <a:rPr lang="zh-CN" altLang="en-US" sz="3500" dirty="0" smtClean="0">
                <a:solidFill>
                  <a:srgbClr val="FF0000"/>
                </a:solidFill>
              </a:rPr>
              <a:t>实际参数表 </a:t>
            </a:r>
            <a:r>
              <a:rPr lang="en-US" altLang="zh-CN" sz="35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实际</a:t>
            </a:r>
            <a:r>
              <a:rPr lang="zh-CN" altLang="en-US" dirty="0" smtClean="0">
                <a:solidFill>
                  <a:srgbClr val="00B050"/>
                </a:solidFill>
              </a:rPr>
              <a:t>参数表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00B050"/>
                </a:solidFill>
              </a:rPr>
              <a:t>形式参数表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可以是常量、变量、表达式</a:t>
            </a:r>
            <a:endParaRPr lang="en-US" altLang="zh-CN" dirty="0" smtClean="0"/>
          </a:p>
          <a:p>
            <a:r>
              <a:rPr lang="zh-CN" altLang="en-US" dirty="0"/>
              <a:t>返回结果的</a:t>
            </a:r>
            <a:r>
              <a:rPr lang="zh-CN" altLang="en-US" dirty="0" smtClean="0"/>
              <a:t>函数调用（使用返回值）</a:t>
            </a:r>
          </a:p>
          <a:p>
            <a:pPr lvl="1"/>
            <a:r>
              <a:rPr lang="en-US" altLang="zh-CN" dirty="0" smtClean="0"/>
              <a:t>volume = cylinder(radius, height);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("%f \n", cylinder(radius, height));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无返回结果的函数调用（完成操作）</a:t>
            </a:r>
          </a:p>
          <a:p>
            <a:pPr lvl="1"/>
            <a:r>
              <a:rPr lang="en-US" altLang="zh-CN" dirty="0" smtClean="0"/>
              <a:t>pyramid(5);</a:t>
            </a:r>
          </a:p>
        </p:txBody>
      </p:sp>
    </p:spTree>
    <p:extLst>
      <p:ext uri="{BB962C8B-B14F-4D97-AF65-F5344CB8AC3E}">
        <p14:creationId xmlns:p14="http://schemas.microsoft.com/office/powerpoint/2010/main" val="16642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函数调用的过程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计算机在执行程序时，从主函数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开始执行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如果遇到某个函数调用，主函数被暂停执行，转而执行相应的函数，该函数执行完后，将返回主函数。然后再从原先暂停的位置继续执行。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在函数中，如果执行</a:t>
            </a:r>
            <a:r>
              <a:rPr lang="zh-CN" altLang="en-US" dirty="0"/>
              <a:t>完所有</a:t>
            </a:r>
            <a:r>
              <a:rPr lang="zh-CN" altLang="en-US" dirty="0" smtClean="0"/>
              <a:t>语句或者执行到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语句，那么将返回主函数</a:t>
            </a:r>
          </a:p>
        </p:txBody>
      </p:sp>
    </p:spTree>
    <p:extLst>
      <p:ext uri="{BB962C8B-B14F-4D97-AF65-F5344CB8AC3E}">
        <p14:creationId xmlns:p14="http://schemas.microsoft.com/office/powerpoint/2010/main" val="77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分析函数调用的过程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 void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……	</a:t>
            </a:r>
          </a:p>
          <a:p>
            <a:pPr marL="0" indent="0">
              <a:buNone/>
            </a:pPr>
            <a:r>
              <a:rPr lang="en-US" altLang="zh-CN" dirty="0" smtClean="0"/>
              <a:t>   volume = cylinder (radius, height );</a:t>
            </a:r>
          </a:p>
          <a:p>
            <a:pPr marL="0" indent="0">
              <a:buNone/>
            </a:pPr>
            <a:r>
              <a:rPr lang="en-US" altLang="zh-CN" dirty="0" smtClean="0"/>
              <a:t>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double cylinder (double r, double h)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…… </a:t>
            </a:r>
          </a:p>
          <a:p>
            <a:pPr marL="0" indent="0">
              <a:buNone/>
            </a:pPr>
            <a:r>
              <a:rPr lang="en-US" altLang="zh-CN" dirty="0" smtClean="0"/>
              <a:t>   return result;                                  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56176" y="289979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/* 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调用函数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kumimoji="0"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4031453" y="3356991"/>
            <a:ext cx="35719" cy="86409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5184775" y="3356991"/>
            <a:ext cx="107950" cy="86409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5405438" y="3560440"/>
            <a:ext cx="2231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/* 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实参</a:t>
            </a:r>
            <a:r>
              <a:rPr kumimoji="0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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形参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kumimoji="0"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1547664" y="4844008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 执行</a:t>
            </a:r>
            <a:r>
              <a:rPr kumimoji="0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函数中的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语句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kumimoji="0"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059832" y="5301208"/>
            <a:ext cx="30963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/* 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返回</a:t>
            </a:r>
            <a:r>
              <a:rPr kumimoji="0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调用它的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地方 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*/</a:t>
            </a:r>
            <a:endParaRPr kumimoji="0"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H="1">
            <a:off x="101345" y="3132712"/>
            <a:ext cx="828295" cy="2353161"/>
          </a:xfrm>
          <a:custGeom>
            <a:avLst/>
            <a:gdLst>
              <a:gd name="connsiteX0" fmla="*/ 0 w 1296141"/>
              <a:gd name="connsiteY0" fmla="*/ 0 h 2272774"/>
              <a:gd name="connsiteX1" fmla="*/ 1296141 w 1296141"/>
              <a:gd name="connsiteY1" fmla="*/ 2272774 h 2272774"/>
              <a:gd name="connsiteX0" fmla="*/ 0 w 2045008"/>
              <a:gd name="connsiteY0" fmla="*/ 0 h 2272774"/>
              <a:gd name="connsiteX1" fmla="*/ 2045008 w 2045008"/>
              <a:gd name="connsiteY1" fmla="*/ 605274 h 2272774"/>
              <a:gd name="connsiteX2" fmla="*/ 1296141 w 2045008"/>
              <a:gd name="connsiteY2" fmla="*/ 2272774 h 2272774"/>
              <a:gd name="connsiteX0" fmla="*/ 0 w 2051165"/>
              <a:gd name="connsiteY0" fmla="*/ 0 h 2272774"/>
              <a:gd name="connsiteX1" fmla="*/ 2045008 w 2051165"/>
              <a:gd name="connsiteY1" fmla="*/ 605274 h 2272774"/>
              <a:gd name="connsiteX2" fmla="*/ 1296141 w 2051165"/>
              <a:gd name="connsiteY2" fmla="*/ 2272774 h 2272774"/>
              <a:gd name="connsiteX0" fmla="*/ 0 w 2088331"/>
              <a:gd name="connsiteY0" fmla="*/ 0 h 2272774"/>
              <a:gd name="connsiteX1" fmla="*/ 2045008 w 2088331"/>
              <a:gd name="connsiteY1" fmla="*/ 605274 h 2272774"/>
              <a:gd name="connsiteX2" fmla="*/ 1296141 w 2088331"/>
              <a:gd name="connsiteY2" fmla="*/ 2272774 h 2272774"/>
              <a:gd name="connsiteX0" fmla="*/ 0 w 2088331"/>
              <a:gd name="connsiteY0" fmla="*/ 0 h 2272774"/>
              <a:gd name="connsiteX1" fmla="*/ 2045008 w 2088331"/>
              <a:gd name="connsiteY1" fmla="*/ 605274 h 2272774"/>
              <a:gd name="connsiteX2" fmla="*/ 1296141 w 2088331"/>
              <a:gd name="connsiteY2" fmla="*/ 2272774 h 2272774"/>
              <a:gd name="connsiteX0" fmla="*/ 0 w 822239"/>
              <a:gd name="connsiteY0" fmla="*/ 0 h 2353161"/>
              <a:gd name="connsiteX1" fmla="*/ 778916 w 822239"/>
              <a:gd name="connsiteY1" fmla="*/ 685661 h 2353161"/>
              <a:gd name="connsiteX2" fmla="*/ 30049 w 822239"/>
              <a:gd name="connsiteY2" fmla="*/ 2353161 h 2353161"/>
              <a:gd name="connsiteX0" fmla="*/ 0 w 822239"/>
              <a:gd name="connsiteY0" fmla="*/ 0 h 2353161"/>
              <a:gd name="connsiteX1" fmla="*/ 778916 w 822239"/>
              <a:gd name="connsiteY1" fmla="*/ 685661 h 2353161"/>
              <a:gd name="connsiteX2" fmla="*/ 30049 w 822239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48177"/>
              <a:gd name="connsiteY0" fmla="*/ 0 h 2353161"/>
              <a:gd name="connsiteX1" fmla="*/ 809061 w 848177"/>
              <a:gd name="connsiteY1" fmla="*/ 816290 h 2353161"/>
              <a:gd name="connsiteX2" fmla="*/ 30049 w 848177"/>
              <a:gd name="connsiteY2" fmla="*/ 2353161 h 2353161"/>
              <a:gd name="connsiteX0" fmla="*/ 0 w 828295"/>
              <a:gd name="connsiteY0" fmla="*/ 0 h 2353161"/>
              <a:gd name="connsiteX1" fmla="*/ 809061 w 828295"/>
              <a:gd name="connsiteY1" fmla="*/ 816290 h 2353161"/>
              <a:gd name="connsiteX2" fmla="*/ 30049 w 828295"/>
              <a:gd name="connsiteY2" fmla="*/ 2353161 h 235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295" h="2353161">
                <a:moveTo>
                  <a:pt x="0" y="0"/>
                </a:moveTo>
                <a:cubicBezTo>
                  <a:pt x="681669" y="241951"/>
                  <a:pt x="753995" y="503200"/>
                  <a:pt x="809061" y="816290"/>
                </a:cubicBezTo>
                <a:cubicBezTo>
                  <a:pt x="864127" y="1129380"/>
                  <a:pt x="854046" y="1545329"/>
                  <a:pt x="30049" y="2353161"/>
                </a:cubicBezTo>
              </a:path>
            </a:pathLst>
          </a:cu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 animBg="1"/>
      <p:bldP spid="18438" grpId="0" animBg="1"/>
      <p:bldP spid="18439" grpId="0"/>
      <p:bldP spid="18440" grpId="0"/>
      <p:bldP spid="18441" grpId="0"/>
      <p:bldP spid="184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函数调用的参数传递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函数定义时的参数被称为</a:t>
            </a:r>
            <a:r>
              <a:rPr lang="zh-CN" altLang="en-US" dirty="0" smtClean="0">
                <a:solidFill>
                  <a:srgbClr val="FF0000"/>
                </a:solidFill>
              </a:rPr>
              <a:t>形式参数</a:t>
            </a:r>
            <a:r>
              <a:rPr lang="zh-CN" altLang="en-US" dirty="0" smtClean="0"/>
              <a:t>（简称</a:t>
            </a:r>
            <a:r>
              <a:rPr lang="zh-CN" altLang="en-US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）</a:t>
            </a:r>
          </a:p>
          <a:p>
            <a:pPr marL="457200" lvl="1" indent="0">
              <a:buNone/>
            </a:pPr>
            <a:r>
              <a:rPr lang="en-US" altLang="zh-CN" dirty="0" smtClean="0"/>
              <a:t>double cylinder (double r, double h)</a:t>
            </a:r>
            <a:r>
              <a:rPr lang="zh-CN" altLang="en-US" dirty="0" smtClean="0"/>
              <a:t>；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函数调用时的参数被称为</a:t>
            </a:r>
            <a:r>
              <a:rPr lang="zh-CN" altLang="en-US" dirty="0" smtClean="0">
                <a:solidFill>
                  <a:srgbClr val="FF0000"/>
                </a:solidFill>
              </a:rPr>
              <a:t>实际参数</a:t>
            </a:r>
            <a:r>
              <a:rPr lang="zh-CN" altLang="en-US" dirty="0" smtClean="0"/>
              <a:t>（简称</a:t>
            </a:r>
            <a:r>
              <a:rPr lang="zh-CN" altLang="en-US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）</a:t>
            </a:r>
          </a:p>
          <a:p>
            <a:pPr marL="457200" lvl="1" indent="0">
              <a:buNone/>
            </a:pPr>
            <a:r>
              <a:rPr lang="en-US" altLang="zh-CN" dirty="0" smtClean="0"/>
              <a:t>volume = cylinder (radius, height);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实参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形参</a:t>
            </a:r>
          </a:p>
          <a:p>
            <a:pPr lvl="1"/>
            <a:r>
              <a:rPr lang="zh-CN" altLang="en-US" dirty="0" smtClean="0"/>
              <a:t>在参数传递过程中，</a:t>
            </a:r>
            <a:r>
              <a:rPr lang="zh-CN" altLang="en-US" dirty="0" smtClean="0">
                <a:solidFill>
                  <a:srgbClr val="FF0000"/>
                </a:solidFill>
              </a:rPr>
              <a:t>实参</a:t>
            </a:r>
            <a:r>
              <a:rPr lang="zh-CN" altLang="en-US" dirty="0" smtClean="0"/>
              <a:t>把</a:t>
            </a:r>
            <a:r>
              <a:rPr lang="zh-CN" altLang="en-US" dirty="0" smtClean="0">
                <a:solidFill>
                  <a:srgbClr val="FF0000"/>
                </a:solidFill>
              </a:rPr>
              <a:t>值复制</a:t>
            </a:r>
            <a:r>
              <a:rPr lang="zh-CN" altLang="en-US" dirty="0" smtClean="0"/>
              <a:t>给</a:t>
            </a:r>
            <a:r>
              <a:rPr lang="zh-CN" altLang="en-US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。</a:t>
            </a:r>
            <a:endParaRPr lang="zh-CN" altLang="en-US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形参和实参一一对应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数量、类型、顺序</a:t>
            </a:r>
          </a:p>
          <a:p>
            <a:r>
              <a:rPr lang="zh-CN" altLang="en-US" dirty="0"/>
              <a:t>实参：</a:t>
            </a:r>
            <a:r>
              <a:rPr lang="zh-CN" altLang="en-US" dirty="0">
                <a:solidFill>
                  <a:srgbClr val="FF0000"/>
                </a:solidFill>
              </a:rPr>
              <a:t>常量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形参：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，用于接受实参传递过来的值</a:t>
            </a:r>
          </a:p>
        </p:txBody>
      </p:sp>
    </p:spTree>
    <p:extLst>
      <p:ext uri="{BB962C8B-B14F-4D97-AF65-F5344CB8AC3E}">
        <p14:creationId xmlns:p14="http://schemas.microsoft.com/office/powerpoint/2010/main" val="605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202363" cy="9556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函数结果返回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91512" cy="518403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函数结果返回的形式：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return  </a:t>
            </a:r>
            <a:r>
              <a:rPr lang="zh-CN" altLang="en-US" dirty="0" smtClean="0"/>
              <a:t>表达式；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return 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类型的函数，</a:t>
            </a:r>
            <a:r>
              <a:rPr lang="zh-CN" altLang="en-US" dirty="0" smtClean="0">
                <a:solidFill>
                  <a:srgbClr val="FF0000"/>
                </a:solidFill>
              </a:rPr>
              <a:t>表达式为空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返回的两种情况</a:t>
            </a:r>
          </a:p>
          <a:p>
            <a:pPr lvl="1" algn="just"/>
            <a:r>
              <a:rPr lang="zh-CN" altLang="en-US" dirty="0" smtClean="0"/>
              <a:t>完成运算，</a:t>
            </a:r>
            <a:r>
              <a:rPr lang="zh-CN" altLang="en-US" dirty="0"/>
              <a:t>将</a:t>
            </a:r>
            <a:r>
              <a:rPr lang="zh-CN" altLang="en-US" dirty="0" smtClean="0"/>
              <a:t>结果</a:t>
            </a:r>
            <a:r>
              <a:rPr lang="zh-CN" altLang="en-US" dirty="0"/>
              <a:t>返回给主调函数。</a:t>
            </a:r>
          </a:p>
          <a:p>
            <a:pPr lvl="1" algn="just"/>
            <a:r>
              <a:rPr lang="zh-CN" altLang="en-US" dirty="0" smtClean="0"/>
              <a:t>只是完成工作，无需返回结果给</a:t>
            </a:r>
            <a:r>
              <a:rPr lang="zh-CN" altLang="en-US" dirty="0"/>
              <a:t>主调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函数类型为</a:t>
            </a: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68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P94] </a:t>
            </a:r>
            <a:r>
              <a:rPr lang="zh-CN" altLang="en-US" dirty="0" smtClean="0"/>
              <a:t>判断奇偶数的函数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定义一个判断奇偶数的函数：当</a:t>
            </a:r>
            <a:r>
              <a:rPr lang="zh-CN" altLang="en-US" dirty="0"/>
              <a:t>参数</a:t>
            </a:r>
            <a:r>
              <a:rPr lang="zh-CN" altLang="en-US" dirty="0" smtClean="0"/>
              <a:t>为偶数时返回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even(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n 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45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P94] </a:t>
            </a:r>
            <a:r>
              <a:rPr lang="zh-CN" altLang="en-US" dirty="0" smtClean="0"/>
              <a:t>判断奇偶数的函数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even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       /* </a:t>
            </a:r>
            <a:r>
              <a:rPr lang="zh-CN" altLang="en-US" dirty="0" smtClean="0"/>
              <a:t>函数首部 *</a:t>
            </a:r>
            <a:r>
              <a:rPr lang="en-US" altLang="zh-CN" dirty="0" smtClean="0"/>
              <a:t>/	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if( n % 2 == 0 ) 	/* </a:t>
            </a:r>
            <a:r>
              <a:rPr lang="zh-CN" altLang="en-US" dirty="0" smtClean="0"/>
              <a:t>判别奇偶数 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      return 1;		/* </a:t>
            </a:r>
            <a:r>
              <a:rPr lang="zh-CN" altLang="en-US" dirty="0" smtClean="0"/>
              <a:t>偶数返回</a:t>
            </a:r>
            <a:r>
              <a:rPr lang="en-US" altLang="zh-CN" dirty="0" smtClean="0"/>
              <a:t>1 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		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return 0;		/* </a:t>
            </a:r>
            <a:r>
              <a:rPr lang="zh-CN" altLang="en-US" dirty="0" smtClean="0"/>
              <a:t>奇数返回</a:t>
            </a:r>
            <a:r>
              <a:rPr lang="en-US" altLang="zh-CN" dirty="0" smtClean="0"/>
              <a:t>0 */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如何调用该函数</a:t>
            </a:r>
            <a:r>
              <a:rPr lang="zh-CN" altLang="en-US" dirty="0" smtClean="0">
                <a:solidFill>
                  <a:srgbClr val="FFFF00"/>
                </a:solidFill>
              </a:rPr>
              <a:t>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例如：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even( 3 );</a:t>
            </a:r>
          </a:p>
          <a:p>
            <a:pPr marL="0" indent="0">
              <a:buNone/>
            </a:pPr>
            <a:r>
              <a:rPr lang="en-US" altLang="zh-CN" dirty="0" smtClean="0"/>
              <a:t>if( even(x) )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 is even\n");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5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函数原型声明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4100" dirty="0"/>
              <a:t>    </a:t>
            </a:r>
            <a:r>
              <a:rPr lang="zh-CN" altLang="en-US" sz="4100" dirty="0">
                <a:solidFill>
                  <a:srgbClr val="FF0000"/>
                </a:solidFill>
              </a:rPr>
              <a:t>函数类型 函数名</a:t>
            </a:r>
            <a:r>
              <a:rPr lang="en-US" altLang="zh-CN" sz="4100" dirty="0">
                <a:solidFill>
                  <a:srgbClr val="FF0000"/>
                </a:solidFill>
              </a:rPr>
              <a:t>(</a:t>
            </a:r>
            <a:r>
              <a:rPr lang="zh-CN" altLang="en-US" sz="4100" dirty="0">
                <a:solidFill>
                  <a:srgbClr val="FF0000"/>
                </a:solidFill>
              </a:rPr>
              <a:t>参数表</a:t>
            </a:r>
            <a:r>
              <a:rPr lang="en-US" altLang="zh-CN" sz="4100" dirty="0" smtClean="0">
                <a:solidFill>
                  <a:srgbClr val="FF0000"/>
                </a:solidFill>
              </a:rPr>
              <a:t>);</a:t>
            </a:r>
            <a:endParaRPr lang="en-US" altLang="zh-CN" sz="4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 smtClean="0"/>
              <a:t>即：函数</a:t>
            </a:r>
            <a:r>
              <a:rPr lang="zh-CN" altLang="en-US" sz="3100" dirty="0"/>
              <a:t>定义中的第</a:t>
            </a:r>
            <a:r>
              <a:rPr lang="en-US" altLang="zh-CN" sz="3100" dirty="0"/>
              <a:t>1</a:t>
            </a:r>
            <a:r>
              <a:rPr lang="zh-CN" altLang="en-US" sz="3100" dirty="0"/>
              <a:t>行（函数首部），并以分号结束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pPr marL="0" indent="0">
              <a:buNone/>
            </a:pPr>
            <a:r>
              <a:rPr lang="zh-CN" altLang="en-US" sz="3100" dirty="0" smtClean="0"/>
              <a:t>例如</a:t>
            </a:r>
            <a:endParaRPr lang="zh-CN" altLang="en-US" sz="3100" dirty="0"/>
          </a:p>
          <a:p>
            <a:pPr marL="457200" lvl="1" indent="0">
              <a:buNone/>
            </a:pPr>
            <a:r>
              <a:rPr lang="en-US" altLang="zh-CN" dirty="0" smtClean="0"/>
              <a:t>double cylinder (double r, double h);</a:t>
            </a:r>
          </a:p>
          <a:p>
            <a:pPr marL="457200" lvl="1" indent="0">
              <a:buNone/>
            </a:pPr>
            <a:r>
              <a:rPr lang="en-US" altLang="zh-CN" dirty="0" smtClean="0"/>
              <a:t>void pyramid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</a:p>
          <a:p>
            <a:pPr marL="57150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声明函数时，</a:t>
            </a:r>
            <a:r>
              <a:rPr lang="zh-CN" altLang="en-US" dirty="0"/>
              <a:t>可省略</a:t>
            </a:r>
            <a:r>
              <a:rPr lang="zh-CN" altLang="en-US" dirty="0" smtClean="0"/>
              <a:t>形式参数</a:t>
            </a:r>
            <a:r>
              <a:rPr lang="zh-CN" altLang="en-US" dirty="0"/>
              <a:t>的</a:t>
            </a:r>
            <a:r>
              <a:rPr lang="zh-CN" altLang="en-US" dirty="0" smtClean="0"/>
              <a:t>名字，因为无关紧要。</a:t>
            </a: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例如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double cylinder (</a:t>
            </a:r>
            <a:r>
              <a:rPr lang="en-US" altLang="zh-CN" dirty="0" smtClean="0"/>
              <a:t>double, double);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void pyramid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pPr marL="57150" indent="0">
              <a:buNone/>
            </a:pPr>
            <a:r>
              <a:rPr lang="zh-CN" altLang="en-US" dirty="0" smtClean="0"/>
              <a:t>但是</a:t>
            </a:r>
            <a:r>
              <a:rPr lang="zh-CN" altLang="en-US" dirty="0"/>
              <a:t>建议不要省略，</a:t>
            </a:r>
            <a:r>
              <a:rPr lang="zh-CN" altLang="en-US" dirty="0" smtClean="0"/>
              <a:t>增加可读性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函数原型声明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500" dirty="0"/>
              <a:t>    </a:t>
            </a:r>
            <a:r>
              <a:rPr lang="zh-CN" altLang="en-US" sz="3800" dirty="0">
                <a:solidFill>
                  <a:srgbClr val="FF0000"/>
                </a:solidFill>
              </a:rPr>
              <a:t>函数类型 函数名</a:t>
            </a:r>
            <a:r>
              <a:rPr lang="en-US" altLang="zh-CN" sz="3800" dirty="0">
                <a:solidFill>
                  <a:srgbClr val="FF0000"/>
                </a:solidFill>
              </a:rPr>
              <a:t>(</a:t>
            </a:r>
            <a:r>
              <a:rPr lang="zh-CN" altLang="en-US" sz="3800" dirty="0">
                <a:solidFill>
                  <a:srgbClr val="FF0000"/>
                </a:solidFill>
              </a:rPr>
              <a:t>参数表</a:t>
            </a:r>
            <a:r>
              <a:rPr lang="en-US" altLang="zh-CN" sz="3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3100" dirty="0"/>
          </a:p>
          <a:p>
            <a:r>
              <a:rPr lang="zh-CN" altLang="en-US" dirty="0" smtClean="0"/>
              <a:t>函数必须先定义后调用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将主调函数放在被调函数的后面，就像变量先定义后使用一样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定义可以出现在主调函数之后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需要在函数调用</a:t>
            </a:r>
            <a:r>
              <a:rPr lang="zh-CN" altLang="en-US" dirty="0"/>
              <a:t>前，声明函数</a:t>
            </a:r>
            <a:r>
              <a:rPr lang="zh-CN" altLang="en-US" dirty="0" smtClean="0"/>
              <a:t>原型</a:t>
            </a:r>
          </a:p>
          <a:p>
            <a:pPr lvl="2"/>
            <a:r>
              <a:rPr lang="zh-CN" altLang="en-US" dirty="0" smtClean="0"/>
              <a:t>说明函数的类型和参数的情况，以保证程序编译时能判断对该函数的调用是否正确。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31967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r>
              <a:rPr lang="zh-CN" altLang="en-US" dirty="0" smtClean="0"/>
              <a:t>四、函数应用</a:t>
            </a:r>
            <a:endParaRPr lang="en-US" altLang="zh-C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4"/>
            <a:ext cx="8229600" cy="417661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5-2] </a:t>
            </a:r>
            <a:r>
              <a:rPr lang="zh-CN" altLang="en-US" dirty="0" smtClean="0"/>
              <a:t>定义一个函数判定一个整数的奇偶</a:t>
            </a: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even(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n</a:t>
            </a:r>
            <a:r>
              <a:rPr lang="en-US" altLang="zh-CN" dirty="0" smtClean="0"/>
              <a:t> )</a:t>
            </a:r>
          </a:p>
          <a:p>
            <a:pPr algn="just">
              <a:buNone/>
            </a:pPr>
            <a:r>
              <a:rPr lang="en-US" altLang="zh-CN" dirty="0" smtClean="0"/>
              <a:t>{</a:t>
            </a:r>
          </a:p>
          <a:p>
            <a:pPr algn="just">
              <a:buNone/>
            </a:pPr>
            <a:r>
              <a:rPr lang="en-US" altLang="zh-CN" dirty="0" smtClean="0"/>
              <a:t>   if( n%2==0 )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return 1;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</a:t>
            </a:r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return 0;</a:t>
            </a:r>
          </a:p>
          <a:p>
            <a:pPr algn="just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lvl="1" algn="just">
              <a:buNone/>
            </a:pPr>
            <a:endParaRPr lang="en-US" altLang="zh-CN" dirty="0" smtClean="0"/>
          </a:p>
          <a:p>
            <a:pPr algn="just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第五章</a:t>
            </a:r>
            <a:r>
              <a:rPr lang="en-US" altLang="zh-CN" smtClean="0"/>
              <a:t>  </a:t>
            </a:r>
            <a:r>
              <a:rPr lang="zh-CN" altLang="en-US" smtClean="0"/>
              <a:t>函数 </a:t>
            </a:r>
            <a:endParaRPr lang="zh-CN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结构化程序设计</a:t>
            </a:r>
            <a:r>
              <a:rPr lang="en-US" altLang="zh-CN" dirty="0" smtClean="0"/>
              <a:t>(Structured Programming)</a:t>
            </a:r>
          </a:p>
          <a:p>
            <a:pPr lvl="1"/>
            <a:r>
              <a:rPr lang="zh-CN" altLang="en-US" dirty="0" smtClean="0"/>
              <a:t>将复杂程序分解为若干个简单的模块，用函数进行实现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模块之间相对独立，通过参数进行调用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众多函数是</a:t>
            </a:r>
            <a:r>
              <a:rPr lang="zh-CN" altLang="en-US" dirty="0" smtClean="0">
                <a:solidFill>
                  <a:srgbClr val="FF0000"/>
                </a:solidFill>
              </a:rPr>
              <a:t>平等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兄弟关系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函数</a:t>
            </a:r>
            <a:r>
              <a:rPr lang="en-US" altLang="zh-CN" dirty="0" smtClean="0">
                <a:solidFill>
                  <a:srgbClr val="FFFF00"/>
                </a:solidFill>
              </a:rPr>
              <a:t>main</a:t>
            </a:r>
            <a:r>
              <a:rPr lang="zh-CN" altLang="en-US" dirty="0" smtClean="0"/>
              <a:t>是第一个被执行的函数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函数之间通过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zh-CN" altLang="en-US" dirty="0" smtClean="0"/>
              <a:t>结合在一起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8578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r>
              <a:rPr lang="zh-CN" altLang="en-US" dirty="0" smtClean="0"/>
              <a:t>函数程序设计</a:t>
            </a:r>
            <a:endParaRPr lang="en-US" altLang="zh-CN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3886200"/>
          </a:xfrm>
        </p:spPr>
        <p:txBody>
          <a:bodyPr/>
          <a:lstStyle/>
          <a:p>
            <a:pPr algn="just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5-3] </a:t>
            </a:r>
            <a:r>
              <a:rPr lang="zh-CN" altLang="en-US" dirty="0" smtClean="0"/>
              <a:t>使用格里高利公式</a:t>
            </a:r>
            <a:r>
              <a:rPr lang="zh-CN" altLang="en-US" dirty="0"/>
              <a:t>，</a:t>
            </a:r>
            <a:r>
              <a:rPr lang="zh-CN" altLang="en-US" dirty="0" smtClean="0"/>
              <a:t>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</a:t>
            </a:r>
            <a:r>
              <a:rPr lang="zh-CN" altLang="en-US" dirty="0"/>
              <a:t>近似值。输入精度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，精确到最后一项的</a:t>
            </a:r>
            <a:r>
              <a:rPr lang="zh-CN" altLang="en-US" dirty="0" smtClean="0">
                <a:solidFill>
                  <a:srgbClr val="FF0000"/>
                </a:solidFill>
              </a:rPr>
              <a:t>绝对值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buNone/>
            </a:pPr>
            <a:endParaRPr lang="en-US" altLang="zh-CN" dirty="0" smtClean="0"/>
          </a:p>
          <a:p>
            <a:pPr algn="just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定义函数</a:t>
            </a:r>
            <a:r>
              <a:rPr lang="en-US" altLang="zh-CN" dirty="0" err="1" smtClean="0"/>
              <a:t>funpi</a:t>
            </a:r>
            <a:r>
              <a:rPr lang="zh-CN" altLang="en-US" dirty="0" smtClean="0"/>
              <a:t>，求</a:t>
            </a:r>
            <a:r>
              <a:rPr lang="en-US" altLang="zh-CN" dirty="0"/>
              <a:t>π</a:t>
            </a:r>
            <a:r>
              <a:rPr lang="zh-CN" altLang="en-US" dirty="0"/>
              <a:t>的近似值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1"/>
            <a:ext cx="8229600" cy="52565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funpi</a:t>
            </a:r>
            <a:r>
              <a:rPr lang="en-US" altLang="zh-CN" dirty="0" smtClean="0"/>
              <a:t> (double e) </a:t>
            </a:r>
          </a:p>
          <a:p>
            <a:pPr marL="0" indent="0">
              <a:buNone/>
            </a:pPr>
            <a:r>
              <a:rPr lang="en-US" altLang="zh-CN" dirty="0" smtClean="0"/>
              <a:t>{	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denominator = 1, flag = 1; </a:t>
            </a:r>
          </a:p>
          <a:p>
            <a:pPr marL="0" indent="0">
              <a:buNone/>
            </a:pPr>
            <a:r>
              <a:rPr lang="en-US" altLang="zh-CN" dirty="0" smtClean="0"/>
              <a:t>   double item = 1, sum = 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/>
              <a:t>   while (</a:t>
            </a:r>
            <a:r>
              <a:rPr lang="en-US" altLang="zh-CN" dirty="0" err="1" smtClean="0">
                <a:solidFill>
                  <a:srgbClr val="FFFF00"/>
                </a:solidFill>
              </a:rPr>
              <a:t>fabs</a:t>
            </a:r>
            <a:r>
              <a:rPr lang="en-US" altLang="zh-CN" dirty="0" smtClean="0"/>
              <a:t> (item) &gt;= 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   </a:t>
            </a:r>
          </a:p>
          <a:p>
            <a:pPr marL="0" indent="0">
              <a:buNone/>
            </a:pPr>
            <a:r>
              <a:rPr lang="en-US" altLang="zh-CN" dirty="0" smtClean="0"/>
              <a:t>      item = flag * 1.0 / denominator;</a:t>
            </a:r>
          </a:p>
          <a:p>
            <a:pPr marL="0" indent="0">
              <a:buNone/>
            </a:pPr>
            <a:r>
              <a:rPr lang="en-US" altLang="zh-CN" dirty="0" smtClean="0"/>
              <a:t>      sum = sum + item;</a:t>
            </a:r>
          </a:p>
          <a:p>
            <a:pPr marL="0" indent="0">
              <a:buNone/>
            </a:pPr>
            <a:r>
              <a:rPr lang="en-US" altLang="zh-CN" dirty="0" smtClean="0"/>
              <a:t>      flag = -flag; </a:t>
            </a:r>
          </a:p>
          <a:p>
            <a:pPr marL="0" indent="0">
              <a:buNone/>
            </a:pPr>
            <a:r>
              <a:rPr lang="en-US" altLang="zh-CN" dirty="0" smtClean="0"/>
              <a:t>      denominator = denominator + 2; 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sum * 4;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5-4, P94]</a:t>
            </a:r>
            <a:r>
              <a:rPr lang="zh-CN" altLang="en-US" dirty="0" smtClean="0"/>
              <a:t>源程序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 (void)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FF00"/>
                </a:solidFill>
              </a:rPr>
              <a:t>double error, pi;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double </a:t>
            </a:r>
            <a:r>
              <a:rPr lang="en-US" altLang="zh-CN" dirty="0" err="1" smtClean="0">
                <a:solidFill>
                  <a:srgbClr val="FF0000"/>
                </a:solidFill>
              </a:rPr>
              <a:t>funpi</a:t>
            </a:r>
            <a:r>
              <a:rPr lang="en-US" altLang="zh-CN" dirty="0" smtClean="0">
                <a:solidFill>
                  <a:srgbClr val="FF0000"/>
                </a:solidFill>
              </a:rPr>
              <a:t> (double e);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("Enter error:");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 ("%lf", </a:t>
            </a:r>
            <a:r>
              <a:rPr lang="en-US" altLang="zh-CN" dirty="0" smtClean="0">
                <a:solidFill>
                  <a:srgbClr val="00B050"/>
                </a:solidFill>
              </a:rPr>
              <a:t>&amp;</a:t>
            </a:r>
            <a:r>
              <a:rPr lang="en-US" altLang="zh-CN" dirty="0" smtClean="0"/>
              <a:t>error);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pi = </a:t>
            </a:r>
            <a:r>
              <a:rPr lang="en-US" altLang="zh-CN" dirty="0" err="1" smtClean="0">
                <a:solidFill>
                  <a:srgbClr val="FF0000"/>
                </a:solidFill>
              </a:rPr>
              <a:t>funpi</a:t>
            </a:r>
            <a:r>
              <a:rPr lang="en-US" altLang="zh-CN" dirty="0" smtClean="0">
                <a:solidFill>
                  <a:srgbClr val="FF0000"/>
                </a:solidFill>
              </a:rPr>
              <a:t> (error)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("pi = %f\n", pi);	</a:t>
            </a:r>
          </a:p>
          <a:p>
            <a:pPr marL="0" indent="0">
              <a:buNone/>
            </a:pPr>
            <a:r>
              <a:rPr lang="en-US" altLang="zh-CN" dirty="0" smtClean="0"/>
              <a:t> 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971600" y="5013176"/>
            <a:ext cx="66247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700" dirty="0" err="1" smtClean="0">
                <a:latin typeface="楷体" pitchFamily="49" charset="-122"/>
                <a:ea typeface="楷体" pitchFamily="49" charset="-122"/>
              </a:rPr>
              <a:t>printf</a:t>
            </a:r>
            <a:r>
              <a:rPr lang="en-US" altLang="zh-CN" sz="27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700" dirty="0">
                <a:latin typeface="楷体" pitchFamily="49" charset="-122"/>
                <a:ea typeface="楷体" pitchFamily="49" charset="-122"/>
              </a:rPr>
              <a:t>("pi = %f\n", </a:t>
            </a:r>
            <a:r>
              <a:rPr lang="en-US" altLang="zh-CN" sz="2700" dirty="0" err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funpi</a:t>
            </a:r>
            <a:r>
              <a:rPr lang="en-US" altLang="zh-CN" sz="27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(error</a:t>
            </a:r>
            <a:r>
              <a:rPr lang="en-US" altLang="zh-CN" sz="27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700" dirty="0" smtClean="0">
                <a:latin typeface="楷体" pitchFamily="49" charset="-122"/>
                <a:ea typeface="楷体" pitchFamily="49" charset="-122"/>
              </a:rPr>
              <a:t>);</a:t>
            </a:r>
            <a:endParaRPr lang="zh-CN" altLang="en-US" sz="27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27687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建议将函数申明语句放在函数体外面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7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P103]</a:t>
            </a:r>
            <a:r>
              <a:rPr lang="zh-CN" altLang="en-US" dirty="0" smtClean="0"/>
              <a:t>输出数字</a:t>
            </a:r>
            <a:r>
              <a:rPr lang="zh-CN" altLang="en-US" dirty="0"/>
              <a:t>金字塔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1916832"/>
            <a:ext cx="28803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2  2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3  3  3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4  4  4  4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5  5  5  5  5 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103]</a:t>
            </a:r>
            <a:r>
              <a:rPr lang="zh-CN" altLang="en-US" dirty="0" smtClean="0"/>
              <a:t>数字金字塔源程序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3760296"/>
            <a:ext cx="4038600" cy="23658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 (void)</a:t>
            </a:r>
          </a:p>
          <a:p>
            <a:pPr marL="0" indent="0">
              <a:buNone/>
            </a:pPr>
            <a:r>
              <a:rPr lang="en-US" altLang="zh-CN" dirty="0" smtClean="0"/>
              <a:t>{   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FF00"/>
                </a:solidFill>
              </a:rPr>
              <a:t>void pyramid (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n);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pyramid(5);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95936" y="1600201"/>
            <a:ext cx="5148064" cy="39170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void pyramid (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k, </a:t>
            </a:r>
            <a:r>
              <a:rPr lang="en-US" altLang="zh-CN" dirty="0"/>
              <a:t>j;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for( k </a:t>
            </a:r>
            <a:r>
              <a:rPr lang="en-US" altLang="zh-CN" dirty="0"/>
              <a:t>= 1; </a:t>
            </a:r>
            <a:r>
              <a:rPr lang="en-US" altLang="zh-CN" dirty="0" smtClean="0"/>
              <a:t>k </a:t>
            </a:r>
            <a:r>
              <a:rPr lang="en-US" altLang="zh-CN" dirty="0"/>
              <a:t>&lt;= n; </a:t>
            </a:r>
            <a:r>
              <a:rPr lang="en-US" altLang="zh-CN" dirty="0" smtClean="0"/>
              <a:t>k++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for( j </a:t>
            </a:r>
            <a:r>
              <a:rPr lang="en-US" altLang="zh-CN" dirty="0">
                <a:solidFill>
                  <a:srgbClr val="FFFF00"/>
                </a:solidFill>
              </a:rPr>
              <a:t>= 1; j &lt;= </a:t>
            </a:r>
            <a:r>
              <a:rPr lang="en-US" altLang="zh-CN" dirty="0" smtClean="0">
                <a:solidFill>
                  <a:srgbClr val="FFFF00"/>
                </a:solidFill>
              </a:rPr>
              <a:t>n-</a:t>
            </a:r>
            <a:r>
              <a:rPr lang="en-US" altLang="zh-CN" dirty="0">
                <a:solidFill>
                  <a:srgbClr val="FFFF00"/>
                </a:solidFill>
              </a:rPr>
              <a:t>k</a:t>
            </a:r>
            <a:r>
              <a:rPr lang="en-US" altLang="zh-CN" dirty="0" smtClean="0">
                <a:solidFill>
                  <a:srgbClr val="FFFF00"/>
                </a:solidFill>
              </a:rPr>
              <a:t>; </a:t>
            </a:r>
            <a:r>
              <a:rPr lang="en-US" altLang="zh-CN" dirty="0">
                <a:solidFill>
                  <a:srgbClr val="FFFF00"/>
                </a:solidFill>
              </a:rPr>
              <a:t>j</a:t>
            </a:r>
            <a:r>
              <a:rPr lang="en-US" altLang="zh-CN" dirty="0" smtClean="0">
                <a:solidFill>
                  <a:srgbClr val="FFFF00"/>
                </a:solidFill>
              </a:rPr>
              <a:t>++ )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dirty="0">
                <a:solidFill>
                  <a:srgbClr val="00B050"/>
                </a:solidFill>
              </a:rPr>
              <a:t>(" "); </a:t>
            </a:r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空格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>
                <a:solidFill>
                  <a:srgbClr val="FFFF00"/>
                </a:solidFill>
              </a:rPr>
              <a:t>for( j </a:t>
            </a:r>
            <a:r>
              <a:rPr lang="en-US" altLang="zh-CN" dirty="0">
                <a:solidFill>
                  <a:srgbClr val="FFFF00"/>
                </a:solidFill>
              </a:rPr>
              <a:t>= 1; j &lt;= </a:t>
            </a:r>
            <a:r>
              <a:rPr lang="en-US" altLang="zh-CN" dirty="0" smtClean="0">
                <a:solidFill>
                  <a:srgbClr val="FFFF00"/>
                </a:solidFill>
              </a:rPr>
              <a:t>k; </a:t>
            </a:r>
            <a:r>
              <a:rPr lang="en-US" altLang="zh-CN" dirty="0">
                <a:solidFill>
                  <a:srgbClr val="FFFF00"/>
                </a:solidFill>
              </a:rPr>
              <a:t>j</a:t>
            </a:r>
            <a:r>
              <a:rPr lang="en-US" altLang="zh-CN" dirty="0" smtClean="0">
                <a:solidFill>
                  <a:srgbClr val="FFFF00"/>
                </a:solidFill>
              </a:rPr>
              <a:t>++ )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dirty="0" smtClean="0">
                <a:solidFill>
                  <a:srgbClr val="00B050"/>
                </a:solidFill>
              </a:rPr>
              <a:t>("%</a:t>
            </a:r>
            <a:r>
              <a:rPr lang="en-US" altLang="zh-CN" dirty="0">
                <a:solidFill>
                  <a:srgbClr val="00B050"/>
                </a:solidFill>
              </a:rPr>
              <a:t>d ", </a:t>
            </a:r>
            <a:r>
              <a:rPr lang="en-US" altLang="zh-CN" dirty="0" smtClean="0">
                <a:solidFill>
                  <a:srgbClr val="00B050"/>
                </a:solidFill>
              </a:rPr>
              <a:t>k);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zh-CN" altLang="en-US" dirty="0" smtClean="0"/>
              <a:t>* 数字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putchar</a:t>
            </a:r>
            <a:r>
              <a:rPr lang="en-US" altLang="zh-CN" dirty="0"/>
              <a:t> ('\n'); </a:t>
            </a:r>
            <a:r>
              <a:rPr lang="en-US" altLang="zh-CN" dirty="0" smtClean="0">
                <a:solidFill>
                  <a:srgbClr val="00B050"/>
                </a:solidFill>
              </a:rPr>
              <a:t>     </a:t>
            </a:r>
            <a:r>
              <a:rPr lang="en-US" altLang="zh-CN" dirty="0" smtClean="0"/>
              <a:t>/* </a:t>
            </a:r>
            <a:r>
              <a:rPr lang="zh-CN" altLang="en-US" dirty="0"/>
              <a:t>换行 *</a:t>
            </a:r>
            <a:r>
              <a:rPr lang="en-US" altLang="zh-CN" dirty="0"/>
              <a:t>/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851920" y="1484784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11560" y="1398255"/>
            <a:ext cx="2304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2  2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3  3  3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4  4  4  4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5  5  5  5  5 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5-6, P100]</a:t>
            </a:r>
            <a:r>
              <a:rPr lang="zh-CN" altLang="en-US" dirty="0" smtClean="0"/>
              <a:t>复数运算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输入两个复数的实部和虚部，采用函数计算它们的和与积。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复数的计算结果有两个：实部和虚部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但是，</a:t>
            </a:r>
            <a:r>
              <a:rPr lang="en-US" altLang="zh-CN" sz="2800" dirty="0" smtClean="0"/>
              <a:t>return</a:t>
            </a:r>
            <a:r>
              <a:rPr lang="zh-CN" altLang="en-US" sz="2800" dirty="0" smtClean="0"/>
              <a:t>语句只能返回一个计算结果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5800" dirty="0">
                <a:solidFill>
                  <a:srgbClr val="FFFF00"/>
                </a:solidFill>
              </a:rPr>
              <a:t> </a:t>
            </a:r>
            <a:r>
              <a:rPr lang="en-US" altLang="zh-CN" sz="5800" dirty="0" smtClean="0">
                <a:solidFill>
                  <a:srgbClr val="FFFF00"/>
                </a:solidFill>
              </a:rPr>
              <a:t>    </a:t>
            </a:r>
            <a:r>
              <a:rPr lang="zh-CN" altLang="en-US" sz="5800" dirty="0" smtClean="0">
                <a:solidFill>
                  <a:srgbClr val="FFFF00"/>
                </a:solidFill>
              </a:rPr>
              <a:t>怎么办？？？</a:t>
            </a:r>
            <a:endParaRPr lang="en-US" altLang="zh-CN" sz="5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5-6, P100]</a:t>
            </a:r>
            <a:r>
              <a:rPr lang="zh-CN" altLang="en-US" dirty="0" smtClean="0"/>
              <a:t>复数运算源程序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6166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float </a:t>
            </a:r>
            <a:r>
              <a:rPr lang="en-US" altLang="zh-CN" dirty="0" err="1" smtClean="0">
                <a:solidFill>
                  <a:srgbClr val="FFFF00"/>
                </a:solidFill>
              </a:rPr>
              <a:t>result_real</a:t>
            </a:r>
            <a:r>
              <a:rPr lang="en-US" altLang="zh-CN" dirty="0" smtClean="0">
                <a:solidFill>
                  <a:srgbClr val="FFFF00"/>
                </a:solidFill>
              </a:rPr>
              <a:t>, </a:t>
            </a:r>
            <a:r>
              <a:rPr lang="en-US" altLang="zh-CN" dirty="0" err="1" smtClean="0">
                <a:solidFill>
                  <a:srgbClr val="FFFF00"/>
                </a:solidFill>
              </a:rPr>
              <a:t>result_imag</a:t>
            </a:r>
            <a:r>
              <a:rPr lang="en-US" altLang="zh-CN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/* </a:t>
            </a:r>
            <a:r>
              <a:rPr lang="zh-CN" altLang="en-US" dirty="0"/>
              <a:t>复数之和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complex_add</a:t>
            </a:r>
            <a:r>
              <a:rPr lang="en-US" altLang="zh-CN" dirty="0"/>
              <a:t>(float r1, float m1, float r2, float m2)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result_real</a:t>
            </a:r>
            <a:r>
              <a:rPr lang="en-US" altLang="zh-CN" dirty="0"/>
              <a:t> = r1 + r2;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result_imag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m1 + m2;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/* </a:t>
            </a:r>
            <a:r>
              <a:rPr lang="zh-CN" altLang="en-US" dirty="0"/>
              <a:t>复数之积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complex_prod</a:t>
            </a:r>
            <a:r>
              <a:rPr lang="en-US" altLang="zh-CN" dirty="0"/>
              <a:t>(float r1, float m1, float r2, float m2)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result_real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r1*r2 - m1*m2;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result_imag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r1*m2 + r2*m1;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4716016" y="1340768"/>
            <a:ext cx="3816424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定义</a:t>
            </a:r>
            <a:r>
              <a:rPr lang="zh-CN" altLang="en-US" sz="2400" dirty="0">
                <a:solidFill>
                  <a:srgbClr val="FF0000"/>
                </a:solidFill>
              </a:rPr>
              <a:t>全局变量</a:t>
            </a:r>
            <a:r>
              <a:rPr lang="zh-CN" altLang="en-US" sz="2400" dirty="0"/>
              <a:t>保存和传递计算结果</a:t>
            </a:r>
          </a:p>
        </p:txBody>
      </p:sp>
    </p:spTree>
    <p:extLst>
      <p:ext uri="{BB962C8B-B14F-4D97-AF65-F5344CB8AC3E}">
        <p14:creationId xmlns:p14="http://schemas.microsoft.com/office/powerpoint/2010/main" val="6184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5-6, P100]</a:t>
            </a:r>
            <a:r>
              <a:rPr lang="zh-CN" altLang="en-US" dirty="0" smtClean="0"/>
              <a:t>复数运算源程序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56166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float real1, real2, imag1,imag2;</a:t>
            </a:r>
          </a:p>
          <a:p>
            <a:pPr marL="0" indent="0">
              <a:buNone/>
            </a:pPr>
            <a:r>
              <a:rPr lang="en-US" altLang="zh-CN" sz="2400" dirty="0" smtClean="0"/>
              <a:t>    …… /* </a:t>
            </a:r>
            <a:r>
              <a:rPr lang="zh-CN" altLang="en-US" sz="2400" dirty="0" smtClean="0"/>
              <a:t>输入两个复数，此处略 *</a:t>
            </a:r>
            <a:r>
              <a:rPr lang="en-US" altLang="zh-CN" sz="2400" dirty="0" smtClean="0"/>
              <a:t>/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complex_add</a:t>
            </a:r>
            <a:r>
              <a:rPr lang="en-US" altLang="zh-CN" sz="2400" dirty="0" smtClean="0"/>
              <a:t>(real1, imag1, real2, imag2);</a:t>
            </a:r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("addition of complex is %f+%fi\n",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result_real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result_imag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complex_prod</a:t>
            </a:r>
            <a:r>
              <a:rPr lang="en-US" altLang="zh-CN" sz="2400" dirty="0" smtClean="0"/>
              <a:t>(real1</a:t>
            </a:r>
            <a:r>
              <a:rPr lang="en-US" altLang="zh-CN" sz="2400" dirty="0"/>
              <a:t>, imag1, real2, imag2);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 smtClean="0"/>
              <a:t>("product </a:t>
            </a:r>
            <a:r>
              <a:rPr lang="en-US" altLang="zh-CN" sz="2400" dirty="0"/>
              <a:t>of complex is %f+%fi\n", </a:t>
            </a:r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result_real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result_imag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05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五、变量分类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在函数外部定义的变量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5-6]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result_real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result_imag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从定义起，之后的函数都可以使用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定义之前的函数不可以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作用范围广，使用方便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省去参数传递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68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典型应用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软件运行的全局状态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传递运算结果</a:t>
            </a:r>
            <a:endParaRPr lang="en-US" altLang="zh-CN" dirty="0" smtClean="0"/>
          </a:p>
          <a:p>
            <a:r>
              <a:rPr lang="zh-CN" altLang="en-US" dirty="0" smtClean="0"/>
              <a:t>避免滥用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所用范围广，缺点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优点，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不易管理、</a:t>
            </a:r>
            <a:r>
              <a:rPr lang="zh-CN" altLang="en-US" dirty="0" smtClean="0">
                <a:solidFill>
                  <a:srgbClr val="FF0000"/>
                </a:solidFill>
              </a:rPr>
              <a:t>破坏程序的模块化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慎用、尽量少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82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44"/>
          <p:cNvSpPr>
            <a:spLocks noChangeAspect="1" noChangeArrowheads="1"/>
          </p:cNvSpPr>
          <p:nvPr/>
        </p:nvSpPr>
        <p:spPr bwMode="auto">
          <a:xfrm>
            <a:off x="395288" y="2349500"/>
            <a:ext cx="7869237" cy="2922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2" name="Text Box 45"/>
          <p:cNvSpPr txBox="1">
            <a:spLocks noChangeArrowheads="1"/>
          </p:cNvSpPr>
          <p:nvPr/>
        </p:nvSpPr>
        <p:spPr bwMode="auto">
          <a:xfrm>
            <a:off x="3127375" y="2511425"/>
            <a:ext cx="2405063" cy="4889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600" b="1">
                <a:latin typeface="Times New Roman" pitchFamily="18" charset="0"/>
              </a:rPr>
              <a:t>学生成绩统计程序</a:t>
            </a:r>
            <a:endParaRPr lang="zh-CN" altLang="en-US" sz="1600" b="1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23900" y="2998788"/>
            <a:ext cx="7431088" cy="974725"/>
            <a:chOff x="724214" y="2998964"/>
            <a:chExt cx="7431016" cy="975237"/>
          </a:xfrm>
          <a:noFill/>
        </p:grpSpPr>
        <p:sp>
          <p:nvSpPr>
            <p:cNvPr id="55310" name="Text Box 46"/>
            <p:cNvSpPr txBox="1">
              <a:spLocks noChangeArrowheads="1"/>
            </p:cNvSpPr>
            <p:nvPr/>
          </p:nvSpPr>
          <p:spPr bwMode="auto">
            <a:xfrm>
              <a:off x="724214" y="3487103"/>
              <a:ext cx="1420834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成绩输入</a:t>
              </a:r>
              <a:endParaRPr lang="zh-CN" altLang="en-US" sz="1600" b="1"/>
            </a:p>
          </p:txBody>
        </p:sp>
        <p:sp>
          <p:nvSpPr>
            <p:cNvPr id="55311" name="Text Box 47"/>
            <p:cNvSpPr txBox="1">
              <a:spLocks noChangeArrowheads="1"/>
            </p:cNvSpPr>
            <p:nvPr/>
          </p:nvSpPr>
          <p:spPr bwMode="auto">
            <a:xfrm>
              <a:off x="2691523" y="3487103"/>
              <a:ext cx="1420834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数据计算</a:t>
              </a:r>
              <a:endParaRPr lang="zh-CN" altLang="en-US" sz="1600" b="1"/>
            </a:p>
          </p:txBody>
        </p:sp>
        <p:sp>
          <p:nvSpPr>
            <p:cNvPr id="55312" name="Text Box 48"/>
            <p:cNvSpPr txBox="1">
              <a:spLocks noChangeArrowheads="1"/>
            </p:cNvSpPr>
            <p:nvPr/>
          </p:nvSpPr>
          <p:spPr bwMode="auto">
            <a:xfrm>
              <a:off x="4768127" y="3487103"/>
              <a:ext cx="1420834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数据查找</a:t>
              </a:r>
              <a:endParaRPr lang="zh-CN" altLang="en-US" sz="1600" b="1"/>
            </a:p>
          </p:txBody>
        </p:sp>
        <p:sp>
          <p:nvSpPr>
            <p:cNvPr id="55313" name="Text Box 49"/>
            <p:cNvSpPr txBox="1">
              <a:spLocks noChangeArrowheads="1"/>
            </p:cNvSpPr>
            <p:nvPr/>
          </p:nvSpPr>
          <p:spPr bwMode="auto">
            <a:xfrm>
              <a:off x="6844731" y="3487103"/>
              <a:ext cx="1310499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输出成绩</a:t>
              </a:r>
              <a:endParaRPr lang="zh-CN" altLang="en-US" sz="1600" b="1"/>
            </a:p>
          </p:txBody>
        </p:sp>
        <p:sp>
          <p:nvSpPr>
            <p:cNvPr id="55314" name="Line 52"/>
            <p:cNvSpPr>
              <a:spLocks noChangeShapeType="1"/>
            </p:cNvSpPr>
            <p:nvPr/>
          </p:nvSpPr>
          <p:spPr bwMode="auto">
            <a:xfrm>
              <a:off x="1378943" y="3161330"/>
              <a:ext cx="6120518" cy="1041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53"/>
            <p:cNvSpPr>
              <a:spLocks noChangeShapeType="1"/>
            </p:cNvSpPr>
            <p:nvPr/>
          </p:nvSpPr>
          <p:spPr bwMode="auto">
            <a:xfrm>
              <a:off x="1378943" y="316133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54"/>
            <p:cNvSpPr>
              <a:spLocks noChangeShapeType="1"/>
            </p:cNvSpPr>
            <p:nvPr/>
          </p:nvSpPr>
          <p:spPr bwMode="auto">
            <a:xfrm>
              <a:off x="3346252" y="316133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55"/>
            <p:cNvSpPr>
              <a:spLocks noChangeShapeType="1"/>
            </p:cNvSpPr>
            <p:nvPr/>
          </p:nvSpPr>
          <p:spPr bwMode="auto">
            <a:xfrm>
              <a:off x="5422856" y="3161330"/>
              <a:ext cx="1041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56"/>
            <p:cNvSpPr>
              <a:spLocks noChangeShapeType="1"/>
            </p:cNvSpPr>
            <p:nvPr/>
          </p:nvSpPr>
          <p:spPr bwMode="auto">
            <a:xfrm>
              <a:off x="7499460" y="316133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57"/>
            <p:cNvSpPr>
              <a:spLocks noChangeShapeType="1"/>
            </p:cNvSpPr>
            <p:nvPr/>
          </p:nvSpPr>
          <p:spPr bwMode="auto">
            <a:xfrm>
              <a:off x="4329907" y="2998964"/>
              <a:ext cx="0" cy="162366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50925" y="3973513"/>
            <a:ext cx="4591050" cy="1136650"/>
            <a:chOff x="1051058" y="3973160"/>
            <a:chExt cx="4590388" cy="1136562"/>
          </a:xfrm>
          <a:noFill/>
        </p:grpSpPr>
        <p:sp>
          <p:nvSpPr>
            <p:cNvPr id="55304" name="Text Box 50"/>
            <p:cNvSpPr txBox="1">
              <a:spLocks noChangeArrowheads="1"/>
            </p:cNvSpPr>
            <p:nvPr/>
          </p:nvSpPr>
          <p:spPr bwMode="auto">
            <a:xfrm>
              <a:off x="1051058" y="4622624"/>
              <a:ext cx="1967309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计算学生平均分</a:t>
              </a:r>
              <a:endParaRPr lang="zh-CN" altLang="en-US" sz="1600" b="1"/>
            </a:p>
          </p:txBody>
        </p:sp>
        <p:sp>
          <p:nvSpPr>
            <p:cNvPr id="55305" name="Text Box 51"/>
            <p:cNvSpPr txBox="1">
              <a:spLocks noChangeArrowheads="1"/>
            </p:cNvSpPr>
            <p:nvPr/>
          </p:nvSpPr>
          <p:spPr bwMode="auto">
            <a:xfrm>
              <a:off x="3674137" y="4622624"/>
              <a:ext cx="1967309" cy="487098"/>
            </a:xfrm>
            <a:prstGeom prst="rect">
              <a:avLst/>
            </a:prstGeom>
            <a:grpFill/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latin typeface="Times New Roman" pitchFamily="18" charset="0"/>
                </a:rPr>
                <a:t>计算课程平均分</a:t>
              </a:r>
              <a:endParaRPr lang="zh-CN" altLang="en-US" sz="1600" b="1"/>
            </a:p>
          </p:txBody>
        </p:sp>
        <p:sp>
          <p:nvSpPr>
            <p:cNvPr id="55306" name="Line 58"/>
            <p:cNvSpPr>
              <a:spLocks noChangeShapeType="1"/>
            </p:cNvSpPr>
            <p:nvPr/>
          </p:nvSpPr>
          <p:spPr bwMode="auto">
            <a:xfrm>
              <a:off x="1925417" y="4297892"/>
              <a:ext cx="2841669" cy="0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59"/>
            <p:cNvSpPr>
              <a:spLocks noChangeShapeType="1"/>
            </p:cNvSpPr>
            <p:nvPr/>
          </p:nvSpPr>
          <p:spPr bwMode="auto">
            <a:xfrm>
              <a:off x="1925417" y="4297892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60"/>
            <p:cNvSpPr>
              <a:spLocks noChangeShapeType="1"/>
            </p:cNvSpPr>
            <p:nvPr/>
          </p:nvSpPr>
          <p:spPr bwMode="auto">
            <a:xfrm>
              <a:off x="4767086" y="4297892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61"/>
            <p:cNvSpPr>
              <a:spLocks noChangeShapeType="1"/>
            </p:cNvSpPr>
            <p:nvPr/>
          </p:nvSpPr>
          <p:spPr bwMode="auto">
            <a:xfrm>
              <a:off x="3346252" y="3973160"/>
              <a:ext cx="0" cy="324732"/>
            </a:xfrm>
            <a:prstGeom prst="lin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6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学生成绩统计程序的层次结构图 </a:t>
            </a:r>
          </a:p>
        </p:txBody>
      </p:sp>
      <p:sp>
        <p:nvSpPr>
          <p:cNvPr id="55303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ED8AC7E-8569-4374-97CB-CEB3E85EFC27}" type="slidenum">
              <a:rPr lang="zh-CN" altLang="en-US" smtClean="0">
                <a:latin typeface="Arial Black" pitchFamily="34" charset="0"/>
              </a:rPr>
              <a:pPr eaLnBrk="1" hangingPunct="1"/>
              <a:t>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函数内部的变量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r>
              <a:rPr lang="zh-CN" altLang="en-US" dirty="0" smtClean="0"/>
              <a:t>函数的形式参数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特殊的局部变量</a:t>
            </a:r>
            <a:endParaRPr lang="en-US" altLang="zh-CN" dirty="0" smtClean="0"/>
          </a:p>
          <a:p>
            <a:pPr lvl="1"/>
            <a:r>
              <a:rPr lang="zh-CN" altLang="en-US" dirty="0"/>
              <a:t>函数调用</a:t>
            </a:r>
            <a:r>
              <a:rPr lang="zh-CN" altLang="en-US" dirty="0" smtClean="0"/>
              <a:t>时，用于接收的实际参数值</a:t>
            </a:r>
            <a:endParaRPr lang="en-US" altLang="zh-CN" dirty="0" smtClean="0"/>
          </a:p>
          <a:p>
            <a:r>
              <a:rPr lang="zh-CN" altLang="en-US" dirty="0" smtClean="0"/>
              <a:t>复合语句</a:t>
            </a:r>
            <a:r>
              <a:rPr lang="zh-CN" altLang="en-US" dirty="0"/>
              <a:t>内部的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97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局部变量和全局变量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局部变量</a:t>
            </a:r>
          </a:p>
          <a:p>
            <a:pPr lvl="1" eaLnBrk="1" hangingPunct="1"/>
            <a:r>
              <a:rPr lang="zh-CN" altLang="en-US" dirty="0" smtClean="0"/>
              <a:t>函数内部定义的变量（</a:t>
            </a:r>
            <a:r>
              <a:rPr lang="zh-CN" altLang="en-US" dirty="0" smtClean="0">
                <a:solidFill>
                  <a:srgbClr val="00B050"/>
                </a:solidFill>
              </a:rPr>
              <a:t>包括形参</a:t>
            </a:r>
            <a:r>
              <a:rPr lang="zh-CN" altLang="en-US" dirty="0" smtClean="0"/>
              <a:t>）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作用范围：</a:t>
            </a:r>
            <a:r>
              <a:rPr lang="zh-CN" altLang="en-US" dirty="0" smtClean="0">
                <a:solidFill>
                  <a:srgbClr val="FF0000"/>
                </a:solidFill>
              </a:rPr>
              <a:t>本函数内部</a:t>
            </a:r>
          </a:p>
          <a:p>
            <a:pPr lvl="1" eaLnBrk="1" hangingPunct="1"/>
            <a:r>
              <a:rPr lang="zh-CN" altLang="en-US" dirty="0" smtClean="0"/>
              <a:t>定义在复合语句内的变量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作用范围：</a:t>
            </a:r>
            <a:r>
              <a:rPr lang="zh-CN" altLang="en-US" dirty="0" smtClean="0">
                <a:solidFill>
                  <a:srgbClr val="FF0000"/>
                </a:solidFill>
              </a:rPr>
              <a:t>复合语句内部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在所有函数外部定义的变量，不属于任何函数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作用范围：</a:t>
            </a:r>
            <a:r>
              <a:rPr lang="zh-CN" altLang="en-US" dirty="0" smtClean="0">
                <a:solidFill>
                  <a:srgbClr val="FF0000"/>
                </a:solidFill>
              </a:rPr>
              <a:t>从定义处到源文件结束</a:t>
            </a:r>
            <a:r>
              <a:rPr lang="zh-CN" altLang="zh-CN" dirty="0" smtClean="0"/>
              <a:t>（包括各函数）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[</a:t>
            </a:r>
            <a:r>
              <a:rPr lang="zh-CN" altLang="en-US" sz="3200" dirty="0" smtClean="0"/>
              <a:t>例</a:t>
            </a:r>
            <a:r>
              <a:rPr lang="en-US" altLang="zh-CN" sz="3200" dirty="0" smtClean="0"/>
              <a:t>5-7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P103] </a:t>
            </a:r>
            <a:r>
              <a:rPr lang="zh-CN" altLang="en-US" sz="3200" dirty="0" smtClean="0"/>
              <a:t>局部变量和全局变量。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24744"/>
            <a:ext cx="4038600" cy="561662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</a:rPr>
              <a:t> x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{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FFFF00"/>
                </a:solidFill>
              </a:rPr>
              <a:t>int</a:t>
            </a:r>
            <a:r>
              <a:rPr lang="en-US" altLang="zh-CN" sz="2400" dirty="0">
                <a:solidFill>
                  <a:srgbClr val="FFFF00"/>
                </a:solidFill>
              </a:rPr>
              <a:t> a</a:t>
            </a:r>
            <a:r>
              <a:rPr lang="en-US" altLang="zh-CN" sz="2400" dirty="0"/>
              <a:t>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x 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a =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>
                <a:solidFill>
                  <a:srgbClr val="00B050"/>
                </a:solidFill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</a:rPr>
              <a:t> b</a:t>
            </a:r>
            <a:r>
              <a:rPr lang="en-US" altLang="zh-CN" sz="2400" dirty="0"/>
              <a:t> =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b = a + b;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x = x +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	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("%d %d" , a, 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	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x</a:t>
            </a:r>
            <a:r>
              <a:rPr lang="en-US" altLang="zh-CN" sz="2400" dirty="0" smtClean="0"/>
              <a:t> = 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return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运行结果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4 7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内部，</a:t>
            </a:r>
            <a:r>
              <a:rPr lang="zh-CN" altLang="en-US" dirty="0" smtClean="0">
                <a:solidFill>
                  <a:srgbClr val="FFFF00"/>
                </a:solidFill>
              </a:rPr>
              <a:t>全局变量</a:t>
            </a:r>
            <a:r>
              <a:rPr lang="en-US" altLang="zh-CN" dirty="0" smtClean="0">
                <a:solidFill>
                  <a:srgbClr val="FFFF00"/>
                </a:solidFill>
              </a:rPr>
              <a:t>x</a:t>
            </a:r>
            <a:r>
              <a:rPr lang="zh-CN" altLang="en-US" dirty="0" smtClean="0"/>
              <a:t>被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局部变量</a:t>
            </a:r>
            <a:r>
              <a:rPr lang="en-US" altLang="zh-CN" dirty="0" smtClean="0">
                <a:solidFill>
                  <a:srgbClr val="FFFF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屏蔽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sp>
        <p:nvSpPr>
          <p:cNvPr id="3" name="左中括号 2"/>
          <p:cNvSpPr/>
          <p:nvPr/>
        </p:nvSpPr>
        <p:spPr>
          <a:xfrm>
            <a:off x="107504" y="1412776"/>
            <a:ext cx="288032" cy="4753371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395396" y="2420888"/>
            <a:ext cx="526242" cy="2304256"/>
          </a:xfrm>
          <a:prstGeom prst="lef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>
            <a:off x="539552" y="3434851"/>
            <a:ext cx="698034" cy="570213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>
            <a:off x="395536" y="5589240"/>
            <a:ext cx="526102" cy="354189"/>
          </a:xfrm>
          <a:prstGeom prst="leftBracket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9338" y="404813"/>
            <a:ext cx="4002087" cy="7620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变量作用范围示例</a:t>
            </a:r>
            <a:endParaRPr lang="en-US" altLang="zh-CN" sz="36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8641"/>
            <a:ext cx="6912173" cy="6480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x=1;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void main(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{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</a:rPr>
              <a:t>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</a:rPr>
              <a:t> a=2;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33CC33"/>
                </a:solidFill>
              </a:rPr>
              <a:t>      </a:t>
            </a:r>
            <a:r>
              <a:rPr lang="en-US" altLang="zh-CN" sz="2000" dirty="0" err="1" smtClean="0">
                <a:solidFill>
                  <a:srgbClr val="33CC33"/>
                </a:solidFill>
              </a:rPr>
              <a:t>int</a:t>
            </a:r>
            <a:r>
              <a:rPr lang="en-US" altLang="zh-CN" sz="2000" dirty="0" smtClean="0">
                <a:solidFill>
                  <a:srgbClr val="33CC33"/>
                </a:solidFill>
              </a:rPr>
              <a:t> b=3;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 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f();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………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t=4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void f(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bg2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000" dirty="0" smtClean="0">
                <a:solidFill>
                  <a:srgbClr val="FFFF00"/>
                </a:solidFill>
              </a:rPr>
              <a:t> x=5, b=6;</a:t>
            </a:r>
          </a:p>
          <a:p>
            <a:pPr eaLnBrk="1" hangingPunct="1">
              <a:lnSpc>
                <a:spcPct val="4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……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a=7;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……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167534" y="1889844"/>
            <a:ext cx="26638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=?  a=?  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=?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x=1, a=2, b=3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3167534" y="2933292"/>
            <a:ext cx="2714321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=?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b="0" dirty="0" smtClean="0">
                <a:latin typeface="楷体" pitchFamily="49" charset="-122"/>
                <a:ea typeface="楷体" pitchFamily="49" charset="-122"/>
              </a:rPr>
              <a:t>没有定义</a:t>
            </a:r>
            <a:r>
              <a:rPr lang="en-US" altLang="zh-CN" b="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3167534" y="4505726"/>
            <a:ext cx="4212778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=?  b=?  t=? a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=?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x=5  b=6  t=4  a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没定义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左中括号 15"/>
          <p:cNvSpPr/>
          <p:nvPr/>
        </p:nvSpPr>
        <p:spPr>
          <a:xfrm>
            <a:off x="154718" y="332656"/>
            <a:ext cx="288032" cy="561662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中括号 16"/>
          <p:cNvSpPr/>
          <p:nvPr/>
        </p:nvSpPr>
        <p:spPr>
          <a:xfrm>
            <a:off x="442750" y="1268760"/>
            <a:ext cx="526242" cy="2088232"/>
          </a:xfrm>
          <a:prstGeom prst="lef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>
            <a:off x="298734" y="4017963"/>
            <a:ext cx="288032" cy="193131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>
            <a:off x="899592" y="2060848"/>
            <a:ext cx="360040" cy="394581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461395" y="4796945"/>
            <a:ext cx="438197" cy="394581"/>
          </a:xfrm>
          <a:prstGeom prst="lef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变量的生命周期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变量的生命周期</a:t>
            </a:r>
            <a:endParaRPr lang="zh-CN" altLang="en-US" dirty="0"/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从分配存储单元</a:t>
            </a:r>
            <a:r>
              <a:rPr lang="zh-CN" altLang="en-US" dirty="0"/>
              <a:t>开始</a:t>
            </a:r>
            <a:r>
              <a:rPr lang="zh-CN" altLang="en-US" dirty="0" smtClean="0"/>
              <a:t>，到被回收</a:t>
            </a:r>
            <a:r>
              <a:rPr lang="zh-CN" altLang="en-US" dirty="0"/>
              <a:t>存储单元</a:t>
            </a:r>
            <a:r>
              <a:rPr lang="zh-CN" altLang="en-US" dirty="0" smtClean="0"/>
              <a:t>的过程</a:t>
            </a:r>
            <a:endParaRPr lang="zh-CN" altLang="en-US" dirty="0"/>
          </a:p>
          <a:p>
            <a:r>
              <a:rPr lang="zh-CN" altLang="en-US" dirty="0" smtClean="0"/>
              <a:t>局部变量</a:t>
            </a:r>
          </a:p>
          <a:p>
            <a:pPr lvl="1"/>
            <a:r>
              <a:rPr lang="zh-CN" altLang="zh-CN" dirty="0" smtClean="0"/>
              <a:t>函数调用时，定义变量，分配存储单元</a:t>
            </a:r>
            <a:endParaRPr lang="zh-CN" altLang="en-US" dirty="0" smtClean="0"/>
          </a:p>
          <a:p>
            <a:pPr lvl="1"/>
            <a:r>
              <a:rPr lang="zh-CN" altLang="zh-CN" dirty="0" smtClean="0"/>
              <a:t>函数调用结束，存储单元</a:t>
            </a:r>
            <a:r>
              <a:rPr lang="zh-CN" altLang="en-US" dirty="0" smtClean="0"/>
              <a:t>自动被收回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包括形式参数</a:t>
            </a:r>
          </a:p>
          <a:p>
            <a:r>
              <a:rPr lang="zh-CN" altLang="en-US" dirty="0" smtClean="0"/>
              <a:t>全局变量：从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执行开始，到程序的结束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存储单元</a:t>
            </a:r>
            <a:r>
              <a:rPr lang="zh-CN" altLang="en-US" dirty="0" smtClean="0">
                <a:solidFill>
                  <a:srgbClr val="FF0000"/>
                </a:solidFill>
              </a:rPr>
              <a:t>始终存在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9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变量的存储类型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4186808" cy="52577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自动型（</a:t>
            </a:r>
            <a:r>
              <a:rPr lang="en-US" altLang="zh-CN" dirty="0"/>
              <a:t>auto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普通的局部变量 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zh-CN" altLang="en-US" dirty="0"/>
              <a:t>型（</a:t>
            </a:r>
            <a:r>
              <a:rPr lang="en-US" altLang="zh-CN" dirty="0"/>
              <a:t>static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静态的局部变量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生命周期和全局变量一样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静态的全局变量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只能在本文件中使用</a:t>
            </a:r>
            <a:endParaRPr lang="en-US" altLang="zh-CN" dirty="0" smtClean="0"/>
          </a:p>
          <a:p>
            <a:r>
              <a:rPr lang="zh-CN" altLang="en-US" dirty="0" smtClean="0"/>
              <a:t>外部变量</a:t>
            </a:r>
            <a:r>
              <a:rPr lang="zh-CN" altLang="en-US" dirty="0"/>
              <a:t>（</a:t>
            </a:r>
            <a:r>
              <a:rPr lang="en-US" altLang="zh-CN" dirty="0"/>
              <a:t>extern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全局变量，可跨文件使用</a:t>
            </a:r>
            <a:endParaRPr lang="en-US" altLang="zh-CN" dirty="0" smtClean="0"/>
          </a:p>
          <a:p>
            <a:r>
              <a:rPr lang="zh-CN" altLang="en-US" dirty="0" smtClean="0"/>
              <a:t>寄存器</a:t>
            </a:r>
            <a:r>
              <a:rPr lang="zh-CN" altLang="en-US" dirty="0"/>
              <a:t>型（</a:t>
            </a:r>
            <a:r>
              <a:rPr lang="en-US" altLang="zh-CN" dirty="0"/>
              <a:t>register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存储在硬件寄存器中的</a:t>
            </a:r>
            <a:r>
              <a:rPr lang="zh-CN" altLang="en-US" dirty="0" smtClean="0"/>
              <a:t>变量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644008" y="1808820"/>
            <a:ext cx="4248472" cy="3816424"/>
            <a:chOff x="4572000" y="1844824"/>
            <a:chExt cx="4248472" cy="3816424"/>
          </a:xfrm>
        </p:grpSpPr>
        <p:sp>
          <p:nvSpPr>
            <p:cNvPr id="3" name="矩形 2"/>
            <p:cNvSpPr/>
            <p:nvPr/>
          </p:nvSpPr>
          <p:spPr>
            <a:xfrm>
              <a:off x="4572000" y="1844824"/>
              <a:ext cx="4248472" cy="432048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操作系统（例如</a:t>
              </a:r>
              <a:r>
                <a:rPr lang="en-US" altLang="zh-CN" dirty="0" smtClean="0"/>
                <a:t>Windows</a:t>
              </a:r>
              <a:r>
                <a:rPr lang="zh-CN" altLang="en-US" dirty="0" smtClean="0"/>
                <a:t>）、语言系统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572000" y="2276872"/>
              <a:ext cx="4248472" cy="576064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程序区（代码）</a:t>
              </a:r>
              <a:endParaRPr lang="en-US" altLang="zh-CN" dirty="0" smtClean="0"/>
            </a:p>
            <a:p>
              <a:r>
                <a:rPr lang="zh-CN" altLang="en-US" dirty="0" smtClean="0"/>
                <a:t>       主函数</a:t>
              </a:r>
              <a:r>
                <a:rPr lang="en-US" altLang="zh-CN" dirty="0" smtClean="0"/>
                <a:t>main</a:t>
              </a:r>
              <a:r>
                <a:rPr lang="zh-CN" altLang="en-US" dirty="0" smtClean="0"/>
                <a:t>、其他子函数等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72000" y="2852936"/>
              <a:ext cx="1008112" cy="280831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数据区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80112" y="2852936"/>
              <a:ext cx="1116124" cy="100811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静态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存储区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3861048"/>
              <a:ext cx="1116124" cy="1800200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动态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存储区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690220" y="2852936"/>
              <a:ext cx="2130251" cy="50405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全局变量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90219" y="3356992"/>
              <a:ext cx="2130251" cy="50405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静态局部变量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90219" y="3861048"/>
              <a:ext cx="2130251" cy="50405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主函数局部变量区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690219" y="4379272"/>
              <a:ext cx="2130251" cy="128197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  其他函数的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局部变量区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80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static  </a:t>
            </a:r>
            <a:r>
              <a:rPr lang="zh-CN" altLang="en-US" dirty="0" smtClean="0">
                <a:solidFill>
                  <a:srgbClr val="FF0000"/>
                </a:solidFill>
              </a:rPr>
              <a:t>类型名  变量表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作用范围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保持不变</a:t>
            </a:r>
            <a:endParaRPr lang="en-US" altLang="zh-CN" dirty="0" smtClean="0"/>
          </a:p>
          <a:p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程序开始执行直到程序结束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等同于全局变量</a:t>
            </a:r>
            <a:endParaRPr lang="en-US" altLang="zh-CN" dirty="0" smtClean="0"/>
          </a:p>
          <a:p>
            <a:r>
              <a:rPr lang="zh-CN" altLang="en-US" dirty="0" smtClean="0"/>
              <a:t>静态变量的初值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定义的时候给初值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否则，缺省为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（每一个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111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zh-CN" dirty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5-9] </a:t>
            </a:r>
            <a:r>
              <a:rPr lang="zh-CN" altLang="en-US" dirty="0" smtClean="0"/>
              <a:t>静态变量示例：计算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的阶乘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6612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fact_s</a:t>
            </a:r>
            <a:r>
              <a:rPr lang="en-US" altLang="zh-CN" dirty="0" smtClean="0">
                <a:solidFill>
                  <a:srgbClr val="00B050"/>
                </a:solidFill>
              </a:rPr>
              <a:t>(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 void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 n;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("Input n: </a:t>
            </a:r>
            <a:r>
              <a:rPr lang="en-US" altLang="zh-CN" dirty="0"/>
              <a:t>"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</a:t>
            </a:r>
            <a:r>
              <a:rPr lang="en-US" altLang="zh-CN" dirty="0"/>
              <a:t>"</a:t>
            </a:r>
            <a:r>
              <a:rPr lang="en-US" altLang="zh-CN" dirty="0" smtClean="0"/>
              <a:t>, &amp;n);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i=0; i&lt;n;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/>
              <a:t>%3d!=%.0f\n", i, </a:t>
            </a:r>
            <a:r>
              <a:rPr lang="en-US" altLang="zh-CN" dirty="0" err="1" smtClean="0">
                <a:solidFill>
                  <a:srgbClr val="FFFF00"/>
                </a:solidFill>
              </a:rPr>
              <a:t>fact_s</a:t>
            </a:r>
            <a:r>
              <a:rPr lang="en-US" altLang="zh-CN" dirty="0" smtClean="0"/>
              <a:t>(i));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double </a:t>
            </a:r>
            <a:r>
              <a:rPr lang="en-US" altLang="zh-CN" dirty="0" err="1" smtClean="0">
                <a:solidFill>
                  <a:srgbClr val="00B050"/>
                </a:solidFill>
              </a:rPr>
              <a:t>fact_s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double </a:t>
            </a:r>
            <a:r>
              <a:rPr lang="en-US" altLang="zh-CN" dirty="0" smtClean="0">
                <a:solidFill>
                  <a:srgbClr val="FF0000"/>
                </a:solidFill>
              </a:rPr>
              <a:t>f = 1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f = f * n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f;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2555874" y="5454516"/>
            <a:ext cx="5112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静态变量会记住前一次调用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时的</a:t>
            </a:r>
            <a:r>
              <a:rPr kumimoji="0" lang="zh-CN" altLang="en-US" sz="2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值</a:t>
            </a: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3779912" y="5085184"/>
            <a:ext cx="2665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CN" altLang="en-US" sz="20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静态变量的初值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kumimoji="0"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05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425990" grpId="0"/>
      <p:bldP spid="4259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</a:t>
            </a:r>
          </a:p>
        </p:txBody>
      </p:sp>
      <p:sp>
        <p:nvSpPr>
          <p:cNvPr id="3686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32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函数</a:t>
            </a:r>
            <a:r>
              <a:rPr lang="zh-CN" altLang="en-US" dirty="0" smtClean="0"/>
              <a:t>定义</a:t>
            </a:r>
            <a:r>
              <a:rPr lang="zh-CN" altLang="en-US" dirty="0"/>
              <a:t>、声明</a:t>
            </a:r>
            <a:r>
              <a:rPr lang="zh-CN" altLang="en-US" dirty="0" smtClean="0"/>
              <a:t>、调用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函数参数，参数传递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变量的分类、生命周期、存储类型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局部变量、全局变量、静态变量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全局变量优缺点，静态变量的特性</a:t>
            </a:r>
          </a:p>
        </p:txBody>
      </p:sp>
    </p:spTree>
    <p:extLst>
      <p:ext uri="{BB962C8B-B14F-4D97-AF65-F5344CB8AC3E}">
        <p14:creationId xmlns:p14="http://schemas.microsoft.com/office/powerpoint/2010/main" val="3121444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一、函数是什么？</a:t>
            </a:r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函数是指完成一个特定工作的独立程序模块。</a:t>
            </a:r>
          </a:p>
          <a:p>
            <a:pPr lvl="1"/>
            <a:r>
              <a:rPr lang="zh-CN" altLang="en-US" dirty="0" smtClean="0"/>
              <a:t>库函数：由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语言系统提供定义</a:t>
            </a:r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（）、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（）等函数</a:t>
            </a:r>
          </a:p>
          <a:p>
            <a:pPr lvl="1"/>
            <a:r>
              <a:rPr lang="zh-CN" altLang="en-US" dirty="0" smtClean="0"/>
              <a:t>自定义函数：需要用户自己定义</a:t>
            </a:r>
          </a:p>
          <a:p>
            <a:pPr lvl="2"/>
            <a:r>
              <a:rPr lang="zh-CN" altLang="en-US" dirty="0" smtClean="0"/>
              <a:t>如计算圆柱体体积函数</a:t>
            </a:r>
            <a:r>
              <a:rPr lang="en-US" altLang="zh-CN" dirty="0" smtClean="0"/>
              <a:t>cylinder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main()</a:t>
            </a:r>
            <a:r>
              <a:rPr lang="zh-CN" altLang="en-US" dirty="0" smtClean="0"/>
              <a:t>也是一个函数，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程序有且仅有一个</a:t>
            </a:r>
            <a:r>
              <a:rPr lang="en-US" altLang="zh-CN" dirty="0" smtClean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07132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</a:p>
        </p:txBody>
      </p:sp>
      <p:sp>
        <p:nvSpPr>
          <p:cNvPr id="6147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/</a:t>
            </a:r>
            <a:r>
              <a:rPr lang="zh-CN" altLang="en-US" dirty="0" smtClean="0">
                <a:solidFill>
                  <a:schemeClr val="accent3"/>
                </a:solidFill>
              </a:rPr>
              <a:t>* 计算圆柱体体积 *</a:t>
            </a:r>
            <a:r>
              <a:rPr lang="en-US" altLang="zh-CN" dirty="0" smtClean="0">
                <a:solidFill>
                  <a:schemeClr val="accent3"/>
                </a:solidFill>
              </a:rPr>
              <a:t>/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/>
              <a:t>cylinder (double r, double h)	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double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/* </a:t>
            </a:r>
            <a:r>
              <a:rPr lang="zh-CN" altLang="en-US" dirty="0"/>
              <a:t>计算体积 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/>
              <a:t> = 3.1415926 * r * r * h;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/* </a:t>
            </a:r>
            <a:r>
              <a:rPr lang="zh-CN" altLang="en-US" dirty="0">
                <a:solidFill>
                  <a:srgbClr val="FFFF00"/>
                </a:solidFill>
              </a:rPr>
              <a:t>返回结果 *</a:t>
            </a:r>
            <a:r>
              <a:rPr lang="en-US" altLang="zh-CN" dirty="0">
                <a:solidFill>
                  <a:srgbClr val="FFFF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    return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075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二、函数的定义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函数类型 </a:t>
            </a:r>
            <a:r>
              <a:rPr lang="zh-CN" altLang="en-US" sz="3600" dirty="0" smtClean="0">
                <a:solidFill>
                  <a:schemeClr val="tx1"/>
                </a:solidFill>
              </a:rPr>
              <a:t>函数名</a:t>
            </a:r>
            <a:r>
              <a:rPr lang="zh-CN" altLang="en-US" sz="3600" dirty="0" smtClean="0"/>
              <a:t>（ </a:t>
            </a:r>
            <a:r>
              <a:rPr lang="zh-CN" altLang="en-US" sz="3600" dirty="0" smtClean="0">
                <a:solidFill>
                  <a:srgbClr val="00B050"/>
                </a:solidFill>
              </a:rPr>
              <a:t>形式参数表</a:t>
            </a:r>
            <a:r>
              <a:rPr lang="zh-CN" altLang="en-US" sz="3600" dirty="0" smtClean="0"/>
              <a:t> ）</a:t>
            </a:r>
            <a:endParaRPr lang="en-US" altLang="zh-CN" sz="3600" dirty="0" smtClean="0"/>
          </a:p>
          <a:p>
            <a:pPr marL="57150" indent="0">
              <a:buNone/>
            </a:pPr>
            <a:r>
              <a:rPr lang="en-US" altLang="zh-CN" sz="3600" dirty="0" smtClean="0"/>
              <a:t>{</a:t>
            </a:r>
          </a:p>
          <a:p>
            <a:pPr marL="57150" indent="0">
              <a:buNone/>
            </a:pPr>
            <a:r>
              <a:rPr lang="en-US" altLang="zh-CN" sz="3600" dirty="0" smtClean="0"/>
              <a:t>    </a:t>
            </a:r>
            <a:r>
              <a:rPr lang="zh-CN" altLang="en-US" sz="3600" dirty="0" smtClean="0">
                <a:solidFill>
                  <a:srgbClr val="FF9966"/>
                </a:solidFill>
              </a:rPr>
              <a:t>函数实现语句</a:t>
            </a:r>
          </a:p>
          <a:p>
            <a:pPr marL="57150" indent="0">
              <a:buNone/>
            </a:pPr>
            <a:r>
              <a:rPr lang="en-US" altLang="zh-CN" sz="3600" dirty="0" smtClean="0"/>
              <a:t>}</a:t>
            </a: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函数类型</a:t>
            </a:r>
            <a:r>
              <a:rPr lang="zh-CN" altLang="en-US" sz="2800" dirty="0" smtClean="0"/>
              <a:t>：返回值的类型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例如</a:t>
            </a:r>
            <a:r>
              <a:rPr lang="en-US" altLang="zh-CN" sz="2400" dirty="0" smtClean="0">
                <a:solidFill>
                  <a:schemeClr val="tx1"/>
                </a:solidFill>
              </a:rPr>
              <a:t>void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float</a:t>
            </a:r>
            <a:r>
              <a:rPr lang="zh-CN" altLang="en-US" sz="2400" dirty="0" smtClean="0">
                <a:solidFill>
                  <a:schemeClr val="tx1"/>
                </a:solidFill>
              </a:rPr>
              <a:t>，等等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如果返回类型</a:t>
            </a:r>
            <a:r>
              <a:rPr lang="zh-CN" altLang="en-US" sz="2400" dirty="0" smtClean="0">
                <a:solidFill>
                  <a:srgbClr val="FF0000"/>
                </a:solidFill>
              </a:rPr>
              <a:t>不是</a:t>
            </a:r>
            <a:r>
              <a:rPr lang="en-US" altLang="zh-CN" sz="2400" dirty="0" smtClean="0">
                <a:solidFill>
                  <a:srgbClr val="FF0000"/>
                </a:solidFill>
              </a:rPr>
              <a:t>void</a:t>
            </a:r>
            <a:r>
              <a:rPr lang="zh-CN" altLang="en-US" sz="2400" dirty="0" smtClean="0"/>
              <a:t>，必须使用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zh-CN" altLang="en-US" sz="2400" dirty="0" smtClean="0"/>
              <a:t>语句返回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函数值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</a:rPr>
              <a:t>形式参数表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类型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参数名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，类型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参数名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,…,</a:t>
            </a:r>
            <a:r>
              <a:rPr lang="zh-CN" altLang="en-US" sz="2400" dirty="0" smtClean="0">
                <a:solidFill>
                  <a:schemeClr val="tx1"/>
                </a:solidFill>
              </a:rPr>
              <a:t>类型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参数</a:t>
            </a:r>
            <a:r>
              <a:rPr lang="zh-CN" altLang="en-US" sz="2400" dirty="0" smtClean="0">
                <a:solidFill>
                  <a:schemeClr val="tx1"/>
                </a:solidFill>
              </a:rPr>
              <a:t>名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</a:p>
          <a:p>
            <a:pPr marL="457200" lvl="1" indent="0">
              <a:buNone/>
            </a:pPr>
            <a:r>
              <a:rPr lang="zh-CN" altLang="en-US" sz="2400" dirty="0"/>
              <a:t>不能</a:t>
            </a:r>
            <a:r>
              <a:rPr lang="zh-CN" altLang="en-US" sz="2400" dirty="0">
                <a:solidFill>
                  <a:schemeClr val="tx1"/>
                </a:solidFill>
              </a:rPr>
              <a:t>把</a:t>
            </a:r>
            <a:r>
              <a:rPr lang="en-US" altLang="zh-CN" sz="2400" dirty="0">
                <a:solidFill>
                  <a:schemeClr val="tx1"/>
                </a:solidFill>
              </a:rPr>
              <a:t>cylinder</a:t>
            </a:r>
            <a:r>
              <a:rPr lang="zh-CN" altLang="en-US" sz="2400" dirty="0">
                <a:solidFill>
                  <a:schemeClr val="tx1"/>
                </a:solidFill>
              </a:rPr>
              <a:t>的形式参数写作：</a:t>
            </a:r>
            <a:r>
              <a:rPr lang="en-US" altLang="zh-CN" sz="2400" dirty="0" smtClean="0">
                <a:solidFill>
                  <a:srgbClr val="FF0000"/>
                </a:solidFill>
              </a:rPr>
              <a:t>double r, h</a:t>
            </a: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716016" y="1844824"/>
            <a:ext cx="3960440" cy="175432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EFE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en-US" altLang="zh-CN" dirty="0"/>
              <a:t> cylinder (</a:t>
            </a:r>
            <a:r>
              <a:rPr lang="en-US" altLang="zh-CN" dirty="0">
                <a:solidFill>
                  <a:srgbClr val="00B050"/>
                </a:solidFill>
              </a:rPr>
              <a:t>double r, double h</a:t>
            </a:r>
            <a:r>
              <a:rPr lang="en-US" altLang="zh-CN" dirty="0"/>
              <a:t>)	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double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result</a:t>
            </a:r>
            <a:r>
              <a:rPr lang="en-US" altLang="zh-CN" dirty="0" smtClean="0"/>
              <a:t> </a:t>
            </a:r>
            <a:r>
              <a:rPr lang="en-US" altLang="zh-CN" dirty="0"/>
              <a:t>= 3.1415926 * r * r * h;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return 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en-US" altLang="zh-CN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26351" y="3717032"/>
            <a:ext cx="815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79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zh-CN" altLang="en-US" dirty="0"/>
              <a:t>指出函数类型、函数名、形参、函数头、函数体、返回值？</a:t>
            </a:r>
          </a:p>
        </p:txBody>
      </p:sp>
      <p:sp>
        <p:nvSpPr>
          <p:cNvPr id="1229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double cylinder (double r, double h)</a:t>
            </a:r>
          </a:p>
          <a:p>
            <a:pPr marL="0" indent="0">
              <a:buNone/>
            </a:pPr>
            <a:r>
              <a:rPr lang="en-US" altLang="zh-CN" dirty="0" smtClean="0"/>
              <a:t>{		 		</a:t>
            </a:r>
          </a:p>
          <a:p>
            <a:pPr marL="0" indent="0">
              <a:buNone/>
            </a:pPr>
            <a:r>
              <a:rPr lang="en-US" altLang="zh-CN" dirty="0" smtClean="0"/>
              <a:t>   double result;</a:t>
            </a:r>
          </a:p>
          <a:p>
            <a:pPr marL="0" indent="0">
              <a:buNone/>
            </a:pPr>
            <a:r>
              <a:rPr lang="en-US" altLang="zh-CN" dirty="0" smtClean="0"/>
              <a:t>   result = 3.1415926 * r * r * h;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result;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3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无结果的函数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lvl="1" indent="0">
              <a:buNone/>
            </a:pPr>
            <a:r>
              <a:rPr lang="zh-CN" altLang="en-US" sz="3300" dirty="0">
                <a:solidFill>
                  <a:schemeClr val="tx1"/>
                </a:solidFill>
              </a:rPr>
              <a:t>函数也可以完成一系列操作步骤，不返回任何运算结果。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函数名（参数表）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函数实现语句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void</a:t>
            </a:r>
            <a:r>
              <a:rPr lang="zh-CN" altLang="en-US" dirty="0" smtClean="0"/>
              <a:t>不可少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zh-CN" altLang="en-US" dirty="0" smtClean="0">
                <a:solidFill>
                  <a:srgbClr val="FFFF00"/>
                </a:solidFill>
              </a:rPr>
              <a:t>否则</a:t>
            </a:r>
            <a:r>
              <a:rPr lang="zh-CN" altLang="en-US" dirty="0" smtClean="0">
                <a:solidFill>
                  <a:srgbClr val="00B050"/>
                </a:solidFill>
              </a:rPr>
              <a:t>默认为</a:t>
            </a:r>
            <a:r>
              <a:rPr lang="en-US" altLang="zh-CN" dirty="0" err="1" smtClean="0">
                <a:solidFill>
                  <a:srgbClr val="CC0066"/>
                </a:solidFill>
              </a:rPr>
              <a:t>int</a:t>
            </a:r>
            <a:endParaRPr lang="en-US" altLang="zh-CN" dirty="0" smtClean="0">
              <a:solidFill>
                <a:srgbClr val="CC0066"/>
              </a:solidFill>
            </a:endParaRPr>
          </a:p>
          <a:p>
            <a:r>
              <a:rPr lang="zh-CN" altLang="en-US" dirty="0"/>
              <a:t>可以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可用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提前结束函数（一般是在分支语句中）</a:t>
            </a:r>
            <a:endParaRPr lang="en-US" altLang="zh-CN" dirty="0" smtClean="0"/>
          </a:p>
          <a:p>
            <a:endParaRPr lang="zh-CN" altLang="en-US" dirty="0">
              <a:solidFill>
                <a:srgbClr val="CC0066"/>
              </a:solidFill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三、函数的调用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定义一个函数后，就可以在程序中调用这个函数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调用标准库函数时，在程序的最前面用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</a:t>
            </a:r>
          </a:p>
          <a:p>
            <a:pPr marL="0" indent="0">
              <a:buNone/>
            </a:pPr>
            <a:r>
              <a:rPr lang="zh-CN" altLang="en-US" dirty="0" smtClean="0"/>
              <a:t>  命令包含相应的头文件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调用自定义函数时，程序中必须有相应的函数定义。</a:t>
            </a:r>
          </a:p>
        </p:txBody>
      </p:sp>
    </p:spTree>
    <p:extLst>
      <p:ext uri="{BB962C8B-B14F-4D97-AF65-F5344CB8AC3E}">
        <p14:creationId xmlns:p14="http://schemas.microsoft.com/office/powerpoint/2010/main" val="36723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7182</TotalTime>
  <Words>2181</Words>
  <Application>Microsoft Office PowerPoint</Application>
  <PresentationFormat>全屏显示(4:3)</PresentationFormat>
  <Paragraphs>458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凤舞九天</vt:lpstr>
      <vt:lpstr>C语言程序设计基础</vt:lpstr>
      <vt:lpstr>第五章  函数 </vt:lpstr>
      <vt:lpstr>学生成绩统计程序的层次结构图 </vt:lpstr>
      <vt:lpstr>一、函数是什么？</vt:lpstr>
      <vt:lpstr>函数定义</vt:lpstr>
      <vt:lpstr>二、函数的定义</vt:lpstr>
      <vt:lpstr>指出函数类型、函数名、形参、函数头、函数体、返回值？</vt:lpstr>
      <vt:lpstr>无结果的函数</vt:lpstr>
      <vt:lpstr>三、函数的调用</vt:lpstr>
      <vt:lpstr>函数调用的形式</vt:lpstr>
      <vt:lpstr>函数调用的过程</vt:lpstr>
      <vt:lpstr>分析函数调用的过程</vt:lpstr>
      <vt:lpstr>函数调用的参数传递</vt:lpstr>
      <vt:lpstr>函数结果返回</vt:lpstr>
      <vt:lpstr>[例5-3，P94] 判断奇偶数的函数</vt:lpstr>
      <vt:lpstr>[例5-3，P94] 判断奇偶数的函数</vt:lpstr>
      <vt:lpstr>函数原型声明</vt:lpstr>
      <vt:lpstr>函数原型声明</vt:lpstr>
      <vt:lpstr>四、函数应用</vt:lpstr>
      <vt:lpstr>函数程序设计</vt:lpstr>
      <vt:lpstr>定义函数funpi，求π的近似值</vt:lpstr>
      <vt:lpstr>[例5-4, P94]源程序</vt:lpstr>
      <vt:lpstr>[例5-5，P103]输出数字金字塔</vt:lpstr>
      <vt:lpstr>[例5-5，103]数字金字塔源程序</vt:lpstr>
      <vt:lpstr>[例5-6, P100]复数运算</vt:lpstr>
      <vt:lpstr>[例5-6, P100]复数运算源程序</vt:lpstr>
      <vt:lpstr>[例5-6, P100]复数运算源程序</vt:lpstr>
      <vt:lpstr>五、变量分类</vt:lpstr>
      <vt:lpstr>全局变量</vt:lpstr>
      <vt:lpstr>局部变量</vt:lpstr>
      <vt:lpstr>局部变量和全局变量</vt:lpstr>
      <vt:lpstr>[例5-7，P103] 局部变量和全局变量。</vt:lpstr>
      <vt:lpstr>变量作用范围示例</vt:lpstr>
      <vt:lpstr>变量的生命周期</vt:lpstr>
      <vt:lpstr>变量的存储类型</vt:lpstr>
      <vt:lpstr>静态变量</vt:lpstr>
      <vt:lpstr>[例5-9] 静态变量示例：计算1-n的阶乘</vt:lpstr>
      <vt:lpstr>本章要点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988</cp:revision>
  <dcterms:created xsi:type="dcterms:W3CDTF">1998-02-11T08:33:02Z</dcterms:created>
  <dcterms:modified xsi:type="dcterms:W3CDTF">2016-10-25T04:24:25Z</dcterms:modified>
</cp:coreProperties>
</file>