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54"/>
  </p:notesMasterIdLst>
  <p:handoutMasterIdLst>
    <p:handoutMasterId r:id="rId55"/>
  </p:handoutMasterIdLst>
  <p:sldIdLst>
    <p:sldId id="378" r:id="rId2"/>
    <p:sldId id="714" r:id="rId3"/>
    <p:sldId id="715" r:id="rId4"/>
    <p:sldId id="719" r:id="rId5"/>
    <p:sldId id="720" r:id="rId6"/>
    <p:sldId id="721" r:id="rId7"/>
    <p:sldId id="722" r:id="rId8"/>
    <p:sldId id="718" r:id="rId9"/>
    <p:sldId id="723" r:id="rId10"/>
    <p:sldId id="725" r:id="rId11"/>
    <p:sldId id="724" r:id="rId12"/>
    <p:sldId id="727" r:id="rId13"/>
    <p:sldId id="729" r:id="rId14"/>
    <p:sldId id="765" r:id="rId15"/>
    <p:sldId id="730" r:id="rId16"/>
    <p:sldId id="731" r:id="rId17"/>
    <p:sldId id="732" r:id="rId18"/>
    <p:sldId id="733" r:id="rId19"/>
    <p:sldId id="734" r:id="rId20"/>
    <p:sldId id="746" r:id="rId21"/>
    <p:sldId id="739" r:id="rId22"/>
    <p:sldId id="673" r:id="rId23"/>
    <p:sldId id="735" r:id="rId24"/>
    <p:sldId id="736" r:id="rId25"/>
    <p:sldId id="737" r:id="rId26"/>
    <p:sldId id="738" r:id="rId27"/>
    <p:sldId id="740" r:id="rId28"/>
    <p:sldId id="747" r:id="rId29"/>
    <p:sldId id="741" r:id="rId30"/>
    <p:sldId id="742" r:id="rId31"/>
    <p:sldId id="748" r:id="rId32"/>
    <p:sldId id="743" r:id="rId33"/>
    <p:sldId id="744" r:id="rId34"/>
    <p:sldId id="745" r:id="rId35"/>
    <p:sldId id="693" r:id="rId36"/>
    <p:sldId id="752" r:id="rId37"/>
    <p:sldId id="749" r:id="rId38"/>
    <p:sldId id="750" r:id="rId39"/>
    <p:sldId id="751" r:id="rId40"/>
    <p:sldId id="753" r:id="rId41"/>
    <p:sldId id="697" r:id="rId42"/>
    <p:sldId id="698" r:id="rId43"/>
    <p:sldId id="754" r:id="rId44"/>
    <p:sldId id="701" r:id="rId45"/>
    <p:sldId id="702" r:id="rId46"/>
    <p:sldId id="755" r:id="rId47"/>
    <p:sldId id="756" r:id="rId48"/>
    <p:sldId id="707" r:id="rId49"/>
    <p:sldId id="759" r:id="rId50"/>
    <p:sldId id="763" r:id="rId51"/>
    <p:sldId id="764" r:id="rId52"/>
    <p:sldId id="76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3300"/>
    <a:srgbClr val="CC0066"/>
    <a:srgbClr val="FFFF00"/>
    <a:srgbClr val="FF9933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8" autoAdjust="0"/>
    <p:restoredTop sz="94643" autoAdjust="0"/>
  </p:normalViewPr>
  <p:slideViewPr>
    <p:cSldViewPr>
      <p:cViewPr varScale="1">
        <p:scale>
          <a:sx n="109" d="100"/>
          <a:sy n="109" d="100"/>
        </p:scale>
        <p:origin x="-2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FE17D90-F370-4359-9650-A15BE48FF811}" type="slidenum">
              <a:rPr lang="zh-CN" altLang="en-US" smtClean="0">
                <a:latin typeface="Times New Roman" pitchFamily="18" charset="0"/>
              </a:rPr>
              <a:pPr eaLnBrk="1" hangingPunct="1"/>
              <a:t>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19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7D3AA49-E796-4A76-86A7-956E16BB7F4E}" type="slidenum">
              <a:rPr lang="zh-CN" altLang="en-US" smtClean="0">
                <a:latin typeface="Times New Roman" pitchFamily="18" charset="0"/>
              </a:rPr>
              <a:pPr eaLnBrk="1" hangingPunct="1"/>
              <a:t>20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23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24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25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26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27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6854AF1-69F0-4334-8C97-6931BE4871CF}" type="slidenum">
              <a:rPr lang="zh-CN" altLang="en-US" smtClean="0">
                <a:latin typeface="Times New Roman" pitchFamily="18" charset="0"/>
              </a:rPr>
              <a:pPr eaLnBrk="1" hangingPunct="1"/>
              <a:t>28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F18AB38-4323-4063-88A9-F4045A86EB43}" type="slidenum">
              <a:rPr lang="zh-CN" altLang="en-US" smtClean="0">
                <a:latin typeface="Times New Roman" pitchFamily="18" charset="0"/>
              </a:rPr>
              <a:pPr eaLnBrk="1" hangingPunct="1"/>
              <a:t>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29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30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32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33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34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43CC338-A024-407F-B096-FEC209602784}" type="slidenum">
              <a:rPr lang="zh-CN" altLang="en-US" smtClean="0">
                <a:latin typeface="Times New Roman" pitchFamily="18" charset="0"/>
              </a:rPr>
              <a:pPr eaLnBrk="1" hangingPunct="1"/>
              <a:t>35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43CC338-A024-407F-B096-FEC209602784}" type="slidenum">
              <a:rPr lang="zh-CN" altLang="en-US" smtClean="0">
                <a:latin typeface="Times New Roman" pitchFamily="18" charset="0"/>
              </a:rPr>
              <a:pPr eaLnBrk="1" hangingPunct="1"/>
              <a:t>36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43CC338-A024-407F-B096-FEC209602784}" type="slidenum">
              <a:rPr lang="zh-CN" altLang="en-US" smtClean="0">
                <a:latin typeface="Times New Roman" pitchFamily="18" charset="0"/>
              </a:rPr>
              <a:pPr eaLnBrk="1" hangingPunct="1"/>
              <a:t>37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43CC338-A024-407F-B096-FEC209602784}" type="slidenum">
              <a:rPr lang="zh-CN" altLang="en-US" smtClean="0">
                <a:latin typeface="Times New Roman" pitchFamily="18" charset="0"/>
              </a:rPr>
              <a:pPr eaLnBrk="1" hangingPunct="1"/>
              <a:t>38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43CC338-A024-407F-B096-FEC209602784}" type="slidenum">
              <a:rPr lang="zh-CN" altLang="en-US" smtClean="0">
                <a:latin typeface="Times New Roman" pitchFamily="18" charset="0"/>
              </a:rPr>
              <a:pPr eaLnBrk="1" hangingPunct="1"/>
              <a:t>39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0C22C94-A684-4CCD-8C1B-06E165937DB1}" type="slidenum">
              <a:rPr lang="zh-CN" altLang="en-US" smtClean="0">
                <a:latin typeface="Times New Roman" pitchFamily="18" charset="0"/>
              </a:rPr>
              <a:pPr eaLnBrk="1" hangingPunct="1"/>
              <a:t>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BAF5547-7DF1-47D5-806E-2CE10FC63453}" type="slidenum">
              <a:rPr lang="zh-CN" altLang="en-US" smtClean="0">
                <a:latin typeface="Times New Roman" pitchFamily="18" charset="0"/>
              </a:rPr>
              <a:pPr eaLnBrk="1" hangingPunct="1"/>
              <a:t>40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BAF5547-7DF1-47D5-806E-2CE10FC63453}" type="slidenum">
              <a:rPr lang="zh-CN" altLang="en-US" smtClean="0">
                <a:latin typeface="Times New Roman" pitchFamily="18" charset="0"/>
              </a:rPr>
              <a:pPr eaLnBrk="1" hangingPunct="1"/>
              <a:t>41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C82CDAF-9444-4033-8F76-4FA51733ADC1}" type="slidenum">
              <a:rPr lang="zh-CN" altLang="en-US" smtClean="0">
                <a:latin typeface="Times New Roman" pitchFamily="18" charset="0"/>
              </a:rPr>
              <a:pPr eaLnBrk="1" hangingPunct="1"/>
              <a:t>42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BAF5547-7DF1-47D5-806E-2CE10FC63453}" type="slidenum">
              <a:rPr lang="zh-CN" altLang="en-US" smtClean="0">
                <a:latin typeface="Times New Roman" pitchFamily="18" charset="0"/>
              </a:rPr>
              <a:pPr eaLnBrk="1" hangingPunct="1"/>
              <a:t>43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33F547C-775D-47D2-8ACE-3C84339E38B8}" type="slidenum">
              <a:rPr lang="zh-CN" altLang="en-US" smtClean="0">
                <a:latin typeface="Times New Roman" pitchFamily="18" charset="0"/>
              </a:rPr>
              <a:pPr eaLnBrk="1" hangingPunct="1"/>
              <a:t>44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FE17D90-F370-4359-9650-A15BE48FF811}" type="slidenum">
              <a:rPr lang="zh-CN" altLang="en-US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FE17D90-F370-4359-9650-A15BE48FF811}" type="slidenum">
              <a:rPr lang="zh-CN" altLang="en-US" smtClean="0"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FE17D90-F370-4359-9650-A15BE48FF811}" type="slidenum">
              <a:rPr lang="zh-CN" altLang="en-US" smtClean="0">
                <a:latin typeface="Times New Roman" pitchFamily="18" charset="0"/>
              </a:rPr>
              <a:pPr eaLnBrk="1" hangingPunct="1"/>
              <a:t>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BF8605F-9E54-41C6-8282-62D9D2B5FF36}" type="slidenum">
              <a:rPr lang="zh-CN" altLang="en-US" smtClean="0">
                <a:latin typeface="Times New Roman" pitchFamily="18" charset="0"/>
              </a:rPr>
              <a:pPr eaLnBrk="1" hangingPunct="1"/>
              <a:t>18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1214421"/>
            <a:ext cx="7772400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600" dirty="0" smtClean="0"/>
              <a:t>C</a:t>
            </a:r>
            <a:r>
              <a:rPr lang="zh-CN" altLang="en-US" sz="6600" dirty="0" smtClean="0"/>
              <a:t>语言程序设计基础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使用数组编程</a:t>
            </a: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数组作为函数参数</a:t>
            </a:r>
            <a:r>
              <a:rPr lang="en-US" altLang="zh-CN" dirty="0" smtClean="0"/>
              <a:t>]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一个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a </a:t>
            </a:r>
            <a:r>
              <a:rPr lang="zh-CN" altLang="en-US" dirty="0" smtClean="0"/>
              <a:t>中查找指定的元素 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如果</a:t>
            </a:r>
            <a:r>
              <a:rPr lang="zh-CN" altLang="en-US" dirty="0" smtClean="0"/>
              <a:t>找到了，那么返回下标；否则返回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search(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a[ ]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for( i=0; i&lt;n; i++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if( 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]==x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return 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(-1);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6B560C1-320A-4420-BD6F-ED2CE6503276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478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使用数组编程</a:t>
            </a: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最小元素</a:t>
            </a:r>
            <a:r>
              <a:rPr lang="en-US" altLang="zh-CN" dirty="0" smtClean="0"/>
              <a:t>]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472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600" dirty="0" smtClean="0"/>
              <a:t>在</a:t>
            </a:r>
            <a:r>
              <a:rPr lang="zh-CN" altLang="en-US" sz="3600" dirty="0"/>
              <a:t>一个</a:t>
            </a:r>
            <a:r>
              <a:rPr lang="zh-CN" altLang="en-US" sz="3600" dirty="0" smtClean="0"/>
              <a:t>数组 </a:t>
            </a:r>
            <a:r>
              <a:rPr lang="en-US" altLang="zh-CN" sz="3600" dirty="0" smtClean="0"/>
              <a:t>a </a:t>
            </a:r>
            <a:r>
              <a:rPr lang="zh-CN" altLang="en-US" sz="3600" dirty="0" smtClean="0"/>
              <a:t>中查找最小的元素，并将其与数组的首个元素交换位置。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find_and_mov_min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a[ ]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imin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, i;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for( i=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; i&lt;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r>
              <a:rPr lang="en-US" altLang="zh-CN" dirty="0" smtClean="0"/>
              <a:t>; i++ )</a:t>
            </a:r>
          </a:p>
          <a:p>
            <a:pPr marL="0" indent="0">
              <a:buNone/>
            </a:pPr>
            <a:r>
              <a:rPr lang="en-US" altLang="zh-CN" dirty="0" smtClean="0"/>
              <a:t>      if( 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]&lt;a[</a:t>
            </a:r>
            <a:r>
              <a:rPr lang="en-US" altLang="zh-CN" dirty="0" err="1" smtClean="0"/>
              <a:t>imin</a:t>
            </a:r>
            <a:r>
              <a:rPr lang="en-US" altLang="zh-CN" dirty="0" smtClean="0"/>
              <a:t>] ) </a:t>
            </a:r>
            <a:r>
              <a:rPr lang="en-US" altLang="zh-CN" dirty="0" err="1" smtClean="0"/>
              <a:t>imin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temp = 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en-US" altLang="zh-CN" dirty="0" smtClean="0"/>
              <a:t>[0];  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en-US" altLang="zh-CN" dirty="0" smtClean="0"/>
              <a:t>[0] = 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imin</a:t>
            </a:r>
            <a:r>
              <a:rPr lang="en-US" altLang="zh-CN" dirty="0" smtClean="0"/>
              <a:t>]; </a:t>
            </a:r>
            <a:r>
              <a:rPr lang="en-US" altLang="zh-CN" dirty="0">
                <a:solidFill>
                  <a:srgbClr val="FFFF00"/>
                </a:solidFill>
              </a:rPr>
              <a:t>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imin</a:t>
            </a:r>
            <a:r>
              <a:rPr lang="en-US" altLang="zh-CN" dirty="0" smtClean="0"/>
              <a:t>] = temp;  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6B560C1-320A-4420-BD6F-ED2CE6503276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5456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使用数组编程</a:t>
            </a:r>
            <a:r>
              <a:rPr lang="en-US" altLang="zh-CN" dirty="0" smtClean="0"/>
              <a:t>[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zh-CN" altLang="en-US" dirty="0" smtClean="0">
                <a:solidFill>
                  <a:srgbClr val="FF0000"/>
                </a:solidFill>
              </a:rPr>
              <a:t>法排序</a:t>
            </a:r>
            <a:r>
              <a:rPr lang="en-US" altLang="zh-CN" dirty="0" smtClean="0"/>
              <a:t>]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7-5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472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 /* </a:t>
            </a:r>
            <a:r>
              <a:rPr lang="zh-CN" altLang="en-US" dirty="0" smtClean="0"/>
              <a:t>排序</a:t>
            </a:r>
            <a:r>
              <a:rPr lang="en-US" altLang="zh-CN" dirty="0"/>
              <a:t>a[0], a[1],…, a[n-1]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    for( k=0; k&lt;n-1; k++ )</a:t>
            </a:r>
          </a:p>
          <a:p>
            <a:pPr marL="0" indent="0">
              <a:buNone/>
            </a:pPr>
            <a:r>
              <a:rPr lang="en-US" altLang="zh-CN" dirty="0" smtClean="0"/>
              <a:t>    {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>
                <a:solidFill>
                  <a:srgbClr val="00B050"/>
                </a:solidFill>
              </a:rPr>
              <a:t>排序</a:t>
            </a:r>
            <a:r>
              <a:rPr lang="en-US" altLang="zh-CN" dirty="0" smtClean="0">
                <a:solidFill>
                  <a:srgbClr val="FFC000"/>
                </a:solidFill>
              </a:rPr>
              <a:t>a[k], a[k+1],…, </a:t>
            </a:r>
            <a:r>
              <a:rPr lang="en-US" altLang="zh-CN" dirty="0">
                <a:solidFill>
                  <a:srgbClr val="FFC000"/>
                </a:solidFill>
              </a:rPr>
              <a:t>a[n-1]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 </a:t>
            </a:r>
            <a:r>
              <a:rPr lang="en-US" altLang="zh-CN" dirty="0" smtClean="0"/>
              <a:t>   index = k; </a:t>
            </a: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找其中的最小元素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for( i = k+1; i&lt;n; i++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if( a[i] &lt; a[index] )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index = i;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将最小元素和</a:t>
            </a:r>
            <a:r>
              <a:rPr lang="en-US" altLang="zh-CN" dirty="0" smtClean="0">
                <a:solidFill>
                  <a:srgbClr val="00B050"/>
                </a:solidFill>
              </a:rPr>
              <a:t>a[k]</a:t>
            </a:r>
            <a:r>
              <a:rPr lang="zh-CN" altLang="en-US" dirty="0" smtClean="0">
                <a:solidFill>
                  <a:srgbClr val="00B050"/>
                </a:solidFill>
              </a:rPr>
              <a:t>交换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temp = a[index]; </a:t>
            </a:r>
          </a:p>
          <a:p>
            <a:pPr marL="0" indent="0">
              <a:buNone/>
            </a:pPr>
            <a:r>
              <a:rPr lang="en-US" altLang="zh-CN" dirty="0" smtClean="0"/>
              <a:t>        a[index] = a[k];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a[k] = temp;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6B560C1-320A-4420-BD6F-ED2CE6503276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686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7760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使用数组编程</a:t>
            </a:r>
            <a:r>
              <a:rPr lang="en-US" altLang="zh-CN" dirty="0" smtClean="0"/>
              <a:t>[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zh-CN" altLang="en-US" dirty="0" smtClean="0">
                <a:solidFill>
                  <a:srgbClr val="FF0000"/>
                </a:solidFill>
              </a:rPr>
              <a:t>法排序</a:t>
            </a:r>
            <a:r>
              <a:rPr lang="en-US" altLang="zh-CN" dirty="0" smtClean="0"/>
              <a:t>]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7-5</a:t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C000"/>
                </a:solidFill>
              </a:rPr>
              <a:t>数组的元素值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472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3  5  2  8  1  22  89  0  -1   7</a:t>
            </a:r>
          </a:p>
          <a:p>
            <a:pPr marL="0" indent="0">
              <a:buNone/>
            </a:pPr>
            <a:r>
              <a:rPr lang="en-US" altLang="zh-CN" dirty="0" smtClean="0"/>
              <a:t>-1  </a:t>
            </a:r>
            <a:r>
              <a:rPr lang="en-US" altLang="zh-CN" dirty="0"/>
              <a:t>5  2  8 </a:t>
            </a:r>
            <a:r>
              <a:rPr lang="en-US" altLang="zh-CN" dirty="0" smtClean="0"/>
              <a:t> 1  </a:t>
            </a:r>
            <a:r>
              <a:rPr lang="en-US" altLang="zh-CN" dirty="0"/>
              <a:t>22  89  0  </a:t>
            </a:r>
            <a:r>
              <a:rPr lang="en-US" altLang="zh-CN" dirty="0" smtClean="0"/>
              <a:t> 3   </a:t>
            </a:r>
            <a:r>
              <a:rPr lang="en-US" altLang="zh-CN" dirty="0"/>
              <a:t>7</a:t>
            </a:r>
          </a:p>
          <a:p>
            <a:pPr marL="0" indent="0">
              <a:buNone/>
            </a:pPr>
            <a:r>
              <a:rPr lang="en-US" altLang="zh-CN" dirty="0"/>
              <a:t>-1  </a:t>
            </a:r>
            <a:r>
              <a:rPr lang="en-US" altLang="zh-CN" dirty="0" smtClean="0"/>
              <a:t>0  </a:t>
            </a:r>
            <a:r>
              <a:rPr lang="en-US" altLang="zh-CN" dirty="0"/>
              <a:t>2  </a:t>
            </a:r>
            <a:r>
              <a:rPr lang="en-US" altLang="zh-CN" dirty="0" smtClean="0"/>
              <a:t>8  </a:t>
            </a:r>
            <a:r>
              <a:rPr lang="en-US" altLang="zh-CN" dirty="0"/>
              <a:t>1  22  89  </a:t>
            </a:r>
            <a:r>
              <a:rPr lang="en-US" altLang="zh-CN" dirty="0" smtClean="0"/>
              <a:t>5   </a:t>
            </a:r>
            <a:r>
              <a:rPr lang="en-US" altLang="zh-CN" dirty="0"/>
              <a:t>3   7</a:t>
            </a:r>
          </a:p>
          <a:p>
            <a:pPr marL="0" indent="0">
              <a:buNone/>
            </a:pPr>
            <a:r>
              <a:rPr lang="en-US" altLang="zh-CN" dirty="0"/>
              <a:t>-1  0  1  8 </a:t>
            </a:r>
            <a:r>
              <a:rPr lang="en-US" altLang="zh-CN" dirty="0" smtClean="0"/>
              <a:t> 2  </a:t>
            </a:r>
            <a:r>
              <a:rPr lang="en-US" altLang="zh-CN" dirty="0"/>
              <a:t>22  89  5 </a:t>
            </a:r>
            <a:r>
              <a:rPr lang="en-US" altLang="zh-CN" dirty="0" smtClean="0"/>
              <a:t>  </a:t>
            </a:r>
            <a:r>
              <a:rPr lang="en-US" altLang="zh-CN" dirty="0"/>
              <a:t>3   </a:t>
            </a:r>
            <a:r>
              <a:rPr lang="en-US" altLang="zh-CN" dirty="0" smtClean="0"/>
              <a:t>7</a:t>
            </a:r>
          </a:p>
          <a:p>
            <a:pPr marL="0" indent="0">
              <a:buNone/>
            </a:pPr>
            <a:r>
              <a:rPr lang="en-US" altLang="zh-CN" dirty="0"/>
              <a:t>-1  0  1  </a:t>
            </a:r>
            <a:r>
              <a:rPr lang="en-US" altLang="zh-CN" dirty="0" smtClean="0"/>
              <a:t>2  8  </a:t>
            </a:r>
            <a:r>
              <a:rPr lang="en-US" altLang="zh-CN" dirty="0"/>
              <a:t>22  89  5 </a:t>
            </a:r>
            <a:r>
              <a:rPr lang="en-US" altLang="zh-CN" dirty="0" smtClean="0"/>
              <a:t>  </a:t>
            </a:r>
            <a:r>
              <a:rPr lang="en-US" altLang="zh-CN" dirty="0"/>
              <a:t>3   7</a:t>
            </a:r>
          </a:p>
          <a:p>
            <a:pPr marL="0" indent="0">
              <a:buNone/>
            </a:pPr>
            <a:r>
              <a:rPr lang="en-US" altLang="zh-CN" dirty="0"/>
              <a:t>-1  0  1  2  3  22  89  5 </a:t>
            </a:r>
            <a:r>
              <a:rPr lang="en-US" altLang="zh-CN" dirty="0" smtClean="0"/>
              <a:t>  </a:t>
            </a:r>
            <a:r>
              <a:rPr lang="en-US" altLang="zh-CN" dirty="0"/>
              <a:t>8   7</a:t>
            </a:r>
          </a:p>
          <a:p>
            <a:pPr marL="0" indent="0">
              <a:buNone/>
            </a:pPr>
            <a:r>
              <a:rPr lang="en-US" altLang="zh-CN" dirty="0"/>
              <a:t>-1  0  1  2  3  </a:t>
            </a:r>
            <a:r>
              <a:rPr lang="en-US" altLang="zh-CN" dirty="0" smtClean="0"/>
              <a:t>5   89  22  8   7</a:t>
            </a:r>
          </a:p>
          <a:p>
            <a:pPr marL="0" indent="0">
              <a:buNone/>
            </a:pPr>
            <a:r>
              <a:rPr lang="en-US" altLang="zh-CN" dirty="0"/>
              <a:t>-1  0  1  2  3  5 </a:t>
            </a:r>
            <a:r>
              <a:rPr lang="en-US" altLang="zh-CN" dirty="0" smtClean="0"/>
              <a:t>  7   </a:t>
            </a:r>
            <a:r>
              <a:rPr lang="en-US" altLang="zh-CN" dirty="0"/>
              <a:t>22 </a:t>
            </a:r>
            <a:r>
              <a:rPr lang="en-US" altLang="zh-CN" dirty="0" smtClean="0"/>
              <a:t> 8   89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-1  0  1  2  3  5 </a:t>
            </a:r>
            <a:r>
              <a:rPr lang="en-US" altLang="zh-CN" dirty="0" smtClean="0"/>
              <a:t>  </a:t>
            </a:r>
            <a:r>
              <a:rPr lang="en-US" altLang="zh-CN" dirty="0"/>
              <a:t>7   </a:t>
            </a:r>
            <a:r>
              <a:rPr lang="en-US" altLang="zh-CN" dirty="0" smtClean="0"/>
              <a:t>8   22  89</a:t>
            </a:r>
          </a:p>
          <a:p>
            <a:pPr marL="0" indent="0">
              <a:buNone/>
            </a:pPr>
            <a:r>
              <a:rPr lang="en-US" altLang="zh-CN" dirty="0"/>
              <a:t>-1  0  1  2  3  5  </a:t>
            </a:r>
            <a:r>
              <a:rPr lang="en-US" altLang="zh-CN" dirty="0" smtClean="0"/>
              <a:t> 7   </a:t>
            </a:r>
            <a:r>
              <a:rPr lang="en-US" altLang="zh-CN" dirty="0"/>
              <a:t>8 </a:t>
            </a:r>
            <a:r>
              <a:rPr lang="en-US" altLang="zh-CN" dirty="0" smtClean="0"/>
              <a:t>  </a:t>
            </a:r>
            <a:r>
              <a:rPr lang="en-US" altLang="zh-CN" dirty="0"/>
              <a:t>22 </a:t>
            </a:r>
            <a:r>
              <a:rPr lang="en-US" altLang="zh-CN" dirty="0" smtClean="0"/>
              <a:t> </a:t>
            </a:r>
            <a:r>
              <a:rPr lang="en-US" altLang="zh-CN" dirty="0"/>
              <a:t>89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11560" y="1340808"/>
            <a:ext cx="6931231" cy="3940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70029" y="1342721"/>
            <a:ext cx="576064" cy="394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86796" y="1844864"/>
            <a:ext cx="6380353" cy="3940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20072" y="1846778"/>
            <a:ext cx="576064" cy="394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762860" y="2422673"/>
            <a:ext cx="5804289" cy="394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987824" y="2420928"/>
            <a:ext cx="576064" cy="39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375341" y="2926689"/>
            <a:ext cx="5191808" cy="394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08526" y="2924944"/>
            <a:ext cx="576064" cy="39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008525" y="3430745"/>
            <a:ext cx="4558624" cy="394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084168" y="3429000"/>
            <a:ext cx="576064" cy="39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707903" y="4006809"/>
            <a:ext cx="3859246" cy="394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220072" y="4005064"/>
            <a:ext cx="576064" cy="39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1" y="4582873"/>
            <a:ext cx="3067158" cy="394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76256" y="4581128"/>
            <a:ext cx="550796" cy="39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364088" y="5086929"/>
            <a:ext cx="2203061" cy="394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12160" y="5085184"/>
            <a:ext cx="576064" cy="39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167500" y="5635329"/>
            <a:ext cx="576064" cy="39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084168" y="5633584"/>
            <a:ext cx="1512168" cy="394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10" grpId="0" animBg="1"/>
      <p:bldP spid="10" grpId="1" animBg="1"/>
      <p:bldP spid="33" grpId="0" animBg="1"/>
      <p:bldP spid="34" grpId="0" animBg="1"/>
      <p:bldP spid="34" grpId="1" animBg="1"/>
      <p:bldP spid="36" grpId="0" animBg="1"/>
      <p:bldP spid="37" grpId="0" animBg="1"/>
      <p:bldP spid="37" grpId="1" animBg="1"/>
      <p:bldP spid="39" grpId="0" animBg="1"/>
      <p:bldP spid="40" grpId="0" animBg="1"/>
      <p:bldP spid="40" grpId="1" animBg="1"/>
      <p:bldP spid="46" grpId="0" animBg="1"/>
      <p:bldP spid="47" grpId="0" animBg="1"/>
      <p:bldP spid="47" grpId="1" animBg="1"/>
      <p:bldP spid="50" grpId="0" animBg="1"/>
      <p:bldP spid="51" grpId="0" animBg="1"/>
      <p:bldP spid="51" grpId="1" animBg="1"/>
      <p:bldP spid="53" grpId="0" animBg="1"/>
      <p:bldP spid="54" grpId="0" animBg="1"/>
      <p:bldP spid="54" grpId="1" animBg="1"/>
      <p:bldP spid="59" grpId="0" animBg="1"/>
      <p:bldP spid="59" grpId="1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7760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使用数组编程</a:t>
            </a:r>
            <a:r>
              <a:rPr lang="en-US" altLang="zh-CN" dirty="0" smtClean="0"/>
              <a:t>[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zh-CN" altLang="en-US" dirty="0" smtClean="0">
                <a:solidFill>
                  <a:srgbClr val="FF0000"/>
                </a:solidFill>
              </a:rPr>
              <a:t>法排序</a:t>
            </a:r>
            <a:r>
              <a:rPr lang="en-US" altLang="zh-CN" dirty="0" smtClean="0"/>
              <a:t>]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7-5</a:t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C000"/>
                </a:solidFill>
              </a:rPr>
              <a:t>数组的元素值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1455" y="2050303"/>
            <a:ext cx="4186808" cy="2808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3  5  2  8  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 1  5  2  8  3</a:t>
            </a:r>
          </a:p>
          <a:p>
            <a:pPr marL="0" indent="0">
              <a:buNone/>
            </a:pPr>
            <a:r>
              <a:rPr lang="en-US" altLang="zh-CN" dirty="0" smtClean="0"/>
              <a:t> 1  2  5  </a:t>
            </a:r>
            <a:r>
              <a:rPr lang="en-US" altLang="zh-CN" dirty="0" smtClean="0"/>
              <a:t>8  </a:t>
            </a:r>
            <a:r>
              <a:rPr lang="en-US" altLang="zh-CN" dirty="0" smtClean="0"/>
              <a:t>3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1  2  3  </a:t>
            </a:r>
            <a:r>
              <a:rPr lang="en-US" altLang="zh-CN" dirty="0"/>
              <a:t>8 </a:t>
            </a:r>
            <a:r>
              <a:rPr lang="en-US" altLang="zh-CN" dirty="0" smtClean="0"/>
              <a:t> </a:t>
            </a:r>
            <a:r>
              <a:rPr lang="en-US" altLang="zh-CN" dirty="0" smtClean="0"/>
              <a:t>5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1  2  3  5  8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2915816" y="2122350"/>
            <a:ext cx="2973030" cy="3940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12781" y="2122349"/>
            <a:ext cx="576064" cy="394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91052" y="2626406"/>
            <a:ext cx="2397794" cy="3940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70753" y="2628320"/>
            <a:ext cx="576064" cy="394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067116" y="3204215"/>
            <a:ext cx="1801028" cy="394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292079" y="3202470"/>
            <a:ext cx="576064" cy="39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679597" y="3708231"/>
            <a:ext cx="1209250" cy="3942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312781" y="3706486"/>
            <a:ext cx="576064" cy="394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10" grpId="0" animBg="1"/>
      <p:bldP spid="10" grpId="1" animBg="1"/>
      <p:bldP spid="33" grpId="0" animBg="1"/>
      <p:bldP spid="34" grpId="0" animBg="1"/>
      <p:bldP spid="34" grpId="1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使用数组编程</a:t>
            </a: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二分查找</a:t>
            </a:r>
            <a:r>
              <a:rPr lang="en-US" altLang="zh-CN" dirty="0" smtClean="0"/>
              <a:t>]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7-6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假设一个数组中的值被排序过了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具有从小到大的顺序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92D050"/>
                </a:solidFill>
              </a:rPr>
              <a:t>a[0] &lt;= a[1]</a:t>
            </a:r>
            <a:r>
              <a:rPr lang="en-US" altLang="zh-CN" dirty="0">
                <a:solidFill>
                  <a:srgbClr val="92D050"/>
                </a:solidFill>
              </a:rPr>
              <a:t> &lt;= </a:t>
            </a:r>
            <a:r>
              <a:rPr lang="en-US" altLang="zh-CN" dirty="0" smtClean="0">
                <a:solidFill>
                  <a:srgbClr val="92D050"/>
                </a:solidFill>
              </a:rPr>
              <a:t>a[2] </a:t>
            </a:r>
            <a:r>
              <a:rPr lang="en-US" altLang="zh-CN" dirty="0">
                <a:solidFill>
                  <a:srgbClr val="92D050"/>
                </a:solidFill>
              </a:rPr>
              <a:t>&lt;=  </a:t>
            </a:r>
            <a:r>
              <a:rPr lang="en-US" altLang="zh-CN" dirty="0" smtClean="0">
                <a:solidFill>
                  <a:srgbClr val="92D050"/>
                </a:solidFill>
              </a:rPr>
              <a:t>… &lt;= a[n-1]</a:t>
            </a:r>
          </a:p>
          <a:p>
            <a:r>
              <a:rPr lang="zh-CN" altLang="en-US" dirty="0" smtClean="0"/>
              <a:t>要求在其中查找一个给定元素 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</a:p>
          <a:p>
            <a:pPr lvl="1"/>
            <a:r>
              <a:rPr lang="zh-CN" altLang="en-US" dirty="0" smtClean="0"/>
              <a:t>逐个比较太慢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如何快速查找？</a:t>
            </a:r>
            <a:endParaRPr lang="en-US" altLang="zh-CN" dirty="0" smtClean="0"/>
          </a:p>
          <a:p>
            <a:pPr lvl="2"/>
            <a:r>
              <a:rPr lang="zh-CN" altLang="en-US" dirty="0"/>
              <a:t>二</a:t>
            </a:r>
            <a:r>
              <a:rPr lang="zh-CN" altLang="en-US" dirty="0" smtClean="0"/>
              <a:t>分查找算法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逐步缩小查找区间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初始的查找区间为 </a:t>
            </a:r>
            <a:r>
              <a:rPr lang="en-US" altLang="zh-CN" dirty="0" smtClean="0"/>
              <a:t>[0, n-1]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6B560C1-320A-4420-BD6F-ED2CE6503276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7351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4546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数组</a:t>
            </a:r>
            <a:r>
              <a:rPr lang="zh-CN" altLang="en-US" dirty="0"/>
              <a:t>中的搜索区</a:t>
            </a:r>
            <a:r>
              <a:rPr lang="zh-CN" altLang="en-US" dirty="0" smtClean="0"/>
              <a:t>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zh-CN" altLang="en-US" dirty="0" smtClean="0"/>
              <a:t>思想：将数据</a:t>
            </a:r>
            <a:r>
              <a:rPr lang="zh-CN" altLang="en-US" dirty="0" smtClean="0">
                <a:solidFill>
                  <a:srgbClr val="FF0000"/>
                </a:solidFill>
              </a:rPr>
              <a:t>一分为二</a:t>
            </a:r>
            <a:r>
              <a:rPr lang="zh-CN" altLang="en-US" dirty="0" smtClean="0"/>
              <a:t>，在包含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1/2</a:t>
            </a:r>
            <a:r>
              <a:rPr lang="zh-CN" altLang="en-US" dirty="0" smtClean="0"/>
              <a:t>数组中继续查找。直至</a:t>
            </a:r>
            <a:r>
              <a:rPr lang="zh-CN" altLang="en-US" dirty="0" smtClean="0">
                <a:solidFill>
                  <a:srgbClr val="00B050"/>
                </a:solidFill>
              </a:rPr>
              <a:t>找到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zh-CN" altLang="en-US" dirty="0" smtClean="0"/>
              <a:t>查找范围为</a:t>
            </a:r>
            <a:r>
              <a:rPr lang="zh-CN" altLang="en-US" dirty="0" smtClean="0">
                <a:solidFill>
                  <a:srgbClr val="00B050"/>
                </a:solidFill>
              </a:rPr>
              <a:t>空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74208" y="2132856"/>
            <a:ext cx="3861590" cy="432048"/>
            <a:chOff x="5076056" y="3356992"/>
            <a:chExt cx="3861590" cy="432048"/>
          </a:xfrm>
          <a:solidFill>
            <a:schemeClr val="bg2">
              <a:lumMod val="75000"/>
            </a:schemeClr>
          </a:solidFill>
        </p:grpSpPr>
        <p:sp>
          <p:nvSpPr>
            <p:cNvPr id="6" name="矩形 5"/>
            <p:cNvSpPr/>
            <p:nvPr/>
          </p:nvSpPr>
          <p:spPr bwMode="auto">
            <a:xfrm>
              <a:off x="6787480" y="3356992"/>
              <a:ext cx="432048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7219528" y="3356992"/>
              <a:ext cx="432048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7651576" y="3356992"/>
              <a:ext cx="432048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8073550" y="3356992"/>
              <a:ext cx="432048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076056" y="3356992"/>
              <a:ext cx="432048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dirty="0" smtClean="0"/>
                <a:t>s</a:t>
              </a:r>
              <a:endParaRPr kumimoji="1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508104" y="3356992"/>
              <a:ext cx="432048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940152" y="3356992"/>
              <a:ext cx="432048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362126" y="3356992"/>
              <a:ext cx="432048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8505598" y="3356992"/>
              <a:ext cx="432048" cy="432048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rPr>
                <a:t>t</a:t>
              </a:r>
              <a:endParaRPr kumimoji="1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549275"/>
            <a:ext cx="7696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zh-CN" altLang="en-US" sz="3600" dirty="0"/>
              <a:t>使用数组编程</a:t>
            </a:r>
            <a:r>
              <a:rPr lang="en-US" altLang="zh-CN" sz="3600" dirty="0"/>
              <a:t>[</a:t>
            </a:r>
            <a:r>
              <a:rPr lang="zh-CN" altLang="en-US" sz="3600" dirty="0">
                <a:solidFill>
                  <a:srgbClr val="FF0000"/>
                </a:solidFill>
              </a:rPr>
              <a:t>二分查找</a:t>
            </a:r>
            <a:r>
              <a:rPr lang="en-US" altLang="zh-CN" sz="3600" dirty="0"/>
              <a:t>]</a:t>
            </a:r>
            <a:r>
              <a:rPr lang="zh-CN" altLang="en-US" sz="3600" dirty="0"/>
              <a:t>例</a:t>
            </a:r>
            <a:r>
              <a:rPr lang="en-US" altLang="zh-CN" sz="3600" dirty="0"/>
              <a:t>7-6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92326" y="2132856"/>
            <a:ext cx="432048" cy="432048"/>
          </a:xfrm>
          <a:prstGeom prst="rect">
            <a:avLst/>
          </a:prstGeom>
          <a:solidFill>
            <a:srgbClr val="A3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m</a:t>
            </a:r>
          </a:p>
        </p:txBody>
      </p:sp>
      <p:grpSp>
        <p:nvGrpSpPr>
          <p:cNvPr id="16385" name="组合 16384"/>
          <p:cNvGrpSpPr/>
          <p:nvPr/>
        </p:nvGrpSpPr>
        <p:grpSpPr>
          <a:xfrm>
            <a:off x="1536097" y="5199583"/>
            <a:ext cx="5484175" cy="461665"/>
            <a:chOff x="2556683" y="4050835"/>
            <a:chExt cx="5484175" cy="461665"/>
          </a:xfrm>
        </p:grpSpPr>
        <p:grpSp>
          <p:nvGrpSpPr>
            <p:cNvPr id="16" name="组合 15"/>
            <p:cNvGrpSpPr/>
            <p:nvPr/>
          </p:nvGrpSpPr>
          <p:grpSpPr>
            <a:xfrm>
              <a:off x="4179268" y="4065643"/>
              <a:ext cx="3861590" cy="432048"/>
              <a:chOff x="5076056" y="3356992"/>
              <a:chExt cx="3861590" cy="432048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6787480" y="3356992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宋体" pitchFamily="2" charset="-122"/>
                  </a:rPr>
                  <a:t>m</a:t>
                </a: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7219528" y="3356992"/>
                <a:ext cx="432048" cy="43204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s</a:t>
                </a: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7651576" y="3356992"/>
                <a:ext cx="432048" cy="43204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8073550" y="3356992"/>
                <a:ext cx="432048" cy="43204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5076056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5508104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 bwMode="auto">
              <a:xfrm>
                <a:off x="5940152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6372200" y="3356992"/>
                <a:ext cx="405206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8505598" y="3356992"/>
                <a:ext cx="432048" cy="43204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t</a:t>
                </a: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556683" y="4050835"/>
              <a:ext cx="13708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/>
                <a:t>a[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m</a:t>
              </a:r>
              <a:r>
                <a:rPr lang="en-US" altLang="zh-CN" sz="2400" dirty="0" smtClean="0"/>
                <a:t>] &lt; x </a:t>
              </a:r>
              <a:endParaRPr lang="en-US" sz="2400" dirty="0"/>
            </a:p>
          </p:txBody>
        </p:sp>
      </p:grpSp>
      <p:grpSp>
        <p:nvGrpSpPr>
          <p:cNvPr id="16387" name="组合 16386"/>
          <p:cNvGrpSpPr/>
          <p:nvPr/>
        </p:nvGrpSpPr>
        <p:grpSpPr>
          <a:xfrm>
            <a:off x="1536097" y="5847655"/>
            <a:ext cx="5480828" cy="461665"/>
            <a:chOff x="2556683" y="4698907"/>
            <a:chExt cx="5480828" cy="461665"/>
          </a:xfrm>
        </p:grpSpPr>
        <p:grpSp>
          <p:nvGrpSpPr>
            <p:cNvPr id="26" name="组合 25"/>
            <p:cNvGrpSpPr/>
            <p:nvPr/>
          </p:nvGrpSpPr>
          <p:grpSpPr>
            <a:xfrm>
              <a:off x="4175921" y="4713715"/>
              <a:ext cx="3861590" cy="432048"/>
              <a:chOff x="5076056" y="3356992"/>
              <a:chExt cx="3861590" cy="432048"/>
            </a:xfrm>
          </p:grpSpPr>
          <p:sp>
            <p:nvSpPr>
              <p:cNvPr id="27" name="矩形 26"/>
              <p:cNvSpPr/>
              <p:nvPr/>
            </p:nvSpPr>
            <p:spPr bwMode="auto">
              <a:xfrm>
                <a:off x="6780753" y="3356992"/>
                <a:ext cx="432048" cy="4320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4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宋体" pitchFamily="2" charset="-122"/>
                  </a:rPr>
                  <a:t>m</a:t>
                </a: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7219528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7651576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8073550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5076056" y="3356992"/>
                <a:ext cx="432048" cy="43204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s</a:t>
                </a: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>
                <a:off x="5508104" y="3356992"/>
                <a:ext cx="432048" cy="43204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>
                <a:off x="5940152" y="3356992"/>
                <a:ext cx="432048" cy="43204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6362126" y="3356992"/>
                <a:ext cx="432048" cy="43204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sz="2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宋体" pitchFamily="2" charset="-122"/>
                  </a:rPr>
                  <a:t>t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8505598" y="3356992"/>
                <a:ext cx="432048" cy="43204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556683" y="4698907"/>
              <a:ext cx="13708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/>
                <a:t>a[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m</a:t>
              </a:r>
              <a:r>
                <a:rPr lang="en-US" altLang="zh-CN" sz="2400" dirty="0" smtClean="0"/>
                <a:t>] &gt; x </a:t>
              </a:r>
              <a:endParaRPr lang="en-US" sz="2400" dirty="0"/>
            </a:p>
          </p:txBody>
        </p:sp>
      </p:grpSp>
      <p:sp>
        <p:nvSpPr>
          <p:cNvPr id="16384" name="矩形 16383"/>
          <p:cNvSpPr/>
          <p:nvPr/>
        </p:nvSpPr>
        <p:spPr>
          <a:xfrm>
            <a:off x="1542226" y="4653136"/>
            <a:ext cx="4267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a[</a:t>
            </a:r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r>
              <a:rPr lang="en-US" altLang="zh-CN" sz="2400" dirty="0" smtClean="0"/>
              <a:t>]==x      </a:t>
            </a:r>
            <a:r>
              <a:rPr lang="zh-CN" altLang="en-US" sz="2400" dirty="0" smtClean="0"/>
              <a:t>找到了，</a:t>
            </a:r>
            <a:r>
              <a:rPr lang="en-US" altLang="zh-CN" sz="2400" dirty="0" smtClean="0">
                <a:solidFill>
                  <a:srgbClr val="00B050"/>
                </a:solidFill>
              </a:rPr>
              <a:t>return </a:t>
            </a:r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r>
              <a:rPr lang="en-US" altLang="zh-CN" sz="2400" dirty="0" smtClean="0"/>
              <a:t> </a:t>
            </a:r>
            <a:endParaRPr lang="en-US" sz="2400" dirty="0"/>
          </a:p>
        </p:txBody>
      </p:sp>
      <p:sp>
        <p:nvSpPr>
          <p:cNvPr id="43" name="矩形 42"/>
          <p:cNvSpPr/>
          <p:nvPr/>
        </p:nvSpPr>
        <p:spPr bwMode="auto">
          <a:xfrm>
            <a:off x="1813309" y="2636912"/>
            <a:ext cx="437000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kumimoji="1" lang="zh-CN" altLang="en-US" sz="2400" i="0" u="none" strike="noStrike" cap="none" normalizeH="0" baseline="0" dirty="0" smtClean="0">
                <a:ln>
                  <a:noFill/>
                </a:ln>
                <a:effectLst/>
                <a:latin typeface="楷体" pitchFamily="49" charset="-122"/>
                <a:ea typeface="楷体" pitchFamily="49" charset="-122"/>
              </a:rPr>
              <a:t>为区间的中分下标</a:t>
            </a:r>
            <a:endParaRPr kumimoji="1" lang="en-US" altLang="zh-CN" sz="2400" i="0" u="none" strike="noStrike" cap="none" normalizeH="0" baseline="0" dirty="0" smtClean="0">
              <a:ln>
                <a:noFill/>
              </a:ln>
              <a:effectLst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465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altLang="zh-CN" dirty="0" err="1" smtClean="0"/>
              <a:t>Binary</a:t>
            </a:r>
            <a:r>
              <a:rPr lang="en-US" dirty="0" err="1" smtClean="0"/>
              <a:t>Find</a:t>
            </a:r>
            <a:r>
              <a:rPr lang="en-US" dirty="0" smtClean="0"/>
              <a:t>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 ],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 = </a:t>
            </a:r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r>
              <a:rPr lang="en-US" altLang="zh-CN" dirty="0" smtClean="0"/>
              <a:t>, t = </a:t>
            </a:r>
            <a:r>
              <a:rPr lang="en-US" altLang="zh-CN" dirty="0" smtClean="0">
                <a:solidFill>
                  <a:srgbClr val="00B050"/>
                </a:solidFill>
              </a:rPr>
              <a:t>n-1</a:t>
            </a:r>
            <a:r>
              <a:rPr lang="en-US" altLang="zh-CN" dirty="0" smtClean="0"/>
              <a:t>, m;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FF00"/>
                </a:solidFill>
              </a:rPr>
              <a:t>while( s &lt;= t ) </a:t>
            </a:r>
            <a:r>
              <a:rPr lang="en-US" altLang="zh-CN" dirty="0" smtClean="0">
                <a:solidFill>
                  <a:srgbClr val="009900"/>
                </a:solidFill>
              </a:rPr>
              <a:t>/* </a:t>
            </a:r>
            <a:r>
              <a:rPr lang="zh-CN" altLang="en-US" dirty="0" smtClean="0">
                <a:solidFill>
                  <a:srgbClr val="009900"/>
                </a:solidFill>
              </a:rPr>
              <a:t>当</a:t>
            </a:r>
            <a:r>
              <a:rPr lang="zh-CN" altLang="en-US" dirty="0" smtClean="0">
                <a:solidFill>
                  <a:srgbClr val="FFFF00"/>
                </a:solidFill>
              </a:rPr>
              <a:t>搜索区间不为空</a:t>
            </a:r>
            <a:r>
              <a:rPr lang="zh-CN" altLang="en-US" dirty="0" smtClean="0">
                <a:solidFill>
                  <a:srgbClr val="009900"/>
                </a:solidFill>
              </a:rPr>
              <a:t>时 </a:t>
            </a:r>
            <a:r>
              <a:rPr lang="en-US" altLang="zh-CN" dirty="0" smtClean="0">
                <a:solidFill>
                  <a:srgbClr val="00990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FF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 = (s + t) / 2;</a:t>
            </a:r>
          </a:p>
          <a:p>
            <a:pPr marL="0" indent="0">
              <a:buNone/>
            </a:pPr>
            <a:r>
              <a:rPr lang="en-US" altLang="zh-CN" dirty="0" smtClean="0"/>
              <a:t>         if( </a:t>
            </a:r>
            <a:r>
              <a:rPr lang="en-US" altLang="zh-CN" dirty="0" smtClean="0">
                <a:solidFill>
                  <a:srgbClr val="FF0000"/>
                </a:solidFill>
              </a:rPr>
              <a:t>a[m] </a:t>
            </a:r>
            <a:r>
              <a:rPr lang="en-US" altLang="zh-CN" dirty="0" smtClean="0"/>
              <a:t>== x 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return 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     if ( </a:t>
            </a:r>
            <a:r>
              <a:rPr lang="en-US" altLang="zh-CN" dirty="0" smtClean="0">
                <a:solidFill>
                  <a:srgbClr val="FF0000"/>
                </a:solidFill>
              </a:rPr>
              <a:t>a[m] </a:t>
            </a:r>
            <a:r>
              <a:rPr lang="en-US" altLang="zh-CN" dirty="0" smtClean="0"/>
              <a:t>&lt; x ) s = 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+1;</a:t>
            </a:r>
          </a:p>
          <a:p>
            <a:pPr marL="0" indent="0">
              <a:buNone/>
            </a:pPr>
            <a:r>
              <a:rPr lang="en-US" altLang="zh-CN" dirty="0" smtClean="0"/>
              <a:t>         else            t = 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-1;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FFFF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    return (-1);</a:t>
            </a:r>
          </a:p>
          <a:p>
            <a:pPr marL="0" indent="0">
              <a:buNone/>
            </a:pPr>
            <a:r>
              <a:rPr lang="en-US" altLang="zh-CN" dirty="0" smtClean="0"/>
              <a:t> }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B18C-606B-4AE4-BC20-1DF35BC7138B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431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 </a:t>
            </a:r>
            <a:r>
              <a:rPr lang="zh-CN" altLang="en-US" dirty="0" smtClean="0"/>
              <a:t>二维数组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一维</a:t>
            </a:r>
            <a:endParaRPr lang="zh-CN" alt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a[4];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3"/>
          </p:nvPr>
        </p:nvSpPr>
        <p:spPr>
          <a:xfrm>
            <a:off x="4067944" y="1535113"/>
            <a:ext cx="4041775" cy="639763"/>
          </a:xfrm>
        </p:spPr>
        <p:txBody>
          <a:bodyPr/>
          <a:lstStyle/>
          <a:p>
            <a:r>
              <a:rPr lang="zh-CN" altLang="en-US" dirty="0" smtClean="0"/>
              <a:t>二维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4"/>
          </p:nvPr>
        </p:nvSpPr>
        <p:spPr>
          <a:xfrm>
            <a:off x="4067944" y="2174875"/>
            <a:ext cx="4041775" cy="3951288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a[4][3];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grpSp>
        <p:nvGrpSpPr>
          <p:cNvPr id="18" name="组合 17"/>
          <p:cNvGrpSpPr/>
          <p:nvPr/>
        </p:nvGrpSpPr>
        <p:grpSpPr>
          <a:xfrm>
            <a:off x="899592" y="2833838"/>
            <a:ext cx="1152128" cy="1880973"/>
            <a:chOff x="3726751" y="2060848"/>
            <a:chExt cx="1872208" cy="2024420"/>
          </a:xfrm>
        </p:grpSpPr>
        <p:sp>
          <p:nvSpPr>
            <p:cNvPr id="19" name="矩形 18"/>
            <p:cNvSpPr/>
            <p:nvPr/>
          </p:nvSpPr>
          <p:spPr>
            <a:xfrm>
              <a:off x="3726751" y="2566953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[1]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726751" y="3073058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a[2]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726751" y="3579163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a[3]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726751" y="2060848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a[0]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67944" y="2996952"/>
            <a:ext cx="4755367" cy="1872208"/>
            <a:chOff x="4067944" y="2996952"/>
            <a:chExt cx="4755367" cy="1872208"/>
          </a:xfrm>
        </p:grpSpPr>
        <p:sp>
          <p:nvSpPr>
            <p:cNvPr id="30" name="矩形 29"/>
            <p:cNvSpPr/>
            <p:nvPr/>
          </p:nvSpPr>
          <p:spPr>
            <a:xfrm>
              <a:off x="5652119" y="2999853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[0][1]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236295" y="2999853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[0][2]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067944" y="2996952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[0][0]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653539" y="3462813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[1][1]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237715" y="3462811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[1][2]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069364" y="3459910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[1][0]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653539" y="3935957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[2][1]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237715" y="3935957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[2][2]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069364" y="3933056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[2][0]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54959" y="4398917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[3][1]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239135" y="4398915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[3][2]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070784" y="4396014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[3][0]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4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7.2.2  </a:t>
            </a:r>
            <a:r>
              <a:rPr lang="zh-CN" altLang="en-US" dirty="0" smtClean="0"/>
              <a:t>二维数组定义与引用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类型名 数组名</a:t>
            </a:r>
            <a:r>
              <a:rPr lang="en-US" altLang="zh-CN" dirty="0" smtClean="0"/>
              <a:t>[</a:t>
            </a:r>
            <a:r>
              <a:rPr lang="zh-CN" altLang="en-US" dirty="0"/>
              <a:t>行数</a:t>
            </a:r>
            <a:r>
              <a:rPr lang="en-US" altLang="zh-CN" dirty="0" smtClean="0"/>
              <a:t>][</a:t>
            </a:r>
            <a:r>
              <a:rPr lang="zh-CN" altLang="en-US" dirty="0"/>
              <a:t>列数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例如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a[20][30];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二维数组在内存</a:t>
            </a:r>
            <a:r>
              <a:rPr lang="zh-CN" altLang="en-US" dirty="0" smtClean="0"/>
              <a:t>中</a:t>
            </a:r>
            <a:r>
              <a:rPr lang="zh-CN" altLang="en-US" dirty="0"/>
              <a:t>逐</a:t>
            </a:r>
            <a:r>
              <a:rPr lang="zh-CN" altLang="en-US" dirty="0" smtClean="0"/>
              <a:t>行、连续存放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</a:p>
          <a:p>
            <a:pPr lvl="1"/>
            <a:r>
              <a:rPr lang="zh-CN" altLang="en-US" dirty="0"/>
              <a:t>每</a:t>
            </a:r>
            <a:r>
              <a:rPr lang="zh-CN" altLang="en-US" dirty="0" smtClean="0"/>
              <a:t>一行的元素连续存放：列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，列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1585652" y="3068960"/>
            <a:ext cx="5904656" cy="1474579"/>
            <a:chOff x="611560" y="3926853"/>
            <a:chExt cx="6339543" cy="1881312"/>
          </a:xfrm>
        </p:grpSpPr>
        <p:sp>
          <p:nvSpPr>
            <p:cNvPr id="30" name="矩形 29"/>
            <p:cNvSpPr/>
            <p:nvPr/>
          </p:nvSpPr>
          <p:spPr>
            <a:xfrm>
              <a:off x="2195735" y="3938858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[0][1]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779911" y="3938858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560" y="3935957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[0][0]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97155" y="4401818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[1][1]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781331" y="4401816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12980" y="4398915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[1][0]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197155" y="4874962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781331" y="4874962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12980" y="4872061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98575" y="5337922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[19][1]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782751" y="5337920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14400" y="5335019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[19][0]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364087" y="3926853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[0][29]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365507" y="4389811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[1][29]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365507" y="4862957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366927" y="5325915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[19][29]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0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第七章 数 组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什么是数组？为什么需要数组？</a:t>
            </a:r>
            <a:endParaRPr lang="en-US" altLang="zh-CN" dirty="0" smtClean="0"/>
          </a:p>
          <a:p>
            <a:r>
              <a:rPr lang="zh-CN" altLang="en-US" dirty="0" smtClean="0"/>
              <a:t>如何使用数组？数组的存放方式？</a:t>
            </a:r>
            <a:endParaRPr lang="en-US" altLang="zh-CN" dirty="0" smtClean="0"/>
          </a:p>
          <a:p>
            <a:r>
              <a:rPr lang="zh-CN" altLang="en-US" dirty="0" smtClean="0"/>
              <a:t>什么是字符串？</a:t>
            </a:r>
            <a:endParaRPr lang="en-US" altLang="zh-CN" dirty="0" smtClean="0"/>
          </a:p>
          <a:p>
            <a:r>
              <a:rPr lang="zh-CN" altLang="en-US" dirty="0" smtClean="0"/>
              <a:t>有哪些字符串的操作？</a:t>
            </a:r>
            <a:endParaRPr lang="en-US" altLang="zh-CN" dirty="0" smtClean="0"/>
          </a:p>
          <a:p>
            <a:r>
              <a:rPr lang="zh-CN" altLang="en-US" dirty="0" smtClean="0"/>
              <a:t>字符串和</a:t>
            </a:r>
            <a:r>
              <a:rPr lang="zh-CN" altLang="en-US" dirty="0"/>
              <a:t>数组的关系？</a:t>
            </a:r>
            <a:endParaRPr lang="en-US" altLang="zh-CN" dirty="0"/>
          </a:p>
          <a:p>
            <a:endParaRPr lang="zh-CN" altLang="en-US" dirty="0" smtClean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03D4745-B4D3-4B7A-99B0-74FABA6CA768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344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二维数组的</a:t>
            </a:r>
            <a:r>
              <a:rPr lang="zh-CN" altLang="en-US" dirty="0"/>
              <a:t>逐行</a:t>
            </a:r>
            <a:r>
              <a:rPr lang="zh-CN" altLang="en-US" dirty="0" smtClean="0"/>
              <a:t>存放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a[3][2];</a:t>
            </a:r>
          </a:p>
          <a:p>
            <a:pPr lvl="1"/>
            <a:r>
              <a:rPr lang="en-US" altLang="zh-CN" dirty="0" smtClean="0"/>
              <a:t>3 </a:t>
            </a:r>
            <a:r>
              <a:rPr lang="zh-CN" altLang="en-US" dirty="0" smtClean="0"/>
              <a:t>行 2 列，6 个元素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a[0][0]   a[0][1]    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a[1][0]   a[1][1]    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a[2][0]   a[2][1]  </a:t>
            </a:r>
          </a:p>
        </p:txBody>
      </p:sp>
      <p:sp>
        <p:nvSpPr>
          <p:cNvPr id="3584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115ED1B-2132-41E9-9316-D3461A53738F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5441504" y="2807459"/>
            <a:ext cx="3505200" cy="3048744"/>
            <a:chOff x="5441504" y="2807459"/>
            <a:chExt cx="3505200" cy="3048744"/>
          </a:xfrm>
        </p:grpSpPr>
        <p:sp>
          <p:nvSpPr>
            <p:cNvPr id="465925" name="Rectangle 5"/>
            <p:cNvSpPr>
              <a:spLocks noChangeArrowheads="1"/>
            </p:cNvSpPr>
            <p:nvPr/>
          </p:nvSpPr>
          <p:spPr bwMode="auto">
            <a:xfrm>
              <a:off x="5441504" y="2807459"/>
              <a:ext cx="3505200" cy="3048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r>
                <a:rPr kumimoji="1" lang="en-US" altLang="zh-CN" sz="2800" dirty="0" smtClean="0"/>
                <a:t>a[0</a:t>
              </a:r>
              <a:r>
                <a:rPr kumimoji="1" lang="en-US" altLang="zh-CN" sz="2800" dirty="0"/>
                <a:t>][0]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kumimoji="1" lang="en-US" altLang="zh-CN" sz="2800" dirty="0"/>
                <a:t>a[0][1]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kumimoji="1" lang="en-US" altLang="zh-CN" sz="2800" dirty="0"/>
                <a:t>a[1][0]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kumimoji="1" lang="en-US" altLang="zh-CN" sz="2800" dirty="0"/>
                <a:t>a[1][1]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kumimoji="1" lang="en-US" altLang="zh-CN" sz="2800" dirty="0"/>
                <a:t>a[2][0]</a:t>
              </a:r>
            </a:p>
            <a:p>
              <a:r>
                <a:rPr kumimoji="1" lang="en-US" altLang="zh-CN" sz="2800" dirty="0"/>
                <a:t>a[2][1]   </a:t>
              </a:r>
            </a:p>
          </p:txBody>
        </p:sp>
        <p:grpSp>
          <p:nvGrpSpPr>
            <p:cNvPr id="465926" name="Group 6"/>
            <p:cNvGrpSpPr>
              <a:grpSpLocks/>
            </p:cNvGrpSpPr>
            <p:nvPr/>
          </p:nvGrpSpPr>
          <p:grpSpPr bwMode="auto">
            <a:xfrm>
              <a:off x="6737648" y="2879467"/>
              <a:ext cx="1627584" cy="2743200"/>
              <a:chOff x="4032" y="2016"/>
              <a:chExt cx="1392" cy="1728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1392" cy="17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35848" name="Line 8"/>
              <p:cNvSpPr>
                <a:spLocks noChangeShapeType="1"/>
              </p:cNvSpPr>
              <p:nvPr/>
            </p:nvSpPr>
            <p:spPr bwMode="auto">
              <a:xfrm>
                <a:off x="4080" y="2304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35849" name="Line 9"/>
              <p:cNvSpPr>
                <a:spLocks noChangeShapeType="1"/>
              </p:cNvSpPr>
              <p:nvPr/>
            </p:nvSpPr>
            <p:spPr bwMode="auto">
              <a:xfrm>
                <a:off x="4080" y="2592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35850" name="Line 10"/>
              <p:cNvSpPr>
                <a:spLocks noChangeShapeType="1"/>
              </p:cNvSpPr>
              <p:nvPr/>
            </p:nvSpPr>
            <p:spPr bwMode="auto">
              <a:xfrm>
                <a:off x="4080" y="2832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35851" name="Line 11"/>
              <p:cNvSpPr>
                <a:spLocks noChangeShapeType="1"/>
              </p:cNvSpPr>
              <p:nvPr/>
            </p:nvSpPr>
            <p:spPr bwMode="auto">
              <a:xfrm>
                <a:off x="4032" y="3120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35852" name="Line 12"/>
              <p:cNvSpPr>
                <a:spLocks noChangeShapeType="1"/>
              </p:cNvSpPr>
              <p:nvPr/>
            </p:nvSpPr>
            <p:spPr bwMode="auto">
              <a:xfrm>
                <a:off x="4080" y="3408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097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7.2.2  </a:t>
            </a:r>
            <a:r>
              <a:rPr lang="zh-CN" altLang="en-US" dirty="0" smtClean="0"/>
              <a:t>二维数组定义与引用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个下标，</a:t>
            </a:r>
            <a:r>
              <a:rPr lang="zh-CN" altLang="en-US" dirty="0" smtClean="0">
                <a:solidFill>
                  <a:srgbClr val="FF0000"/>
                </a:solidFill>
              </a:rPr>
              <a:t>行下标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列下标</a:t>
            </a:r>
            <a:r>
              <a:rPr lang="zh-CN" altLang="en-US" dirty="0"/>
              <a:t>，</a:t>
            </a:r>
            <a:r>
              <a:rPr lang="zh-CN" altLang="en-US" dirty="0" smtClean="0"/>
              <a:t>引用数组元素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a[i][j] – </a:t>
            </a:r>
            <a:r>
              <a:rPr lang="zh-CN" altLang="en-US" dirty="0" smtClean="0">
                <a:solidFill>
                  <a:srgbClr val="FFC000"/>
                </a:solidFill>
              </a:rPr>
              <a:t>表示第</a:t>
            </a:r>
            <a:r>
              <a:rPr lang="en-US" altLang="zh-CN" dirty="0" smtClean="0">
                <a:solidFill>
                  <a:srgbClr val="FFC000"/>
                </a:solidFill>
              </a:rPr>
              <a:t>i</a:t>
            </a:r>
            <a:r>
              <a:rPr lang="zh-CN" altLang="en-US" dirty="0" smtClean="0">
                <a:solidFill>
                  <a:srgbClr val="FFC000"/>
                </a:solidFill>
              </a:rPr>
              <a:t>行，第</a:t>
            </a:r>
            <a:r>
              <a:rPr lang="en-US" altLang="zh-CN" dirty="0" smtClean="0">
                <a:solidFill>
                  <a:srgbClr val="FFC000"/>
                </a:solidFill>
              </a:rPr>
              <a:t>j</a:t>
            </a:r>
            <a:r>
              <a:rPr lang="zh-CN" altLang="en-US" dirty="0" smtClean="0">
                <a:solidFill>
                  <a:srgbClr val="FFC000"/>
                </a:solidFill>
              </a:rPr>
              <a:t>列的元素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642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7.2.1  </a:t>
            </a:r>
            <a:r>
              <a:rPr lang="zh-CN" altLang="en-US" dirty="0" smtClean="0"/>
              <a:t>找出矩阵的最大值及其位置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7-7]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将1个3*2的矩阵存入1个3*2的二维数组中</a:t>
            </a:r>
            <a:endParaRPr lang="en-US" altLang="zh-CN" dirty="0" smtClean="0"/>
          </a:p>
          <a:p>
            <a:r>
              <a:rPr lang="zh-CN" altLang="en-US" dirty="0" smtClean="0"/>
              <a:t>找出最大值以及它的行下标和列下标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并输出该矩阵。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a[3][2];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i, j, col, row;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922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7.2.1  </a:t>
            </a:r>
            <a:r>
              <a:rPr lang="zh-CN" altLang="en-US" dirty="0"/>
              <a:t>找出矩阵的最大值及其位置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7-7]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/* </a:t>
            </a:r>
            <a:r>
              <a:rPr lang="zh-CN" altLang="en-US" dirty="0" smtClean="0"/>
              <a:t>输入矩阵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/* </a:t>
            </a:r>
            <a:r>
              <a:rPr lang="zh-CN" altLang="en-US" dirty="0" smtClean="0">
                <a:solidFill>
                  <a:srgbClr val="FFC000"/>
                </a:solidFill>
              </a:rPr>
              <a:t>二维</a:t>
            </a:r>
            <a:r>
              <a:rPr lang="zh-CN" altLang="en-US" dirty="0" smtClean="0"/>
              <a:t>数据，常采用</a:t>
            </a:r>
            <a:r>
              <a:rPr lang="en-US" altLang="zh-CN" dirty="0" smtClean="0">
                <a:solidFill>
                  <a:srgbClr val="FFC000"/>
                </a:solidFill>
              </a:rPr>
              <a:t>2</a:t>
            </a:r>
            <a:r>
              <a:rPr lang="zh-CN" altLang="en-US" dirty="0" smtClean="0"/>
              <a:t>重循环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("Enter 6 integers:\n");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for( i=0; i&lt;3; i++ 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for( j=0; j&lt;2; j++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("%d", &amp;</a:t>
            </a:r>
            <a:r>
              <a:rPr lang="en-US" altLang="zh-CN" dirty="0" smtClean="0">
                <a:solidFill>
                  <a:srgbClr val="FF0000"/>
                </a:solidFill>
              </a:rPr>
              <a:t>a[i][j]);</a:t>
            </a: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059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7.2.1  </a:t>
            </a:r>
            <a:r>
              <a:rPr lang="zh-CN" altLang="en-US" dirty="0"/>
              <a:t>找出矩阵的最大值及其位置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7-7]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/* </a:t>
            </a:r>
            <a:r>
              <a:rPr lang="zh-CN" altLang="en-US" dirty="0" smtClean="0"/>
              <a:t>输</a:t>
            </a:r>
            <a:r>
              <a:rPr lang="zh-CN" altLang="en-US" dirty="0"/>
              <a:t>出</a:t>
            </a:r>
            <a:r>
              <a:rPr lang="zh-CN" altLang="en-US" dirty="0" smtClean="0"/>
              <a:t>矩阵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for( i=0; i&lt;3; i++ )</a:t>
            </a:r>
          </a:p>
          <a:p>
            <a:pPr marL="0" indent="0">
              <a:buNone/>
            </a:pPr>
            <a:r>
              <a:rPr lang="en-US" altLang="zh-CN" dirty="0" smtClean="0"/>
              <a:t>{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C000"/>
                </a:solidFill>
              </a:rPr>
              <a:t>for( j=0; j&lt;2; j++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("%4d", </a:t>
            </a:r>
            <a:r>
              <a:rPr lang="en-US" altLang="zh-CN" dirty="0" smtClean="0">
                <a:solidFill>
                  <a:srgbClr val="FF0000"/>
                </a:solidFill>
              </a:rPr>
              <a:t>a[i][j]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323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7.2.1  </a:t>
            </a:r>
            <a:r>
              <a:rPr lang="zh-CN" altLang="en-US" dirty="0"/>
              <a:t>找出矩阵的最大值及其位置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7-7]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zh-CN" alt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/* </a:t>
            </a:r>
            <a:r>
              <a:rPr lang="zh-CN" altLang="en-US" dirty="0" smtClean="0"/>
              <a:t>遍历矩阵，求最大元素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row = col = 0;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for( i=0; i&lt;3; i++ 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for( j=0; j&lt;2; j++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if(</a:t>
            </a:r>
            <a:r>
              <a:rPr lang="en-US" altLang="zh-CN" dirty="0" smtClean="0">
                <a:solidFill>
                  <a:srgbClr val="FF0000"/>
                </a:solidFill>
              </a:rPr>
              <a:t>a[i][j]&gt;a[row][col]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{   /* </a:t>
            </a:r>
            <a:r>
              <a:rPr lang="zh-CN" altLang="en-US" dirty="0" smtClean="0"/>
              <a:t>更新最大值的下标 </a:t>
            </a:r>
            <a:r>
              <a:rPr lang="en-US" altLang="zh-CN" dirty="0" smtClean="0"/>
              <a:t>*/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/>
              <a:t>row</a:t>
            </a:r>
            <a:r>
              <a:rPr lang="en-US" altLang="zh-CN" dirty="0" smtClean="0"/>
              <a:t> = i;</a:t>
            </a:r>
          </a:p>
          <a:p>
            <a:pPr marL="0" indent="0">
              <a:buNone/>
            </a:pPr>
            <a:r>
              <a:rPr lang="en-US" altLang="zh-CN" dirty="0" smtClean="0"/>
              <a:t>          col = j;</a:t>
            </a:r>
          </a:p>
          <a:p>
            <a:pPr marL="0" indent="0">
              <a:buNone/>
            </a:pPr>
            <a:r>
              <a:rPr lang="en-US" altLang="zh-CN" dirty="0" smtClean="0"/>
              <a:t>       }</a:t>
            </a:r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 smtClean="0"/>
              <a:t>("max = a[%d][%d] = %d\n", </a:t>
            </a:r>
          </a:p>
          <a:p>
            <a:pPr marL="0" indent="0">
              <a:buNone/>
            </a:pPr>
            <a:r>
              <a:rPr lang="en-US" altLang="zh-CN" dirty="0" smtClean="0"/>
              <a:t>    row, col, </a:t>
            </a:r>
            <a:r>
              <a:rPr lang="en-US" altLang="zh-CN" dirty="0" smtClean="0">
                <a:solidFill>
                  <a:srgbClr val="FF0000"/>
                </a:solidFill>
              </a:rPr>
              <a:t>a[row][</a:t>
            </a:r>
            <a:r>
              <a:rPr lang="en-US" altLang="zh-CN" dirty="0">
                <a:solidFill>
                  <a:srgbClr val="FF0000"/>
                </a:solidFill>
              </a:rPr>
              <a:t>col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783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7.2.3  </a:t>
            </a:r>
            <a:r>
              <a:rPr lang="zh-CN" altLang="en-US" dirty="0" smtClean="0"/>
              <a:t>二维数组的初始化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分行初始化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类型名 数组名</a:t>
            </a:r>
            <a:r>
              <a:rPr lang="en-US" altLang="zh-CN" dirty="0" smtClean="0"/>
              <a:t>[</a:t>
            </a:r>
            <a:r>
              <a:rPr lang="zh-CN" altLang="en-US" dirty="0" smtClean="0"/>
              <a:t>行</a:t>
            </a:r>
            <a:r>
              <a:rPr lang="zh-CN" altLang="en-US" dirty="0"/>
              <a:t>数</a:t>
            </a:r>
            <a:r>
              <a:rPr lang="en-US" altLang="zh-CN" dirty="0" smtClean="0"/>
              <a:t>][</a:t>
            </a:r>
            <a:r>
              <a:rPr lang="zh-CN" altLang="en-US" dirty="0" smtClean="0"/>
              <a:t>列</a:t>
            </a:r>
            <a:r>
              <a:rPr lang="zh-CN" altLang="en-US" dirty="0"/>
              <a:t>数</a:t>
            </a:r>
            <a:r>
              <a:rPr lang="en-US" altLang="zh-CN" dirty="0" smtClean="0"/>
              <a:t>] =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{ </a:t>
            </a:r>
            <a:r>
              <a:rPr lang="zh-CN" altLang="en-US" dirty="0" smtClean="0"/>
              <a:t>行</a:t>
            </a:r>
            <a:r>
              <a:rPr lang="en-US" altLang="zh-CN" dirty="0" smtClean="0"/>
              <a:t>0</a:t>
            </a:r>
            <a:r>
              <a:rPr lang="zh-CN" altLang="en-US" dirty="0"/>
              <a:t>初值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}, { </a:t>
            </a:r>
            <a:r>
              <a:rPr lang="zh-CN" altLang="en-US" dirty="0" smtClean="0"/>
              <a:t>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初值表 </a:t>
            </a:r>
            <a:r>
              <a:rPr lang="en-US" altLang="zh-CN" dirty="0" smtClean="0"/>
              <a:t>}, …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};</a:t>
            </a:r>
            <a:endParaRPr lang="en-US" altLang="zh-CN" dirty="0"/>
          </a:p>
          <a:p>
            <a:pPr lvl="1"/>
            <a:r>
              <a:rPr lang="zh-CN" altLang="en-US" dirty="0" smtClean="0"/>
              <a:t>初始化</a:t>
            </a:r>
            <a:r>
              <a:rPr lang="zh-CN" altLang="en-US" dirty="0"/>
              <a:t>所有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a[3][3] = { {1,2,3}, {4,5,6}, {7,8,9} };</a:t>
            </a:r>
          </a:p>
          <a:p>
            <a:pPr lvl="1"/>
            <a:r>
              <a:rPr lang="zh-CN" altLang="en-US" dirty="0" smtClean="0"/>
              <a:t>初始化前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a[3][3] = { {1,2,3}, </a:t>
            </a:r>
            <a:r>
              <a:rPr lang="en-US" altLang="zh-CN" dirty="0" smtClean="0"/>
              <a:t>{4,5,6} }; </a:t>
            </a:r>
          </a:p>
          <a:p>
            <a:pPr lvl="1"/>
            <a:r>
              <a:rPr lang="zh-CN" altLang="en-US" dirty="0" smtClean="0"/>
              <a:t>行</a:t>
            </a:r>
            <a:r>
              <a:rPr lang="en-US" altLang="zh-CN" dirty="0" smtClean="0"/>
              <a:t>1</a:t>
            </a:r>
            <a:r>
              <a:rPr lang="zh-CN" altLang="en-US" dirty="0" smtClean="0"/>
              <a:t>无初始化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a[3][3] = { {1,2,3}, </a:t>
            </a:r>
            <a:r>
              <a:rPr lang="en-US" altLang="zh-CN" dirty="0" smtClean="0"/>
              <a:t>{ }, </a:t>
            </a:r>
            <a:r>
              <a:rPr lang="en-US" altLang="zh-CN" dirty="0"/>
              <a:t>{7,8,9} </a:t>
            </a:r>
            <a:r>
              <a:rPr lang="en-US" altLang="zh-CN" dirty="0" smtClean="0"/>
              <a:t>};</a:t>
            </a: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710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7.2.3 </a:t>
            </a:r>
            <a:r>
              <a:rPr lang="zh-CN" altLang="en-US" dirty="0" smtClean="0"/>
              <a:t>二</a:t>
            </a:r>
            <a:r>
              <a:rPr lang="zh-CN" altLang="en-US" dirty="0"/>
              <a:t>维数组的初始化</a:t>
            </a:r>
            <a:endParaRPr lang="zh-CN" alt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顺序初始化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类型名 数组名</a:t>
            </a:r>
            <a:r>
              <a:rPr lang="en-US" altLang="zh-CN" dirty="0"/>
              <a:t>[</a:t>
            </a:r>
            <a:r>
              <a:rPr lang="zh-CN" altLang="en-US" dirty="0" smtClean="0"/>
              <a:t>行数</a:t>
            </a:r>
            <a:r>
              <a:rPr lang="en-US" altLang="zh-CN" dirty="0" smtClean="0"/>
              <a:t>][</a:t>
            </a:r>
            <a:r>
              <a:rPr lang="zh-CN" altLang="en-US" dirty="0" smtClean="0"/>
              <a:t>列数</a:t>
            </a:r>
            <a:r>
              <a:rPr lang="en-US" altLang="zh-CN" dirty="0" smtClean="0"/>
              <a:t>] </a:t>
            </a:r>
            <a:r>
              <a:rPr lang="en-US" altLang="zh-CN" dirty="0"/>
              <a:t>= </a:t>
            </a:r>
            <a:r>
              <a:rPr lang="en-US" altLang="zh-CN" dirty="0" smtClean="0"/>
              <a:t>{ </a:t>
            </a:r>
            <a:r>
              <a:rPr lang="zh-CN" altLang="en-US" dirty="0" smtClean="0"/>
              <a:t>初值</a:t>
            </a:r>
            <a:r>
              <a:rPr lang="zh-CN" altLang="en-US" dirty="0"/>
              <a:t>表 </a:t>
            </a:r>
            <a:r>
              <a:rPr lang="en-US" altLang="zh-CN" dirty="0" smtClean="0"/>
              <a:t>};</a:t>
            </a:r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二</a:t>
            </a:r>
            <a:r>
              <a:rPr lang="zh-CN" altLang="en-US" dirty="0"/>
              <a:t>维数组的元素按照在内存中存放顺序（逐行连续存放）与初始化的值</a:t>
            </a:r>
            <a:r>
              <a:rPr lang="zh-CN" altLang="en-US" dirty="0" smtClean="0"/>
              <a:t>对应。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a[3][3] = { 1,2,3,4,5,6,7,8,9 };</a:t>
            </a:r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等价于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a[3][3] = { {1,2,3</a:t>
            </a:r>
            <a:r>
              <a:rPr lang="en-US" altLang="zh-CN" dirty="0" smtClean="0"/>
              <a:t>},{</a:t>
            </a:r>
            <a:r>
              <a:rPr lang="en-US" altLang="zh-CN" dirty="0"/>
              <a:t>4,5,6</a:t>
            </a:r>
            <a:r>
              <a:rPr lang="en-US" altLang="zh-CN" dirty="0" smtClean="0"/>
              <a:t>},{</a:t>
            </a:r>
            <a:r>
              <a:rPr lang="en-US" altLang="zh-CN" dirty="0"/>
              <a:t>7,8,9} };</a:t>
            </a:r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940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7.2.3 </a:t>
            </a:r>
            <a:r>
              <a:rPr lang="zh-CN" altLang="en-US" dirty="0"/>
              <a:t>二维数组的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省略行长</a:t>
            </a:r>
            <a:r>
              <a:rPr lang="zh-CN" altLang="en-US" dirty="0" smtClean="0">
                <a:solidFill>
                  <a:srgbClr val="FF0000"/>
                </a:solidFill>
              </a:rPr>
              <a:t>度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6047184" cy="47009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对全部元素都赋了初值，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 ][3] = { 1,2,3,4,5,6,7,8,9 };</a:t>
            </a:r>
          </a:p>
          <a:p>
            <a:pPr marL="514350" indent="-457200"/>
            <a:endParaRPr lang="en-US" altLang="zh-CN" dirty="0" smtClean="0"/>
          </a:p>
          <a:p>
            <a:pPr marL="514350" indent="-457200"/>
            <a:endParaRPr lang="en-US" altLang="zh-CN" dirty="0"/>
          </a:p>
          <a:p>
            <a:pPr marL="514350" indent="-457200"/>
            <a:r>
              <a:rPr lang="zh-CN" altLang="en-US" dirty="0" smtClean="0"/>
              <a:t>或在分行初始化时，在初值表中列出了全部行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b[ ][3] = { {1,2,3},{},{4,5},{} }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sp>
        <p:nvSpPr>
          <p:cNvPr id="3789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C13D10C-A7DB-4028-91B3-9CEDC2F726A0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508104" y="1268760"/>
            <a:ext cx="3312368" cy="181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lvl="2"/>
            <a:r>
              <a:rPr kumimoji="1" lang="zh-CN" altLang="en-US" sz="2800" b="1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数组</a:t>
            </a:r>
            <a:r>
              <a:rPr kumimoji="1" lang="en-US" altLang="zh-CN" sz="2800" b="1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a</a:t>
            </a:r>
          </a:p>
          <a:p>
            <a:pPr lvl="2"/>
            <a:r>
              <a:rPr kumimoji="1" lang="en-US" altLang="zh-CN" sz="2800" b="1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1    2    3 </a:t>
            </a:r>
          </a:p>
          <a:p>
            <a:pPr lvl="2"/>
            <a:r>
              <a:rPr kumimoji="1" lang="en-US" altLang="zh-CN" sz="2800" b="1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4    5    6</a:t>
            </a:r>
          </a:p>
          <a:p>
            <a:pPr lvl="2"/>
            <a:r>
              <a:rPr kumimoji="1" lang="en-US" altLang="zh-CN" sz="2800" b="1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7    8    9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724293" y="4077072"/>
            <a:ext cx="3419707" cy="224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lvl="2"/>
            <a:r>
              <a:rPr kumimoji="1" lang="zh-CN" altLang="en-US" sz="28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数组</a:t>
            </a:r>
            <a:r>
              <a:rPr kumimoji="1" lang="en-US" altLang="zh-CN" sz="28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b</a:t>
            </a:r>
          </a:p>
          <a:p>
            <a:pPr lvl="2"/>
            <a:r>
              <a:rPr kumimoji="1" lang="en-US" altLang="zh-CN" sz="28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1    2    3</a:t>
            </a:r>
          </a:p>
          <a:p>
            <a:pPr lvl="2"/>
            <a:r>
              <a:rPr kumimoji="1" lang="en-US" altLang="zh-CN" sz="28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0    0    0</a:t>
            </a:r>
          </a:p>
          <a:p>
            <a:pPr lvl="2"/>
            <a:r>
              <a:rPr kumimoji="1" lang="en-US" altLang="zh-CN" sz="28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4    5    0</a:t>
            </a:r>
          </a:p>
          <a:p>
            <a:pPr lvl="2"/>
            <a:r>
              <a:rPr kumimoji="1" lang="en-US" altLang="zh-CN" sz="280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</a:rPr>
              <a:t>0    0    0</a:t>
            </a:r>
          </a:p>
        </p:txBody>
      </p:sp>
    </p:spTree>
    <p:extLst>
      <p:ext uri="{BB962C8B-B14F-4D97-AF65-F5344CB8AC3E}">
        <p14:creationId xmlns:p14="http://schemas.microsoft.com/office/powerpoint/2010/main" val="3931654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uiExpand="1" build="p" bldLvl="2" autoUpdateAnimBg="0"/>
      <p:bldP spid="37891" grpId="0" uiExpand="1"/>
      <p:bldP spid="378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7.2.4 </a:t>
            </a:r>
            <a:r>
              <a:rPr lang="zh-CN" altLang="en-US" dirty="0" smtClean="0"/>
              <a:t>二维数组编程</a:t>
            </a: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定义矩阵</a:t>
            </a:r>
            <a:r>
              <a:rPr lang="en-US" altLang="zh-CN" dirty="0" smtClean="0"/>
              <a:t>] 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7-8]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定义一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3x2</a:t>
            </a:r>
            <a:r>
              <a:rPr lang="zh-CN" altLang="en-US" dirty="0" smtClean="0"/>
              <a:t>的二维数组，其元素值满足：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[i][j] = i + j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a[3][2];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i, j;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计算元素值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/>
              <a:t>for ( i=0; i&lt;3; i++ )</a:t>
            </a:r>
          </a:p>
          <a:p>
            <a:pPr marL="0" indent="0">
              <a:buNone/>
            </a:pPr>
            <a:r>
              <a:rPr lang="en-US" altLang="zh-CN" dirty="0" smtClean="0"/>
              <a:t>   for </a:t>
            </a:r>
            <a:r>
              <a:rPr lang="en-US" altLang="zh-CN" dirty="0"/>
              <a:t>( </a:t>
            </a:r>
            <a:r>
              <a:rPr lang="en-US" altLang="zh-CN" dirty="0" smtClean="0"/>
              <a:t>j=0</a:t>
            </a:r>
            <a:r>
              <a:rPr lang="en-US" altLang="zh-CN" dirty="0"/>
              <a:t>; </a:t>
            </a:r>
            <a:r>
              <a:rPr lang="en-US" altLang="zh-CN" dirty="0" smtClean="0"/>
              <a:t>j&lt;2; j++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C000"/>
                </a:solidFill>
              </a:rPr>
              <a:t>a[i][j] </a:t>
            </a:r>
            <a:r>
              <a:rPr lang="en-US" altLang="zh-CN" dirty="0" smtClean="0"/>
              <a:t>= i + j;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615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zh-CN" dirty="0"/>
              <a:t>.</a:t>
            </a:r>
            <a:r>
              <a:rPr lang="en-US" altLang="zh-CN" dirty="0" smtClean="0"/>
              <a:t>1.1 </a:t>
            </a:r>
            <a:r>
              <a:rPr lang="zh-CN" altLang="en-US" dirty="0" smtClean="0"/>
              <a:t>一维数组元素存储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14AF1A5-CB19-4950-A985-9FBDAFB63834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475656" y="1255569"/>
            <a:ext cx="1872208" cy="5193195"/>
            <a:chOff x="3726751" y="1268761"/>
            <a:chExt cx="1872208" cy="5589239"/>
          </a:xfrm>
        </p:grpSpPr>
        <p:sp>
          <p:nvSpPr>
            <p:cNvPr id="5" name="矩形 4"/>
            <p:cNvSpPr/>
            <p:nvPr/>
          </p:nvSpPr>
          <p:spPr>
            <a:xfrm>
              <a:off x="3726751" y="2566953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a[1</a:t>
              </a:r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26751" y="3073058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a[2</a:t>
              </a:r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26751" y="3579163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26751" y="4085268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26751" y="4591373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a[7]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26751" y="5085440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a[8]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26751" y="5591545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a[9]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26751" y="2060848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a[0</a:t>
              </a:r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726751" y="1268761"/>
              <a:ext cx="187220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26751" y="6097650"/>
              <a:ext cx="1872208" cy="760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06161" y="1373867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lt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</a:t>
            </a:r>
            <a:r>
              <a:rPr lang="en-US" altLang="zh-CN" sz="2400" b="1" dirty="0" err="1" smtClean="0">
                <a:solidFill>
                  <a:schemeClr val="lt1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lt1"/>
                </a:solidFill>
                <a:latin typeface="Courier New" pitchFamily="49" charset="0"/>
                <a:ea typeface="+mn-ea"/>
                <a:cs typeface="Courier New" pitchFamily="49" charset="0"/>
              </a:rPr>
              <a:t> a[10]</a:t>
            </a:r>
          </a:p>
          <a:p>
            <a:r>
              <a:rPr lang="en-US" altLang="zh-CN" sz="2400" b="1" dirty="0" smtClean="0">
                <a:solidFill>
                  <a:schemeClr val="lt1"/>
                </a:solidFill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endParaRPr lang="zh-CN" altLang="en-US" sz="2400" b="1" dirty="0">
              <a:solidFill>
                <a:schemeClr val="lt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352177" y="1991531"/>
            <a:ext cx="1224136" cy="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51920" y="2916624"/>
            <a:ext cx="3647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可以用一个</a:t>
            </a:r>
            <a:r>
              <a:rPr lang="zh-CN" altLang="en-US" sz="24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下标，例如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i</a:t>
            </a:r>
            <a:r>
              <a:rPr lang="en-US" altLang="zh-CN" sz="24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,</a:t>
            </a:r>
          </a:p>
          <a:p>
            <a:r>
              <a:rPr lang="zh-CN" altLang="en-US" sz="24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指示第</a:t>
            </a:r>
            <a:r>
              <a:rPr lang="en-US" altLang="zh-CN" sz="2400" b="1" i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i</a:t>
            </a:r>
            <a:r>
              <a:rPr lang="zh-CN" altLang="en-US" sz="24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个元素。</a:t>
            </a:r>
            <a:endParaRPr lang="zh-CN" altLang="en-US" sz="2400" b="1" dirty="0">
              <a:solidFill>
                <a:srgbClr val="FFFF00"/>
              </a:solidFill>
              <a:latin typeface="楷体" pitchFamily="49" charset="-122"/>
              <a:ea typeface="楷体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4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7.2.4 </a:t>
            </a:r>
            <a:r>
              <a:rPr lang="zh-CN" altLang="en-US" dirty="0" smtClean="0"/>
              <a:t>二维数组编程</a:t>
            </a: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定义矩阵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7-8]</a:t>
            </a:r>
            <a:endParaRPr lang="zh-CN" alt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按矩阵格式输出二维数组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/>
              <a:t>for ( i=0; i&lt;3; i++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for </a:t>
            </a:r>
            <a:r>
              <a:rPr lang="en-US" altLang="zh-CN" dirty="0"/>
              <a:t>( </a:t>
            </a:r>
            <a:r>
              <a:rPr lang="en-US" altLang="zh-CN" dirty="0" smtClean="0"/>
              <a:t>j=0</a:t>
            </a:r>
            <a:r>
              <a:rPr lang="en-US" altLang="zh-CN" dirty="0"/>
              <a:t>; </a:t>
            </a:r>
            <a:r>
              <a:rPr lang="en-US" altLang="zh-CN" dirty="0" smtClean="0"/>
              <a:t>j&lt;2; j++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("%4d", </a:t>
            </a:r>
            <a:r>
              <a:rPr lang="en-US" altLang="zh-CN" dirty="0">
                <a:solidFill>
                  <a:srgbClr val="FFC000"/>
                </a:solidFill>
              </a:rPr>
              <a:t>a[i][j]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("\n");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4355976" y="4725144"/>
            <a:ext cx="410721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可以 </a:t>
            </a:r>
            <a:r>
              <a:rPr lang="en-US" altLang="zh-CN" sz="3200" b="1" dirty="0" err="1" smtClean="0"/>
              <a:t>printf</a:t>
            </a:r>
            <a:r>
              <a:rPr lang="en-US" altLang="zh-CN" sz="3200" b="1" dirty="0" smtClean="0"/>
              <a:t>(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‘</a:t>
            </a:r>
            <a:r>
              <a:rPr lang="en-US" altLang="zh-CN" sz="3200" b="1" dirty="0" smtClean="0"/>
              <a:t>\n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’</a:t>
            </a:r>
            <a:r>
              <a:rPr lang="en-US" altLang="zh-CN" sz="3200" b="1" dirty="0" smtClean="0"/>
              <a:t>);</a:t>
            </a:r>
            <a:r>
              <a:rPr lang="zh-CN" altLang="en-US" sz="3200" b="1" dirty="0" smtClean="0"/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吗？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1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7.2.4 </a:t>
            </a:r>
            <a:r>
              <a:rPr lang="zh-CN" altLang="en-US" dirty="0"/>
              <a:t>二维数组编程</a:t>
            </a:r>
            <a:r>
              <a:rPr lang="en-US" altLang="zh-CN" dirty="0"/>
              <a:t>[</a:t>
            </a:r>
            <a:r>
              <a:rPr lang="zh-CN" altLang="en-US" dirty="0">
                <a:solidFill>
                  <a:srgbClr val="FF0000"/>
                </a:solidFill>
              </a:rPr>
              <a:t>矩阵转置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7-9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endParaRPr lang="zh-CN" altLang="en-US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a[N][N];  </a:t>
            </a:r>
            <a:r>
              <a:rPr lang="en-US" altLang="zh-CN" dirty="0" smtClean="0">
                <a:solidFill>
                  <a:srgbClr val="00B050"/>
                </a:solidFill>
              </a:rPr>
              <a:t>N</a:t>
            </a:r>
            <a:r>
              <a:rPr lang="zh-CN" altLang="en-US" dirty="0" smtClean="0">
                <a:solidFill>
                  <a:srgbClr val="00B050"/>
                </a:solidFill>
              </a:rPr>
              <a:t>是正整数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a[i][j]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i、j</a:t>
            </a:r>
            <a:r>
              <a:rPr lang="zh-CN" altLang="en-US" dirty="0" smtClean="0"/>
              <a:t>的合法取值范围[0，</a:t>
            </a:r>
            <a:r>
              <a:rPr lang="en-US" altLang="zh-CN" dirty="0" smtClean="0"/>
              <a:t>N-1]</a:t>
            </a:r>
          </a:p>
          <a:p>
            <a:pPr lvl="1"/>
            <a:endParaRPr lang="en-US" altLang="zh-CN" dirty="0" smtClean="0"/>
          </a:p>
          <a:p>
            <a:r>
              <a:rPr lang="zh-CN" altLang="en-US" dirty="0"/>
              <a:t>矩阵与二维数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用二维数组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N*N</a:t>
            </a:r>
            <a:r>
              <a:rPr lang="zh-CN" altLang="en-US" dirty="0" smtClean="0"/>
              <a:t>方阵时，对应关系:</a:t>
            </a:r>
          </a:p>
          <a:p>
            <a:pPr marL="914400" lvl="2" indent="0">
              <a:buNone/>
            </a:pPr>
            <a:r>
              <a:rPr lang="en-US" altLang="zh-CN" dirty="0" smtClean="0"/>
              <a:t>a[0][0]   a[0][1]  a[0][2]    </a:t>
            </a:r>
            <a:r>
              <a:rPr lang="zh-CN" altLang="en-US" dirty="0" smtClean="0"/>
              <a:t>主对角线  </a:t>
            </a:r>
            <a:r>
              <a:rPr lang="en-US" altLang="zh-CN" dirty="0" smtClean="0"/>
              <a:t>i=j</a:t>
            </a:r>
            <a:endParaRPr lang="zh-CN" altLang="en-US" dirty="0" smtClean="0"/>
          </a:p>
          <a:p>
            <a:pPr marL="914400" lvl="2" indent="0">
              <a:buNone/>
            </a:pPr>
            <a:r>
              <a:rPr lang="en-US" altLang="zh-CN" dirty="0" smtClean="0"/>
              <a:t>a[1][0]   a[1][1]  a[1][2]    </a:t>
            </a:r>
            <a:r>
              <a:rPr lang="zh-CN" altLang="en-US" dirty="0" smtClean="0"/>
              <a:t>上三角    </a:t>
            </a:r>
            <a:r>
              <a:rPr lang="en-US" altLang="zh-CN" dirty="0" smtClean="0"/>
              <a:t>i&lt;j</a:t>
            </a:r>
            <a:endParaRPr lang="zh-CN" altLang="en-US" dirty="0" smtClean="0"/>
          </a:p>
          <a:p>
            <a:pPr marL="914400" lvl="2" indent="0">
              <a:buNone/>
            </a:pPr>
            <a:r>
              <a:rPr lang="en-US" altLang="zh-CN" dirty="0" smtClean="0"/>
              <a:t>a[2][0]   a[2][1]  a[2][2]    </a:t>
            </a:r>
            <a:r>
              <a:rPr lang="zh-CN" altLang="en-US" dirty="0" smtClean="0"/>
              <a:t>下三角    </a:t>
            </a:r>
            <a:r>
              <a:rPr lang="en-US" altLang="zh-CN" dirty="0" smtClean="0"/>
              <a:t>i&gt;j</a:t>
            </a:r>
            <a:endParaRPr lang="zh-CN" altLang="en-US" dirty="0" smtClean="0"/>
          </a:p>
        </p:txBody>
      </p:sp>
      <p:sp>
        <p:nvSpPr>
          <p:cNvPr id="4301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B0D826C-9858-474F-9275-0850EA8EF738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3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7.2.4 </a:t>
            </a:r>
            <a:r>
              <a:rPr lang="zh-CN" altLang="en-US" dirty="0" smtClean="0"/>
              <a:t>二维数组编程</a:t>
            </a: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矩阵</a:t>
            </a:r>
            <a:r>
              <a:rPr lang="zh-CN" altLang="en-US" dirty="0">
                <a:solidFill>
                  <a:srgbClr val="FF0000"/>
                </a:solidFill>
              </a:rPr>
              <a:t>转置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7-9]</a:t>
            </a:r>
            <a:endParaRPr lang="zh-CN" alt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a[6][6], temp;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, j;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( i=0; </a:t>
            </a:r>
            <a:r>
              <a:rPr lang="en-US" altLang="zh-CN" dirty="0" smtClean="0"/>
              <a:t>i&lt;6; </a:t>
            </a:r>
            <a:r>
              <a:rPr lang="en-US" altLang="zh-CN" dirty="0"/>
              <a:t>i++ )</a:t>
            </a:r>
          </a:p>
          <a:p>
            <a:pPr marL="0" indent="0">
              <a:buNone/>
            </a:pPr>
            <a:r>
              <a:rPr lang="en-US" altLang="zh-CN" dirty="0" smtClean="0"/>
              <a:t>   for </a:t>
            </a:r>
            <a:r>
              <a:rPr lang="en-US" altLang="zh-CN" dirty="0"/>
              <a:t>( </a:t>
            </a:r>
            <a:r>
              <a:rPr lang="en-US" altLang="zh-CN" dirty="0" smtClean="0"/>
              <a:t>j=0</a:t>
            </a:r>
            <a:r>
              <a:rPr lang="en-US" altLang="zh-CN" dirty="0"/>
              <a:t>; </a:t>
            </a:r>
            <a:r>
              <a:rPr lang="en-US" altLang="zh-CN" dirty="0" smtClean="0">
                <a:solidFill>
                  <a:srgbClr val="FF0000"/>
                </a:solidFill>
              </a:rPr>
              <a:t>j&lt;i</a:t>
            </a:r>
            <a:r>
              <a:rPr lang="en-US" altLang="zh-CN" dirty="0" smtClean="0"/>
              <a:t>; j++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temp = </a:t>
            </a:r>
            <a:r>
              <a:rPr lang="en-US" altLang="zh-CN" dirty="0" smtClean="0">
                <a:solidFill>
                  <a:srgbClr val="FF0000"/>
                </a:solidFill>
              </a:rPr>
              <a:t>a[i][j]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a[i][j] </a:t>
            </a:r>
            <a:r>
              <a:rPr lang="en-US" altLang="zh-CN" dirty="0" smtClean="0"/>
              <a:t>= </a:t>
            </a:r>
            <a:r>
              <a:rPr lang="en-US" altLang="zh-CN" dirty="0" smtClean="0">
                <a:solidFill>
                  <a:srgbClr val="FFC000"/>
                </a:solidFill>
              </a:rPr>
              <a:t>a[j][i]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C000"/>
                </a:solidFill>
              </a:rPr>
              <a:t>a[j][i] </a:t>
            </a:r>
            <a:r>
              <a:rPr lang="en-US" altLang="zh-CN" dirty="0" smtClean="0"/>
              <a:t>= temp;       </a:t>
            </a:r>
          </a:p>
          <a:p>
            <a:pPr marL="0" indent="0">
              <a:buNone/>
            </a:pPr>
            <a:r>
              <a:rPr lang="en-US" altLang="zh-CN" dirty="0" smtClean="0"/>
              <a:t>   }</a:t>
            </a:r>
            <a:endParaRPr lang="en-US" altLang="zh-CN" dirty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5076056" y="3068960"/>
            <a:ext cx="2778325" cy="5847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可以 </a:t>
            </a:r>
            <a:r>
              <a:rPr lang="en-US" altLang="zh-CN" sz="3200" b="1" dirty="0" smtClean="0"/>
              <a:t>j&lt;6;</a:t>
            </a:r>
            <a:r>
              <a:rPr lang="zh-CN" altLang="en-US" sz="3200" b="1" dirty="0" smtClean="0"/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吗？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7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7.2.4 </a:t>
            </a:r>
            <a:r>
              <a:rPr lang="zh-CN" altLang="en-US" dirty="0" smtClean="0"/>
              <a:t>二维数组编程</a:t>
            </a: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求第几天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7-10]</a:t>
            </a:r>
            <a:endParaRPr lang="zh-CN" alt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定义函数 </a:t>
            </a:r>
            <a:r>
              <a:rPr lang="en-US" altLang="zh-CN" dirty="0" err="1" smtClean="0"/>
              <a:t>day_of_year</a:t>
            </a:r>
            <a:r>
              <a:rPr lang="en-US" altLang="zh-CN" dirty="0" smtClean="0"/>
              <a:t>(year, month, day),</a:t>
            </a:r>
            <a:r>
              <a:rPr lang="zh-CN" altLang="en-US" dirty="0" smtClean="0"/>
              <a:t>计算给定的年月日在这一年中是第几天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关键</a:t>
            </a:r>
            <a:r>
              <a:rPr lang="zh-CN" altLang="en-US" dirty="0" smtClean="0"/>
              <a:t>是每个月有几天？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     0  1  2  3  4  5  6  7  8  9  10 11 12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C000"/>
                </a:solidFill>
              </a:rPr>
              <a:t>非闰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C000"/>
                </a:solidFill>
              </a:rPr>
              <a:t>0  31 28 30 31</a:t>
            </a:r>
            <a:r>
              <a:rPr lang="en-US" altLang="zh-CN" sz="2800" dirty="0">
                <a:solidFill>
                  <a:srgbClr val="FFC000"/>
                </a:solidFill>
              </a:rPr>
              <a:t> 30 </a:t>
            </a:r>
            <a:r>
              <a:rPr lang="en-US" altLang="zh-CN" sz="2800" dirty="0" smtClean="0">
                <a:solidFill>
                  <a:srgbClr val="FFC000"/>
                </a:solidFill>
              </a:rPr>
              <a:t>31</a:t>
            </a:r>
            <a:r>
              <a:rPr lang="en-US" altLang="zh-CN" sz="2800" dirty="0">
                <a:solidFill>
                  <a:srgbClr val="FFC000"/>
                </a:solidFill>
              </a:rPr>
              <a:t> 30 </a:t>
            </a:r>
            <a:r>
              <a:rPr lang="en-US" altLang="zh-CN" sz="2800" dirty="0" smtClean="0">
                <a:solidFill>
                  <a:srgbClr val="FFC000"/>
                </a:solidFill>
              </a:rPr>
              <a:t>31</a:t>
            </a:r>
            <a:r>
              <a:rPr lang="en-US" altLang="zh-CN" sz="2800" dirty="0">
                <a:solidFill>
                  <a:srgbClr val="FFC000"/>
                </a:solidFill>
              </a:rPr>
              <a:t> 30 </a:t>
            </a:r>
            <a:r>
              <a:rPr lang="en-US" altLang="zh-CN" sz="2800" dirty="0" smtClean="0">
                <a:solidFill>
                  <a:srgbClr val="FFC000"/>
                </a:solidFill>
              </a:rPr>
              <a:t>31 30 </a:t>
            </a:r>
            <a:r>
              <a:rPr lang="en-US" altLang="zh-CN" sz="2800" dirty="0">
                <a:solidFill>
                  <a:srgbClr val="FFC000"/>
                </a:solidFill>
              </a:rPr>
              <a:t>31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闰年 </a:t>
            </a:r>
            <a:r>
              <a:rPr lang="en-US" altLang="zh-CN" sz="2800" dirty="0"/>
              <a:t>0  31 </a:t>
            </a:r>
            <a:r>
              <a:rPr lang="en-US" altLang="zh-CN" sz="2800" dirty="0" smtClean="0"/>
              <a:t>29</a:t>
            </a:r>
            <a:r>
              <a:rPr lang="en-US" altLang="zh-CN" sz="2800" dirty="0"/>
              <a:t> 30 31 30 31 30 31 30 31 </a:t>
            </a:r>
            <a:r>
              <a:rPr lang="en-US" altLang="zh-CN" sz="2800" dirty="0" smtClean="0"/>
              <a:t>30 31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tab[ ][13] </a:t>
            </a:r>
            <a:r>
              <a:rPr lang="en-US" altLang="zh-CN" sz="2800" dirty="0" smtClean="0"/>
              <a:t>= {</a:t>
            </a:r>
          </a:p>
          <a:p>
            <a:pPr marL="0" indent="0">
              <a:buNone/>
            </a:pPr>
            <a:r>
              <a:rPr lang="en-US" altLang="zh-CN" sz="2800" dirty="0" smtClean="0"/>
              <a:t>  {</a:t>
            </a:r>
            <a:r>
              <a:rPr lang="en-US" altLang="zh-CN" sz="2800" dirty="0" smtClean="0">
                <a:solidFill>
                  <a:srgbClr val="FFC000"/>
                </a:solidFill>
              </a:rPr>
              <a:t>0,31,28,30,31,30,31,30,31,30,31,30,31</a:t>
            </a:r>
            <a:r>
              <a:rPr lang="en-US" altLang="zh-CN" sz="2800" dirty="0" smtClean="0"/>
              <a:t>},</a:t>
            </a:r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/>
              <a:t>{</a:t>
            </a:r>
            <a:r>
              <a:rPr lang="en-US" altLang="zh-CN" sz="2800" dirty="0" smtClean="0"/>
              <a:t>0,31,29,30,31,30,31,30,31,30,31,30,31}};</a:t>
            </a: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149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7.2.4 </a:t>
            </a:r>
            <a:r>
              <a:rPr lang="zh-CN" altLang="en-US" dirty="0" smtClean="0"/>
              <a:t>二维数组编程</a:t>
            </a: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求第几天</a:t>
            </a:r>
            <a:r>
              <a:rPr lang="en-US" altLang="zh-CN" dirty="0" smtClean="0"/>
              <a:t>]</a:t>
            </a:r>
            <a:br>
              <a:rPr lang="en-US" altLang="zh-CN" dirty="0" smtClean="0"/>
            </a:b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7-10]</a:t>
            </a:r>
            <a:endParaRPr lang="zh-CN" altLang="en-US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day_of_year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year,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month,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day)</a:t>
            </a:r>
          </a:p>
          <a:p>
            <a:pPr marL="0" indent="0">
              <a:buNone/>
            </a:pPr>
            <a:r>
              <a:rPr lang="en-US" altLang="zh-CN" sz="2800" dirty="0" smtClean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k, leap;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tab[][13] = …&lt;</a:t>
            </a:r>
            <a:r>
              <a:rPr lang="zh-CN" altLang="en-US" sz="2800" dirty="0" smtClean="0"/>
              <a:t>略</a:t>
            </a:r>
            <a:r>
              <a:rPr lang="en-US" altLang="zh-CN" sz="2800" dirty="0" smtClean="0"/>
              <a:t>&gt;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</a:rPr>
              <a:t>  leap = ( year%4==0 &amp;&amp; year%100</a:t>
            </a:r>
            <a:r>
              <a:rPr lang="zh-CN" altLang="en-US" sz="2800" dirty="0" smtClean="0">
                <a:solidFill>
                  <a:srgbClr val="FFC000"/>
                </a:solidFill>
              </a:rPr>
              <a:t>！</a:t>
            </a:r>
            <a:r>
              <a:rPr lang="en-US" altLang="zh-CN" sz="2800" dirty="0" smtClean="0">
                <a:solidFill>
                  <a:srgbClr val="FFC000"/>
                </a:solidFill>
              </a:rPr>
              <a:t>=0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C000"/>
                </a:solidFill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</a:rPr>
              <a:t>         || year%400==0 );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for( k=1; k&lt;month; k++ 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day += tab[leap][k];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FFFF00"/>
                </a:solidFill>
              </a:rPr>
              <a:t>return day;</a:t>
            </a:r>
          </a:p>
          <a:p>
            <a:pPr marL="0" indent="0">
              <a:buNone/>
            </a:pPr>
            <a:r>
              <a:rPr lang="en-US" altLang="zh-CN" sz="2800" dirty="0"/>
              <a:t>}</a:t>
            </a:r>
            <a:endParaRPr lang="en-US" altLang="zh-CN" sz="2800" dirty="0" smtClean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89B7E272-CC23-4AF6-BBBE-55700325FD2D}" type="slidenum">
              <a:rPr lang="zh-CN" altLang="en-US" smtClean="0"/>
              <a:pPr/>
              <a:t>34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7.3  </a:t>
            </a:r>
            <a:r>
              <a:rPr lang="zh-CN" altLang="en-US" smtClean="0"/>
              <a:t>字符数组</a:t>
            </a:r>
            <a:endParaRPr lang="zh-CN" altLang="en-US" dirty="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数组名</a:t>
            </a:r>
            <a:r>
              <a:rPr lang="en-US" altLang="zh-CN" dirty="0" smtClean="0"/>
              <a:t>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char t[10];</a:t>
            </a:r>
          </a:p>
          <a:p>
            <a:pPr marL="0" indent="0">
              <a:buNone/>
            </a:pPr>
            <a:r>
              <a:rPr lang="en-US" altLang="zh-CN" dirty="0" smtClean="0"/>
              <a:t>char t[5] = {'h', 'a', 'p', 'p', 'y'};</a:t>
            </a:r>
          </a:p>
          <a:p>
            <a:pPr marL="0" indent="0">
              <a:buNone/>
            </a:pPr>
            <a:r>
              <a:rPr lang="en-US" altLang="zh-CN" dirty="0" smtClean="0"/>
              <a:t>char t[10] = {'h', 'a', 'p', 'p', 'y'};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D811214-979A-4AEC-A7AC-8D57DF44B55D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509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  </a:t>
            </a:r>
            <a:r>
              <a:rPr lang="zh-CN" altLang="en-US" dirty="0" smtClean="0"/>
              <a:t>字符数组</a:t>
            </a: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r>
              <a:rPr lang="en-US" altLang="zh-CN" dirty="0" smtClean="0"/>
              <a:t>]</a:t>
            </a:r>
            <a:endParaRPr lang="zh-CN" altLang="en-US" dirty="0" smtClean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2800" dirty="0" smtClean="0"/>
              <a:t>是一串字符序列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C</a:t>
            </a:r>
            <a:r>
              <a:rPr lang="zh-CN" altLang="en-US" sz="2800" dirty="0" smtClean="0"/>
              <a:t>语言中，字符串存储于一段连续的内存中</a:t>
            </a:r>
            <a:endParaRPr lang="en-US" altLang="zh-CN" sz="2800" dirty="0" smtClean="0"/>
          </a:p>
          <a:p>
            <a:pPr marL="400050" lvl="1" indent="0">
              <a:buNone/>
            </a:pPr>
            <a:r>
              <a:rPr lang="zh-CN" altLang="en-US" sz="2400" dirty="0" smtClean="0"/>
              <a:t>以字符</a:t>
            </a:r>
            <a:r>
              <a:rPr lang="en-US" altLang="zh-CN" sz="2400" dirty="0" smtClean="0">
                <a:solidFill>
                  <a:srgbClr val="FF0000"/>
                </a:solidFill>
              </a:rPr>
              <a:t>'\0'</a:t>
            </a:r>
            <a:r>
              <a:rPr lang="zh-CN" altLang="en-US" sz="2400" dirty="0" smtClean="0"/>
              <a:t>结束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字符</a:t>
            </a:r>
            <a:r>
              <a:rPr lang="en-US" altLang="zh-CN" sz="2400" dirty="0" smtClean="0">
                <a:solidFill>
                  <a:srgbClr val="FF0000"/>
                </a:solidFill>
              </a:rPr>
              <a:t>'\0'</a:t>
            </a:r>
            <a:r>
              <a:rPr lang="zh-CN" altLang="en-US" sz="2400" dirty="0" smtClean="0"/>
              <a:t>的值为</a:t>
            </a:r>
            <a:r>
              <a:rPr lang="en-US" altLang="zh-CN" sz="2400" dirty="0" smtClean="0"/>
              <a:t>0)</a:t>
            </a:r>
          </a:p>
          <a:p>
            <a:pPr marL="400050" lvl="1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4300" dirty="0" smtClean="0">
                <a:solidFill>
                  <a:srgbClr val="009900"/>
                </a:solidFill>
              </a:rPr>
              <a:t>用</a:t>
            </a:r>
            <a:r>
              <a:rPr lang="zh-CN" altLang="en-US" sz="4300" dirty="0" smtClean="0">
                <a:solidFill>
                  <a:srgbClr val="FF0000"/>
                </a:solidFill>
              </a:rPr>
              <a:t>字符</a:t>
            </a:r>
            <a:r>
              <a:rPr lang="zh-CN" altLang="en-US" sz="4300" dirty="0">
                <a:solidFill>
                  <a:srgbClr val="FF0000"/>
                </a:solidFill>
              </a:rPr>
              <a:t>数组</a:t>
            </a:r>
            <a:r>
              <a:rPr lang="zh-CN" altLang="en-US" sz="4300" dirty="0" smtClean="0">
                <a:solidFill>
                  <a:srgbClr val="009900"/>
                </a:solidFill>
              </a:rPr>
              <a:t>表示</a:t>
            </a:r>
            <a:r>
              <a:rPr lang="zh-CN" altLang="en-US" sz="4300" dirty="0">
                <a:solidFill>
                  <a:srgbClr val="FF0000"/>
                </a:solidFill>
              </a:rPr>
              <a:t>字符串</a:t>
            </a:r>
            <a:endParaRPr lang="en-US" altLang="zh-CN" sz="4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char s[6] </a:t>
            </a:r>
            <a:r>
              <a:rPr lang="en-US" altLang="zh-CN" sz="2800" dirty="0"/>
              <a:t>= {'h', 'a', 'p', 'p', </a:t>
            </a:r>
            <a:r>
              <a:rPr lang="en-US" altLang="zh-CN" sz="2800" dirty="0" smtClean="0"/>
              <a:t>'y', '\0' };</a:t>
            </a:r>
          </a:p>
          <a:p>
            <a:pPr marL="0" indent="0">
              <a:buNone/>
            </a:pPr>
            <a:r>
              <a:rPr lang="en-US" altLang="zh-CN" sz="2800" dirty="0" smtClean="0"/>
              <a:t>char </a:t>
            </a:r>
            <a:r>
              <a:rPr lang="en-US" altLang="zh-CN" sz="2800" dirty="0"/>
              <a:t>s[6] = {'h', 'a', 'p', 'p', 'y', </a:t>
            </a:r>
            <a:r>
              <a:rPr lang="en-US" altLang="zh-CN" sz="2800" dirty="0" smtClean="0"/>
              <a:t>0 };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FF00"/>
                </a:solidFill>
              </a:rPr>
              <a:t>可以更方便直观的写法：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/>
              <a:t>char </a:t>
            </a:r>
            <a:r>
              <a:rPr lang="en-US" altLang="zh-CN" sz="2800" dirty="0"/>
              <a:t>s[6] = </a:t>
            </a:r>
            <a:r>
              <a:rPr lang="en-US" altLang="zh-CN" sz="2800" dirty="0" smtClean="0">
                <a:solidFill>
                  <a:srgbClr val="FFC000"/>
                </a:solidFill>
              </a:rPr>
              <a:t>"happy"</a:t>
            </a:r>
            <a:r>
              <a:rPr lang="en-US" altLang="zh-CN" sz="2800" dirty="0" smtClean="0"/>
              <a:t>;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 smtClean="0"/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D811214-979A-4AEC-A7AC-8D57DF44B55D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5869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7.3.1  </a:t>
            </a:r>
            <a:r>
              <a:rPr lang="zh-CN" altLang="en-US" dirty="0" smtClean="0"/>
              <a:t>判断回文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输入一</a:t>
            </a:r>
            <a:r>
              <a:rPr lang="zh-CN" altLang="en-US" dirty="0" smtClean="0"/>
              <a:t>个</a:t>
            </a:r>
            <a:r>
              <a:rPr lang="zh-CN" altLang="en-US" dirty="0"/>
              <a:t>以回车为</a:t>
            </a:r>
            <a:r>
              <a:rPr lang="zh-CN" altLang="en-US" dirty="0" smtClean="0"/>
              <a:t>结束符的字符串（</a:t>
            </a:r>
            <a:r>
              <a:rPr lang="zh-CN" altLang="en-US" dirty="0" smtClean="0">
                <a:solidFill>
                  <a:srgbClr val="FF0000"/>
                </a:solidFill>
              </a:rPr>
              <a:t>少于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</a:rPr>
              <a:t>个字符</a:t>
            </a:r>
            <a:r>
              <a:rPr lang="zh-CN" altLang="en-US" dirty="0" smtClean="0"/>
              <a:t>），判断其是否为回文（</a:t>
            </a:r>
            <a:r>
              <a:rPr lang="zh-CN" altLang="en-US" dirty="0" smtClean="0">
                <a:solidFill>
                  <a:srgbClr val="FF0000"/>
                </a:solidFill>
              </a:rPr>
              <a:t>逆序不变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char s[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n, k, j;</a:t>
            </a:r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D811214-979A-4AEC-A7AC-8D57DF44B55D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5152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7.3.1  </a:t>
            </a:r>
            <a:r>
              <a:rPr lang="zh-CN" altLang="en-US" dirty="0" smtClean="0"/>
              <a:t>判断回文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读入字符串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("Enter a string:");</a:t>
            </a:r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en-US" altLang="zh-CN" dirty="0" smtClean="0"/>
              <a:t> = 0;</a:t>
            </a:r>
          </a:p>
          <a:p>
            <a:pPr marL="0" indent="0">
              <a:buNone/>
            </a:pPr>
            <a:r>
              <a:rPr lang="en-US" altLang="zh-CN" dirty="0" smtClean="0"/>
              <a:t>while ( </a:t>
            </a:r>
            <a:r>
              <a:rPr lang="en-US" altLang="zh-CN" dirty="0" smtClean="0">
                <a:solidFill>
                  <a:srgbClr val="FFC000"/>
                </a:solidFill>
              </a:rPr>
              <a:t>(s[n]=</a:t>
            </a:r>
            <a:r>
              <a:rPr lang="en-US" altLang="zh-CN" dirty="0" err="1" smtClean="0">
                <a:solidFill>
                  <a:srgbClr val="FFC000"/>
                </a:solidFill>
              </a:rPr>
              <a:t>getchar</a:t>
            </a:r>
            <a:r>
              <a:rPr lang="en-US" altLang="zh-CN" dirty="0" smtClean="0">
                <a:solidFill>
                  <a:srgbClr val="FFC000"/>
                </a:solidFill>
              </a:rPr>
              <a:t>())</a:t>
            </a:r>
            <a:r>
              <a:rPr lang="en-US" altLang="zh-CN" dirty="0" smtClean="0"/>
              <a:t> != '\n'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n ++;</a:t>
            </a:r>
          </a:p>
          <a:p>
            <a:pPr marL="0" indent="0">
              <a:buNone/>
            </a:pPr>
            <a:r>
              <a:rPr lang="en-US" altLang="zh-CN" dirty="0" smtClean="0"/>
              <a:t>s[n] = </a:t>
            </a:r>
            <a:r>
              <a:rPr lang="en-US" altLang="zh-CN" dirty="0" smtClean="0">
                <a:solidFill>
                  <a:srgbClr val="FF0000"/>
                </a:solidFill>
              </a:rPr>
              <a:t>'\0'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zh-CN" altLang="en-US" dirty="0" smtClean="0">
                <a:solidFill>
                  <a:srgbClr val="00B050"/>
                </a:solidFill>
              </a:rPr>
              <a:t>* </a:t>
            </a:r>
            <a:r>
              <a:rPr lang="zh-CN" altLang="en-US" dirty="0">
                <a:solidFill>
                  <a:srgbClr val="00B050"/>
                </a:solidFill>
              </a:rPr>
              <a:t>字符串结束</a:t>
            </a:r>
            <a:r>
              <a:rPr lang="zh-CN" altLang="en-US" dirty="0" smtClean="0">
                <a:solidFill>
                  <a:srgbClr val="00B050"/>
                </a:solidFill>
              </a:rPr>
              <a:t>标识符 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while </a:t>
            </a:r>
            <a:r>
              <a:rPr lang="en-US" altLang="zh-CN" dirty="0"/>
              <a:t>( 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smtClean="0">
                <a:solidFill>
                  <a:srgbClr val="FFC000"/>
                </a:solidFill>
              </a:rPr>
              <a:t>s[n++]=</a:t>
            </a:r>
            <a:r>
              <a:rPr lang="en-US" altLang="zh-CN" dirty="0" err="1">
                <a:solidFill>
                  <a:srgbClr val="FFC000"/>
                </a:solidFill>
              </a:rPr>
              <a:t>getchar</a:t>
            </a:r>
            <a:r>
              <a:rPr lang="en-US" altLang="zh-CN" dirty="0">
                <a:solidFill>
                  <a:srgbClr val="FFC000"/>
                </a:solidFill>
              </a:rPr>
              <a:t>())</a:t>
            </a:r>
            <a:r>
              <a:rPr lang="en-US" altLang="zh-CN" dirty="0"/>
              <a:t> != '\n'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[--n</a:t>
            </a:r>
            <a:r>
              <a:rPr lang="en-US" altLang="zh-CN" dirty="0"/>
              <a:t>] = </a:t>
            </a:r>
            <a:r>
              <a:rPr lang="en-US" altLang="zh-CN" dirty="0">
                <a:solidFill>
                  <a:srgbClr val="FF0000"/>
                </a:solidFill>
              </a:rPr>
              <a:t>'\0'</a:t>
            </a:r>
            <a:r>
              <a:rPr lang="zh-CN" altLang="en-US" dirty="0"/>
              <a:t>；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D811214-979A-4AEC-A7AC-8D57DF44B55D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2310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7.3.1  </a:t>
            </a:r>
            <a:r>
              <a:rPr lang="zh-CN" altLang="en-US" dirty="0" smtClean="0"/>
              <a:t>判断回文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判断是否为回文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for ( </a:t>
            </a:r>
            <a:r>
              <a:rPr lang="en-US" altLang="zh-CN" dirty="0" smtClean="0">
                <a:solidFill>
                  <a:srgbClr val="FFC000"/>
                </a:solidFill>
              </a:rPr>
              <a:t>j=0, k=n-1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FF0000"/>
                </a:solidFill>
              </a:rPr>
              <a:t>j&lt;k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B0F0"/>
                </a:solidFill>
              </a:rPr>
              <a:t>j++, k--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if( </a:t>
            </a:r>
            <a:r>
              <a:rPr lang="en-US" altLang="zh-CN" dirty="0" smtClean="0">
                <a:solidFill>
                  <a:srgbClr val="FFFF00"/>
                </a:solidFill>
              </a:rPr>
              <a:t>s[j]!=s[k]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break;</a:t>
            </a:r>
          </a:p>
          <a:p>
            <a:pPr marL="0" indent="0">
              <a:buNone/>
            </a:pPr>
            <a:r>
              <a:rPr lang="en-US" altLang="zh-CN" dirty="0" smtClean="0"/>
              <a:t>if( j&lt;k )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不是回文</a:t>
            </a:r>
            <a:r>
              <a:rPr lang="en-US" altLang="zh-CN" dirty="0" smtClean="0"/>
              <a:t>\n");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else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是</a:t>
            </a:r>
            <a:r>
              <a:rPr lang="zh-CN" altLang="en-US" dirty="0"/>
              <a:t>回文</a:t>
            </a:r>
            <a:r>
              <a:rPr lang="en-US" altLang="zh-CN" dirty="0"/>
              <a:t>\n");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D811214-979A-4AEC-A7AC-8D57DF44B55D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6741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7.1.2  </a:t>
            </a:r>
            <a:r>
              <a:rPr lang="zh-CN" altLang="en-US" dirty="0" smtClean="0"/>
              <a:t>一维数组的定义和引用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968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类型名  数组名[数组长度]</a:t>
            </a:r>
            <a:endParaRPr lang="en-US" altLang="zh-CN" sz="3600" dirty="0" smtClean="0"/>
          </a:p>
          <a:p>
            <a:pPr marL="0" indent="0">
              <a:buNone/>
            </a:pPr>
            <a:endParaRPr lang="zh-CN" altLang="en-US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类型名：数组元素的类型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数组名：数组的名称，</a:t>
            </a:r>
            <a:r>
              <a:rPr lang="zh-CN" altLang="en-US" sz="2400" dirty="0" smtClean="0">
                <a:solidFill>
                  <a:srgbClr val="FF0000"/>
                </a:solidFill>
              </a:rPr>
              <a:t>合法的标识符</a:t>
            </a:r>
          </a:p>
          <a:p>
            <a:pPr marL="457200" lvl="1" indent="0">
              <a:buNone/>
            </a:pPr>
            <a:r>
              <a:rPr lang="zh-CN" altLang="en-US" sz="2400" dirty="0" smtClean="0"/>
              <a:t>数组长度：一个整数，给定数组的大小。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a[10];  </a:t>
            </a:r>
            <a:r>
              <a:rPr lang="zh-CN" altLang="en-US" sz="2400" dirty="0" smtClean="0">
                <a:solidFill>
                  <a:srgbClr val="FFFF00"/>
                </a:solidFill>
              </a:rPr>
              <a:t>定义一个含有10个整型元素的数组 </a:t>
            </a:r>
            <a:r>
              <a:rPr lang="en-US" altLang="zh-CN" sz="2400" dirty="0" smtClean="0">
                <a:solidFill>
                  <a:srgbClr val="FFFF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zh-CN" sz="2400" dirty="0" smtClean="0"/>
              <a:t>char  c[200]; </a:t>
            </a:r>
            <a:r>
              <a:rPr lang="zh-CN" altLang="en-US" sz="2400" dirty="0" smtClean="0">
                <a:solidFill>
                  <a:srgbClr val="FFFF00"/>
                </a:solidFill>
              </a:rPr>
              <a:t>定义一个含有200个字符元素的数组 </a:t>
            </a:r>
            <a:r>
              <a:rPr lang="en-US" altLang="zh-CN" sz="2400" dirty="0" smtClean="0">
                <a:solidFill>
                  <a:srgbClr val="FFFF00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zh-CN" sz="2400" dirty="0" smtClean="0"/>
              <a:t>float f[5];   </a:t>
            </a:r>
            <a:r>
              <a:rPr lang="zh-CN" altLang="en-US" sz="2400" dirty="0" smtClean="0">
                <a:solidFill>
                  <a:srgbClr val="FFFF00"/>
                </a:solidFill>
              </a:rPr>
              <a:t>定义一个含有5个浮点型元素的数组 </a:t>
            </a:r>
            <a:r>
              <a:rPr lang="en-US" altLang="zh-CN" sz="2400" dirty="0" smtClean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2AD7D70-4313-4656-8D31-9B0CC7377F0B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22099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uiExpand="1" build="p" bldLvl="3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7.3.3  </a:t>
            </a:r>
            <a:r>
              <a:rPr lang="zh-CN" altLang="en-US" smtClean="0"/>
              <a:t>字符串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字符串常量</a:t>
            </a:r>
          </a:p>
          <a:p>
            <a:pPr lvl="1"/>
            <a:r>
              <a:rPr lang="zh-CN" altLang="en-US" dirty="0" smtClean="0"/>
              <a:t>用一对双引号括起来的字符序列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"Happy",  "Monday"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字符串结束符是'\0'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隐含在</a:t>
            </a:r>
            <a:r>
              <a:rPr lang="en-US" altLang="zh-CN" dirty="0" smtClean="0"/>
              <a:t>"Happy",  "Monday"</a:t>
            </a:r>
            <a:r>
              <a:rPr lang="zh-CN" altLang="en-US" dirty="0" smtClean="0"/>
              <a:t>中</a:t>
            </a:r>
            <a:endParaRPr lang="zh-CN" altLang="en-US" dirty="0"/>
          </a:p>
          <a:p>
            <a:pPr lvl="2"/>
            <a:r>
              <a:rPr lang="zh-CN" altLang="en-US" dirty="0" smtClean="0"/>
              <a:t>注意：</a:t>
            </a:r>
            <a:r>
              <a:rPr lang="en-US" altLang="zh-CN" dirty="0" smtClean="0"/>
              <a:t>"Happy"</a:t>
            </a:r>
            <a:r>
              <a:rPr lang="zh-CN" altLang="en-US" dirty="0" smtClean="0"/>
              <a:t>的长度是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，但是其中的字符个数是</a:t>
            </a:r>
            <a:r>
              <a:rPr lang="en-US" altLang="zh-CN" dirty="0" smtClean="0"/>
              <a:t>6</a:t>
            </a:r>
          </a:p>
          <a:p>
            <a:pPr lvl="1"/>
            <a:r>
              <a:rPr lang="zh-CN" altLang="en-US" dirty="0" smtClean="0"/>
              <a:t>区分</a:t>
            </a:r>
            <a:r>
              <a:rPr lang="en-US" altLang="zh-CN" dirty="0" smtClean="0"/>
              <a:t>"a"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'a'</a:t>
            </a:r>
          </a:p>
          <a:p>
            <a:pPr lvl="2"/>
            <a:r>
              <a:rPr lang="en-US" altLang="zh-CN" dirty="0" smtClean="0"/>
              <a:t>"a":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'a': 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54281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16E6E70-E3B0-43BB-BB25-B8826B4190F7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76798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7.3.3  </a:t>
            </a:r>
            <a:r>
              <a:rPr lang="zh-CN" altLang="en-US" smtClean="0"/>
              <a:t>字符串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字符串的定义和初始化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char s[6</a:t>
            </a:r>
            <a:r>
              <a:rPr lang="en-US" altLang="zh-CN" dirty="0"/>
              <a:t>]={'H','a','p','p','y',0</a:t>
            </a:r>
            <a:r>
              <a:rPr lang="en-US" altLang="zh-CN" dirty="0" smtClean="0"/>
              <a:t>};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或者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/>
              <a:t>s[6] = "Happy</a:t>
            </a:r>
            <a:r>
              <a:rPr lang="en-US" altLang="zh-CN" dirty="0" smtClean="0"/>
              <a:t>";</a:t>
            </a:r>
          </a:p>
          <a:p>
            <a:r>
              <a:rPr lang="zh-CN" altLang="en-US" dirty="0"/>
              <a:t>如果已经定义</a:t>
            </a:r>
            <a:r>
              <a:rPr lang="zh-CN" altLang="en-US" dirty="0" smtClean="0"/>
              <a:t>了</a:t>
            </a:r>
            <a:r>
              <a:rPr lang="en-US" altLang="zh-CN" dirty="0" smtClean="0">
                <a:solidFill>
                  <a:srgbClr val="FFFF00"/>
                </a:solidFill>
              </a:rPr>
              <a:t>char s[6]; 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不能：</a:t>
            </a:r>
            <a:r>
              <a:rPr lang="en-US" altLang="zh-CN" dirty="0" smtClean="0"/>
              <a:t>s = </a:t>
            </a:r>
            <a:r>
              <a:rPr lang="en-US" altLang="zh-CN" dirty="0"/>
              <a:t>"Happy</a:t>
            </a:r>
            <a:r>
              <a:rPr lang="en-US" altLang="zh-CN" dirty="0" smtClean="0"/>
              <a:t>";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也</a:t>
            </a:r>
            <a:r>
              <a:rPr lang="zh-CN" altLang="en-US" dirty="0" smtClean="0">
                <a:solidFill>
                  <a:schemeClr val="tx1"/>
                </a:solidFill>
              </a:rPr>
              <a:t>不能</a:t>
            </a:r>
            <a:r>
              <a:rPr lang="en-US" altLang="zh-CN" dirty="0" smtClean="0">
                <a:solidFill>
                  <a:schemeClr val="tx1"/>
                </a:solidFill>
              </a:rPr>
              <a:t>: </a:t>
            </a:r>
            <a:r>
              <a:rPr lang="en-US" altLang="zh-CN" dirty="0" smtClean="0"/>
              <a:t>s[ ] </a:t>
            </a:r>
            <a:r>
              <a:rPr lang="en-US" altLang="zh-CN" dirty="0"/>
              <a:t>= "Happy</a:t>
            </a:r>
            <a:r>
              <a:rPr lang="en-US" altLang="zh-CN" dirty="0" smtClean="0"/>
              <a:t>";</a:t>
            </a: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但是可以按照数组方式，</a:t>
            </a:r>
            <a:r>
              <a:rPr lang="zh-CN" altLang="en-US" dirty="0" smtClean="0"/>
              <a:t>逐个</a:t>
            </a:r>
            <a:r>
              <a:rPr lang="zh-CN" altLang="en-US" dirty="0"/>
              <a:t>字符赋值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>
                <a:solidFill>
                  <a:srgbClr val="FFC000"/>
                </a:solidFill>
              </a:rPr>
              <a:t>s[0]='H'; s[1]='a'; …</a:t>
            </a:r>
            <a:endParaRPr lang="en-US" altLang="zh-CN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54281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16E6E70-E3B0-43BB-BB25-B8826B4190F7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82815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8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uiExpand="1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字符串与一维字符数组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字符串：一个特殊的一维字符数组</a:t>
            </a:r>
          </a:p>
          <a:p>
            <a:pPr lvl="1"/>
            <a:endParaRPr lang="zh-CN" altLang="en-US" smtClean="0"/>
          </a:p>
          <a:p>
            <a:r>
              <a:rPr lang="zh-CN" altLang="en-US" smtClean="0"/>
              <a:t>把字符串放入一维字符数组（存储）</a:t>
            </a:r>
          </a:p>
          <a:p>
            <a:r>
              <a:rPr lang="zh-CN" altLang="en-US" smtClean="0"/>
              <a:t>对字符串的操作 ===&gt; 对字符数组的操作</a:t>
            </a:r>
          </a:p>
        </p:txBody>
      </p:sp>
      <p:sp>
        <p:nvSpPr>
          <p:cNvPr id="553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CB2526D-1505-46ED-A4BF-C8C059C278D5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1514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7.3.3  </a:t>
            </a:r>
            <a:r>
              <a:rPr lang="zh-CN" altLang="en-US" smtClean="0"/>
              <a:t>字符串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字符串的操作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[80];</a:t>
            </a:r>
          </a:p>
          <a:p>
            <a:pPr lvl="1"/>
            <a:r>
              <a:rPr lang="zh-CN" altLang="en-US" dirty="0"/>
              <a:t>格式化</a:t>
            </a:r>
            <a:r>
              <a:rPr lang="zh-CN" altLang="en-US" dirty="0" smtClean="0"/>
              <a:t>输入字符串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chemeClr val="tx1"/>
                </a:solidFill>
              </a:rPr>
              <a:t>scanf</a:t>
            </a:r>
            <a:r>
              <a:rPr lang="en-US" altLang="zh-CN" dirty="0" smtClean="0">
                <a:solidFill>
                  <a:schemeClr val="tx1"/>
                </a:solidFill>
              </a:rPr>
              <a:t>("%s", </a:t>
            </a:r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r>
              <a:rPr lang="en-US" altLang="zh-CN" dirty="0" smtClean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zh-CN" altLang="en-US" dirty="0" smtClean="0"/>
              <a:t>格式化</a:t>
            </a:r>
            <a:r>
              <a:rPr lang="zh-CN" altLang="en-US" dirty="0"/>
              <a:t>输出</a:t>
            </a:r>
            <a:r>
              <a:rPr lang="zh-CN" altLang="en-US" dirty="0" smtClean="0"/>
              <a:t>字符串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 smtClean="0">
                <a:solidFill>
                  <a:schemeClr val="tx1"/>
                </a:solidFill>
              </a:rPr>
              <a:t>("%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", </a:t>
            </a:r>
            <a:r>
              <a:rPr lang="en-US" altLang="zh-CN" dirty="0" err="1" smtClean="0">
                <a:solidFill>
                  <a:schemeClr val="tx1"/>
                </a:solidFill>
              </a:rPr>
              <a:t>str</a:t>
            </a:r>
            <a:r>
              <a:rPr lang="en-US" altLang="zh-CN" dirty="0" smtClean="0">
                <a:solidFill>
                  <a:schemeClr val="tx1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str</a:t>
            </a:r>
            <a:r>
              <a:rPr lang="zh-CN" altLang="en-US" dirty="0" smtClean="0">
                <a:solidFill>
                  <a:srgbClr val="FF0000"/>
                </a:solidFill>
              </a:rPr>
              <a:t>必须是一个以</a:t>
            </a:r>
            <a:r>
              <a:rPr lang="en-US" altLang="zh-CN" dirty="0" smtClean="0">
                <a:solidFill>
                  <a:srgbClr val="FF0000"/>
                </a:solidFill>
              </a:rPr>
              <a:t>'\0'</a:t>
            </a:r>
            <a:r>
              <a:rPr lang="zh-CN" altLang="en-US" dirty="0" smtClean="0">
                <a:solidFill>
                  <a:srgbClr val="FF0000"/>
                </a:solidFill>
              </a:rPr>
              <a:t>结束的字符串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否则崩溃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4281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16E6E70-E3B0-43BB-BB25-B8826B4190F7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38702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2. 对字符串的操作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把字符串放入一维字符数组（存储）</a:t>
            </a:r>
          </a:p>
          <a:p>
            <a:r>
              <a:rPr lang="zh-CN" altLang="en-US" dirty="0" smtClean="0"/>
              <a:t>对字符串的操作 ===&gt; 对字符数组的操作</a:t>
            </a:r>
          </a:p>
          <a:p>
            <a:pPr lvl="1"/>
            <a:r>
              <a:rPr lang="zh-CN" altLang="en-US" dirty="0" smtClean="0"/>
              <a:t>普通字符数组：数组元素的个数是确定的，一般用下标控制循环</a:t>
            </a:r>
          </a:p>
          <a:p>
            <a:pPr lvl="1"/>
            <a:r>
              <a:rPr lang="zh-CN" altLang="en-US" dirty="0" smtClean="0"/>
              <a:t>字符串：没有显式地给出有效字符的个数，只规定在字符串结束符 '\0' 之前的字符都是字符串的有效字符，一般用结束符 '\0' 来控制循环</a:t>
            </a:r>
          </a:p>
          <a:p>
            <a:pPr lvl="1"/>
            <a:r>
              <a:rPr lang="zh-CN" altLang="en-US" dirty="0" smtClean="0"/>
              <a:t>循环条件：</a:t>
            </a:r>
            <a:r>
              <a:rPr lang="en-US" altLang="zh-CN" dirty="0" smtClean="0"/>
              <a:t>s[i] != '\0' </a:t>
            </a:r>
          </a:p>
        </p:txBody>
      </p:sp>
      <p:sp>
        <p:nvSpPr>
          <p:cNvPr id="5837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E68B23-B008-4A88-9235-430499BD8DB1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59655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计算字符串的有效长度</a:t>
            </a:r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strlength</a:t>
            </a:r>
            <a:r>
              <a:rPr lang="en-US" altLang="zh-CN" dirty="0" smtClean="0"/>
              <a:t>( char s[]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0;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while( s[n] != </a:t>
            </a:r>
            <a:r>
              <a:rPr lang="en-US" altLang="zh-CN" dirty="0" smtClean="0">
                <a:solidFill>
                  <a:srgbClr val="FF0000"/>
                </a:solidFill>
              </a:rPr>
              <a:t>'\0'</a:t>
            </a:r>
            <a:r>
              <a:rPr lang="en-US" altLang="zh-CN" dirty="0" smtClean="0"/>
              <a:t>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n ++;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n;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9397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69A3083-41C6-4457-A470-EC5719CE389C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900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计算字符串的有效长度</a:t>
            </a:r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strlength</a:t>
            </a:r>
            <a:r>
              <a:rPr lang="en-US" altLang="zh-CN" dirty="0" smtClean="0"/>
              <a:t>( char s[]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 = 0;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while( s[</a:t>
            </a:r>
            <a:r>
              <a:rPr lang="en-US" altLang="zh-CN" dirty="0" smtClean="0">
                <a:solidFill>
                  <a:srgbClr val="FF0000"/>
                </a:solidFill>
              </a:rPr>
              <a:t>n++</a:t>
            </a:r>
            <a:r>
              <a:rPr lang="en-US" altLang="zh-CN" dirty="0" smtClean="0"/>
              <a:t>] != '\0'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9397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69A3083-41C6-4457-A470-EC5719CE389C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712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输出字符串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void output( char s[]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0;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while( s[i]!= </a:t>
            </a:r>
            <a:r>
              <a:rPr lang="en-US" altLang="zh-CN" dirty="0" smtClean="0">
                <a:solidFill>
                  <a:srgbClr val="FF0000"/>
                </a:solidFill>
              </a:rPr>
              <a:t>'\0'</a:t>
            </a:r>
            <a:r>
              <a:rPr lang="en-US" altLang="zh-CN" dirty="0" smtClean="0"/>
              <a:t>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 s[i++] 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9397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69A3083-41C6-4457-A470-EC5719CE389C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877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7.3.4 </a:t>
            </a:r>
            <a:r>
              <a:rPr lang="zh-CN" altLang="en-US" dirty="0" smtClean="0"/>
              <a:t>字符串</a:t>
            </a:r>
            <a:r>
              <a:rPr lang="zh-CN" altLang="en-US" dirty="0"/>
              <a:t>编程：</a:t>
            </a:r>
            <a:r>
              <a:rPr lang="zh-CN" altLang="en-US" dirty="0">
                <a:solidFill>
                  <a:srgbClr val="FF0000"/>
                </a:solidFill>
              </a:rPr>
              <a:t>进制</a:t>
            </a:r>
            <a:r>
              <a:rPr lang="zh-CN" altLang="en-US" dirty="0" smtClean="0">
                <a:solidFill>
                  <a:srgbClr val="FF0000"/>
                </a:solidFill>
              </a:rPr>
              <a:t>转换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7-14] </a:t>
            </a:r>
            <a:endParaRPr lang="zh-CN" altLang="en-US" dirty="0" smtClean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输入一个以回车结束的字符串(少于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0个字符)，</a:t>
            </a:r>
            <a:r>
              <a:rPr lang="zh-CN" altLang="en-US" dirty="0" smtClean="0">
                <a:solidFill>
                  <a:srgbClr val="FF0000"/>
                </a:solidFill>
              </a:rPr>
              <a:t>过滤</a:t>
            </a:r>
            <a:r>
              <a:rPr lang="zh-CN" altLang="en-US" dirty="0" smtClean="0"/>
              <a:t>其中的</a:t>
            </a:r>
            <a:r>
              <a:rPr lang="zh-CN" altLang="en-US" dirty="0" smtClean="0">
                <a:solidFill>
                  <a:srgbClr val="FF0000"/>
                </a:solidFill>
              </a:rPr>
              <a:t>非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进制字符</a:t>
            </a:r>
            <a:r>
              <a:rPr lang="zh-CN" altLang="en-US" dirty="0" smtClean="0"/>
              <a:t>，生成新的字符串，然后将该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进制字符串</a:t>
            </a:r>
            <a:r>
              <a:rPr lang="zh-CN" altLang="en-US" dirty="0" smtClean="0">
                <a:solidFill>
                  <a:srgbClr val="FF0000"/>
                </a:solidFill>
              </a:rPr>
              <a:t>转化为</a:t>
            </a:r>
            <a:r>
              <a:rPr lang="en-US" altLang="zh-CN" dirty="0" smtClean="0">
                <a:solidFill>
                  <a:srgbClr val="FF0000"/>
                </a:solidFill>
              </a:rPr>
              <a:t>10</a:t>
            </a:r>
            <a:r>
              <a:rPr lang="zh-CN" altLang="en-US" dirty="0" smtClean="0">
                <a:solidFill>
                  <a:srgbClr val="FF0000"/>
                </a:solidFill>
              </a:rPr>
              <a:t>进制数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[80];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i, n;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6451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6226B91-DD8C-4F9C-98CF-06B531C52E90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431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7.3.4 </a:t>
            </a:r>
            <a:r>
              <a:rPr lang="zh-CN" altLang="en-US" dirty="0"/>
              <a:t>字符串编程：</a:t>
            </a:r>
            <a:r>
              <a:rPr lang="zh-CN" altLang="en-US" dirty="0">
                <a:solidFill>
                  <a:srgbClr val="FF0000"/>
                </a:solidFill>
              </a:rPr>
              <a:t>进制转换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7-14] </a:t>
            </a:r>
            <a:endParaRPr lang="zh-CN" altLang="en-US" dirty="0" smtClean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输入字符串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("Enter a string:");</a:t>
            </a:r>
          </a:p>
          <a:p>
            <a:pPr marL="0" indent="0">
              <a:buNone/>
            </a:pPr>
            <a:r>
              <a:rPr lang="en-US" altLang="zh-CN" dirty="0" smtClean="0"/>
              <a:t>i = 0;</a:t>
            </a:r>
          </a:p>
          <a:p>
            <a:pPr marL="0" indent="0">
              <a:buNone/>
            </a:pPr>
            <a:r>
              <a:rPr lang="en-US" altLang="zh-CN" dirty="0" smtClean="0"/>
              <a:t>while( 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[i]=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())!='\n'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i++;</a:t>
            </a:r>
          </a:p>
          <a:p>
            <a:pPr marL="0" indent="0">
              <a:buNone/>
            </a:pPr>
            <a:r>
              <a:rPr lang="en-US" altLang="zh-CN" dirty="0" err="1" smtClean="0"/>
              <a:t>str</a:t>
            </a:r>
            <a:r>
              <a:rPr lang="en-US" altLang="zh-CN" dirty="0" smtClean="0"/>
              <a:t>[i] = 0;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6451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6226B91-DD8C-4F9C-98CF-06B531C52E90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365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一维数组的引用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数组名[下标]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下标：整型表达式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下标</a:t>
            </a:r>
            <a:r>
              <a:rPr lang="en-US" altLang="zh-CN" dirty="0" smtClean="0">
                <a:solidFill>
                  <a:srgbClr val="FF0000"/>
                </a:solidFill>
              </a:rPr>
              <a:t>&gt;=</a:t>
            </a:r>
            <a:r>
              <a:rPr lang="zh-CN" altLang="en-US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下标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数组长度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smtClean="0"/>
              <a:t>a[0]</a:t>
            </a:r>
            <a:r>
              <a:rPr lang="zh-CN" altLang="en-US" dirty="0" smtClean="0"/>
              <a:t>表示数组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的首元素</a:t>
            </a:r>
            <a:r>
              <a:rPr lang="en-US" altLang="zh-CN" dirty="0" smtClean="0"/>
              <a:t>, a[k]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数组元素的使用方法与同类型的变量相同</a:t>
            </a:r>
          </a:p>
          <a:p>
            <a:pPr lvl="1"/>
            <a:r>
              <a:rPr lang="en-US" altLang="zh-CN" dirty="0" err="1" smtClean="0"/>
              <a:t>scanf</a:t>
            </a:r>
            <a:r>
              <a:rPr lang="en-US" altLang="zh-CN" dirty="0" smtClean="0"/>
              <a:t>("%d", &amp;a[i]);</a:t>
            </a:r>
          </a:p>
          <a:p>
            <a:pPr lvl="1"/>
            <a:r>
              <a:rPr lang="en-US" altLang="zh-CN" dirty="0" smtClean="0"/>
              <a:t>temp = a[index]; a[index]= a[k]; a[k] = temp; </a:t>
            </a:r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("%d ", a[i]);</a:t>
            </a:r>
          </a:p>
        </p:txBody>
      </p:sp>
      <p:sp>
        <p:nvSpPr>
          <p:cNvPr id="8197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3055AB0-ED7B-42F5-B2AF-9CFBB3E72FA3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57820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 bldLvl="3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7.3.4 </a:t>
            </a:r>
            <a:r>
              <a:rPr lang="zh-CN" altLang="en-US" dirty="0"/>
              <a:t>字符串编程：</a:t>
            </a:r>
            <a:r>
              <a:rPr lang="zh-CN" altLang="en-US" dirty="0">
                <a:solidFill>
                  <a:srgbClr val="FF0000"/>
                </a:solidFill>
              </a:rPr>
              <a:t>进制转换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7-14] </a:t>
            </a:r>
            <a:endParaRPr lang="zh-CN" altLang="en-US" dirty="0" smtClean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过滤非</a:t>
            </a:r>
            <a:r>
              <a:rPr lang="en-US" altLang="zh-CN" dirty="0" smtClean="0">
                <a:solidFill>
                  <a:srgbClr val="00B050"/>
                </a:solidFill>
              </a:rPr>
              <a:t>16</a:t>
            </a:r>
            <a:r>
              <a:rPr lang="zh-CN" altLang="en-US" dirty="0" smtClean="0">
                <a:solidFill>
                  <a:srgbClr val="00B050"/>
                </a:solidFill>
              </a:rPr>
              <a:t>进制字符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n = 0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C000"/>
                </a:solidFill>
              </a:rPr>
              <a:t>/</a:t>
            </a:r>
            <a:r>
              <a:rPr lang="zh-CN" altLang="en-US" dirty="0" smtClean="0">
                <a:solidFill>
                  <a:srgbClr val="FFC000"/>
                </a:solidFill>
              </a:rPr>
              <a:t>* 过滤后的字符数 *</a:t>
            </a:r>
            <a:r>
              <a:rPr lang="en-US" altLang="zh-CN" dirty="0" smtClean="0">
                <a:solidFill>
                  <a:srgbClr val="FFC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for ( i=0;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[i] </a:t>
            </a:r>
            <a:r>
              <a:rPr lang="en-US" altLang="zh-CN" dirty="0"/>
              <a:t>!</a:t>
            </a:r>
            <a:r>
              <a:rPr lang="en-US" altLang="zh-CN" dirty="0" smtClean="0"/>
              <a:t>= 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i++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if(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[i]&gt;='0' &amp;&amp; </a:t>
            </a:r>
            <a:r>
              <a:rPr lang="en-US" altLang="zh-CN" dirty="0" err="1"/>
              <a:t>str</a:t>
            </a:r>
            <a:r>
              <a:rPr lang="en-US" altLang="zh-CN" dirty="0"/>
              <a:t>[i</a:t>
            </a:r>
            <a:r>
              <a:rPr lang="en-US" altLang="zh-CN" dirty="0" smtClean="0"/>
              <a:t>]&lt;='9' ||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[i]&gt;='a' </a:t>
            </a:r>
            <a:r>
              <a:rPr lang="en-US" altLang="zh-CN" dirty="0"/>
              <a:t>&amp;&amp; </a:t>
            </a:r>
            <a:r>
              <a:rPr lang="en-US" altLang="zh-CN" dirty="0" err="1"/>
              <a:t>str</a:t>
            </a:r>
            <a:r>
              <a:rPr lang="en-US" altLang="zh-CN" dirty="0"/>
              <a:t>[i]&gt;=</a:t>
            </a:r>
            <a:r>
              <a:rPr lang="en-US" altLang="zh-CN" dirty="0" smtClean="0"/>
              <a:t>'f' ||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/>
              <a:t>str</a:t>
            </a:r>
            <a:r>
              <a:rPr lang="en-US" altLang="zh-CN" dirty="0"/>
              <a:t>[i</a:t>
            </a:r>
            <a:r>
              <a:rPr lang="en-US" altLang="zh-CN" dirty="0" smtClean="0"/>
              <a:t>]&gt;='A' </a:t>
            </a:r>
            <a:r>
              <a:rPr lang="en-US" altLang="zh-CN" dirty="0"/>
              <a:t>&amp;&amp; </a:t>
            </a:r>
            <a:r>
              <a:rPr lang="en-US" altLang="zh-CN" dirty="0" err="1"/>
              <a:t>str</a:t>
            </a:r>
            <a:r>
              <a:rPr lang="en-US" altLang="zh-CN" dirty="0"/>
              <a:t>[i]&gt;=</a:t>
            </a:r>
            <a:r>
              <a:rPr lang="en-US" altLang="zh-CN" dirty="0" smtClean="0"/>
              <a:t>'F' )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[n++] =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[i];</a:t>
            </a:r>
          </a:p>
          <a:p>
            <a:pPr marL="0" indent="0">
              <a:buNone/>
            </a:pPr>
            <a:r>
              <a:rPr lang="en-US" altLang="zh-CN" dirty="0" err="1" smtClean="0"/>
              <a:t>str</a:t>
            </a:r>
            <a:r>
              <a:rPr lang="en-US" altLang="zh-CN" dirty="0" smtClean="0"/>
              <a:t>[n] = 0;</a:t>
            </a:r>
          </a:p>
        </p:txBody>
      </p:sp>
      <p:sp>
        <p:nvSpPr>
          <p:cNvPr id="6451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6226B91-DD8C-4F9C-98CF-06B531C52E90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498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7.3.4 </a:t>
            </a:r>
            <a:r>
              <a:rPr lang="zh-CN" altLang="en-US" dirty="0"/>
              <a:t>字符串编程：</a:t>
            </a:r>
            <a:r>
              <a:rPr lang="zh-CN" altLang="en-US" dirty="0">
                <a:solidFill>
                  <a:srgbClr val="FF0000"/>
                </a:solidFill>
              </a:rPr>
              <a:t>进制转换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7-14] </a:t>
            </a:r>
            <a:endParaRPr lang="zh-CN" altLang="en-US" dirty="0" smtClean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转换进制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n = 0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C000"/>
                </a:solidFill>
              </a:rPr>
              <a:t>/</a:t>
            </a:r>
            <a:r>
              <a:rPr lang="zh-CN" altLang="en-US" dirty="0" smtClean="0">
                <a:solidFill>
                  <a:srgbClr val="FFC000"/>
                </a:solidFill>
              </a:rPr>
              <a:t>* </a:t>
            </a:r>
            <a:r>
              <a:rPr lang="en-US" altLang="zh-CN" dirty="0" smtClean="0">
                <a:solidFill>
                  <a:srgbClr val="FFC000"/>
                </a:solidFill>
              </a:rPr>
              <a:t>10</a:t>
            </a:r>
            <a:r>
              <a:rPr lang="zh-CN" altLang="en-US" dirty="0" smtClean="0">
                <a:solidFill>
                  <a:srgbClr val="FFC000"/>
                </a:solidFill>
              </a:rPr>
              <a:t>进制数值 *</a:t>
            </a:r>
            <a:r>
              <a:rPr lang="en-US" altLang="zh-CN" dirty="0" smtClean="0">
                <a:solidFill>
                  <a:srgbClr val="FFC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/>
              <a:t>for ( i=0;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[i] </a:t>
            </a:r>
            <a:r>
              <a:rPr lang="en-US" altLang="zh-CN" dirty="0"/>
              <a:t>!</a:t>
            </a:r>
            <a:r>
              <a:rPr lang="en-US" altLang="zh-CN" dirty="0" smtClean="0"/>
              <a:t>= 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i++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if(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[i]&gt;='0' &amp;&amp; </a:t>
            </a:r>
            <a:r>
              <a:rPr lang="en-US" altLang="zh-CN" dirty="0" err="1"/>
              <a:t>str</a:t>
            </a:r>
            <a:r>
              <a:rPr lang="en-US" altLang="zh-CN" dirty="0"/>
              <a:t>[i</a:t>
            </a:r>
            <a:r>
              <a:rPr lang="en-US" altLang="zh-CN" dirty="0" smtClean="0"/>
              <a:t>]&lt;='9'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n = n * 16 +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[i]-</a:t>
            </a:r>
            <a:r>
              <a:rPr lang="en-US" altLang="zh-CN" dirty="0"/>
              <a:t> </a:t>
            </a:r>
            <a:r>
              <a:rPr lang="en-US" altLang="zh-CN" dirty="0" smtClean="0"/>
              <a:t>'0';</a:t>
            </a:r>
          </a:p>
          <a:p>
            <a:pPr marL="0" indent="0">
              <a:buNone/>
            </a:pPr>
            <a:r>
              <a:rPr lang="en-US" altLang="zh-CN" dirty="0" smtClean="0"/>
              <a:t>   else if(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[i]&gt;='a' </a:t>
            </a:r>
            <a:r>
              <a:rPr lang="en-US" altLang="zh-CN" dirty="0"/>
              <a:t>&amp;&amp; </a:t>
            </a:r>
            <a:r>
              <a:rPr lang="en-US" altLang="zh-CN" dirty="0" err="1"/>
              <a:t>str</a:t>
            </a:r>
            <a:r>
              <a:rPr lang="en-US" altLang="zh-CN" dirty="0"/>
              <a:t>[i]&gt;=</a:t>
            </a:r>
            <a:r>
              <a:rPr lang="en-US" altLang="zh-CN" dirty="0" smtClean="0"/>
              <a:t>'f' )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/>
              <a:t>n = n * 16 + </a:t>
            </a:r>
            <a:r>
              <a:rPr lang="en-US" altLang="zh-CN" dirty="0" err="1"/>
              <a:t>str</a:t>
            </a:r>
            <a:r>
              <a:rPr lang="en-US" altLang="zh-CN" dirty="0"/>
              <a:t>[i]- </a:t>
            </a:r>
            <a:r>
              <a:rPr lang="en-US" altLang="zh-CN" dirty="0" smtClean="0"/>
              <a:t>'a';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else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n </a:t>
            </a:r>
            <a:r>
              <a:rPr lang="en-US" altLang="zh-CN" dirty="0"/>
              <a:t>= n * 16 + </a:t>
            </a:r>
            <a:r>
              <a:rPr lang="en-US" altLang="zh-CN" dirty="0" err="1"/>
              <a:t>str</a:t>
            </a:r>
            <a:r>
              <a:rPr lang="en-US" altLang="zh-CN" dirty="0"/>
              <a:t>[i]- </a:t>
            </a:r>
            <a:r>
              <a:rPr lang="en-US" altLang="zh-CN" dirty="0" smtClean="0"/>
              <a:t>'A';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/>
              <a:t>("digit = %d\n", n</a:t>
            </a:r>
            <a:r>
              <a:rPr lang="en-US" altLang="zh-CN" dirty="0" smtClean="0"/>
              <a:t>);</a:t>
            </a:r>
          </a:p>
        </p:txBody>
      </p:sp>
      <p:sp>
        <p:nvSpPr>
          <p:cNvPr id="6451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6226B91-DD8C-4F9C-98CF-06B531C52E90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4326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章之后的习题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习题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的选择题和填空题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习题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的选择题和填空题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答题模板（课程主页下载）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8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数组的下标不能越界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14AF1A5-CB19-4950-A985-9FBDAFB63834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771800" y="2076730"/>
            <a:ext cx="1224136" cy="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7804" y="2891583"/>
            <a:ext cx="63361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数组</a:t>
            </a:r>
            <a:r>
              <a:rPr lang="en-US" altLang="zh-CN" sz="24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a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有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10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个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元素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  <a:cs typeface="Courier New" pitchFamily="49" charset="0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  </a:t>
            </a:r>
            <a:r>
              <a:rPr lang="en-US" altLang="zh-CN" sz="24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a[0]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是首元素</a:t>
            </a:r>
            <a:endParaRPr lang="en-US" altLang="zh-CN" sz="2400" b="1" dirty="0">
              <a:latin typeface="楷体" pitchFamily="49" charset="-122"/>
              <a:ea typeface="楷体" pitchFamily="49" charset="-122"/>
              <a:cs typeface="Courier New" pitchFamily="49" charset="0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   </a:t>
            </a:r>
            <a:r>
              <a:rPr lang="en-US" altLang="zh-CN" sz="24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a[9]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是末尾元素（最后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  <a:cs typeface="Courier New" pitchFamily="49" charset="0"/>
              </a:rPr>
              <a:t>一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个）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  <a:cs typeface="Courier New" pitchFamily="49" charset="0"/>
            </a:endParaRPr>
          </a:p>
          <a:p>
            <a:endParaRPr lang="en-US" altLang="zh-CN" sz="2400" b="1" dirty="0">
              <a:latin typeface="楷体" pitchFamily="49" charset="-122"/>
              <a:ea typeface="楷体" pitchFamily="49" charset="-122"/>
              <a:cs typeface="Courier New" pitchFamily="49" charset="0"/>
            </a:endParaRPr>
          </a:p>
          <a:p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如果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引用</a:t>
            </a:r>
            <a:r>
              <a:rPr lang="en-US" altLang="zh-CN" sz="24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a[10]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，可能导致程序崩溃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  <a:cs typeface="Courier New" pitchFamily="49" charset="0"/>
            </a:endParaRPr>
          </a:p>
          <a:p>
            <a:r>
              <a:rPr lang="en-US" altLang="zh-CN" sz="2400" b="1" dirty="0">
                <a:latin typeface="楷体" pitchFamily="49" charset="-122"/>
                <a:ea typeface="楷体" pitchFamily="49" charset="-122"/>
                <a:cs typeface="Courier New" pitchFamily="49" charset="0"/>
              </a:rPr>
              <a:t> 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  <a:cs typeface="Courier New" pitchFamily="49" charset="0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因为数组的后面存储了其他的数据</a:t>
            </a:r>
            <a:endParaRPr lang="en-US" altLang="zh-CN" sz="2400" b="1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Courier New" pitchFamily="49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Courier New" pitchFamily="49" charset="0"/>
              </a:rPr>
              <a:t>非法修改将导致意外发生</a:t>
            </a:r>
            <a:endParaRPr lang="zh-CN" altLang="en-US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Courier New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55576" y="1340768"/>
            <a:ext cx="1872208" cy="5193195"/>
            <a:chOff x="3726751" y="1268761"/>
            <a:chExt cx="1872208" cy="5589239"/>
          </a:xfrm>
        </p:grpSpPr>
        <p:sp>
          <p:nvSpPr>
            <p:cNvPr id="22" name="矩形 21"/>
            <p:cNvSpPr/>
            <p:nvPr/>
          </p:nvSpPr>
          <p:spPr>
            <a:xfrm>
              <a:off x="3726751" y="2566953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a[1</a:t>
              </a:r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726751" y="3073058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a[2</a:t>
              </a:r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726751" y="3579163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26751" y="4085268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726751" y="4591373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a[8]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726751" y="5085440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a[9]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726751" y="5591545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726751" y="2060848"/>
              <a:ext cx="1872208" cy="5061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a[0</a:t>
              </a:r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26751" y="1268761"/>
              <a:ext cx="187220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726751" y="6097650"/>
              <a:ext cx="1872208" cy="760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zh-CN" alt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139952" y="1484106"/>
            <a:ext cx="313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lt1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</a:t>
            </a:r>
            <a:r>
              <a:rPr lang="en-US" altLang="zh-CN" sz="2400" b="1" dirty="0" err="1" smtClean="0">
                <a:solidFill>
                  <a:schemeClr val="lt1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schemeClr val="lt1"/>
                </a:solidFill>
                <a:latin typeface="Courier New" pitchFamily="49" charset="0"/>
                <a:ea typeface="+mn-ea"/>
                <a:cs typeface="Courier New" pitchFamily="49" charset="0"/>
              </a:rPr>
              <a:t> a[10]</a:t>
            </a:r>
          </a:p>
          <a:p>
            <a:r>
              <a:rPr lang="en-US" altLang="zh-CN" sz="2400" b="1" dirty="0" smtClean="0">
                <a:solidFill>
                  <a:schemeClr val="lt1"/>
                </a:solidFill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endParaRPr lang="zh-CN" altLang="en-US" sz="2400" b="1" dirty="0">
              <a:solidFill>
                <a:schemeClr val="lt1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7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7.1.3 </a:t>
            </a:r>
            <a:r>
              <a:rPr lang="zh-CN" altLang="en-US" dirty="0" smtClean="0"/>
              <a:t>一</a:t>
            </a:r>
            <a:r>
              <a:rPr lang="zh-CN" altLang="en-US" dirty="0"/>
              <a:t>维数组的初始化</a:t>
            </a:r>
            <a:endParaRPr lang="zh-CN" altLang="en-US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类型名 数组名</a:t>
            </a:r>
            <a:r>
              <a:rPr lang="en-US" altLang="zh-CN" dirty="0" smtClean="0"/>
              <a:t>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]= {</a:t>
            </a:r>
            <a:r>
              <a:rPr lang="zh-CN" altLang="en-US" dirty="0" smtClean="0"/>
              <a:t>初值表</a:t>
            </a:r>
            <a:r>
              <a:rPr lang="en-US" altLang="zh-CN" dirty="0" smtClean="0"/>
              <a:t>};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a[10] = {1, 2, 3, 4, 5, 6, 7, 8, 9, 10};</a:t>
            </a:r>
          </a:p>
          <a:p>
            <a:pPr marL="400050" lvl="1" indent="0">
              <a:buNone/>
            </a:pPr>
            <a:r>
              <a:rPr lang="zh-CN" altLang="en-US" dirty="0"/>
              <a:t>初值</a:t>
            </a:r>
            <a:r>
              <a:rPr lang="zh-CN" altLang="en-US" dirty="0" smtClean="0"/>
              <a:t>表的值依次赋予数组元素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char s[3</a:t>
            </a:r>
            <a:r>
              <a:rPr lang="en-US" altLang="zh-CN" dirty="0"/>
              <a:t>] = { 'a', 'b</a:t>
            </a:r>
            <a:r>
              <a:rPr lang="en-US" altLang="zh-CN" dirty="0" smtClean="0"/>
              <a:t>'};</a:t>
            </a:r>
          </a:p>
          <a:p>
            <a:pPr marL="400050" lvl="1" indent="0">
              <a:buNone/>
            </a:pPr>
            <a:r>
              <a:rPr lang="zh-CN" altLang="en-US" dirty="0" smtClean="0"/>
              <a:t>如果初值的个数少于长度，那么数组后面的原数将不被初始化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float b[ ] </a:t>
            </a:r>
            <a:r>
              <a:rPr lang="en-US" altLang="zh-CN" dirty="0"/>
              <a:t>= {</a:t>
            </a:r>
            <a:r>
              <a:rPr lang="en-US" altLang="zh-CN" dirty="0" smtClean="0"/>
              <a:t>1, 2, 3};</a:t>
            </a:r>
          </a:p>
          <a:p>
            <a:pPr marL="400050" lvl="1" indent="0">
              <a:buNone/>
            </a:pPr>
            <a:r>
              <a:rPr lang="zh-CN" altLang="en-US" dirty="0" smtClean="0"/>
              <a:t>如果长度省略，那么：长度</a:t>
            </a:r>
            <a:r>
              <a:rPr lang="en-US" altLang="zh-CN" dirty="0" smtClean="0"/>
              <a:t>=</a:t>
            </a:r>
            <a:r>
              <a:rPr lang="zh-CN" altLang="en-US" dirty="0" smtClean="0"/>
              <a:t>初值的数量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14AF1A5-CB19-4950-A985-9FBDAFB63834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36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数组可以定义为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类型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static </a:t>
            </a:r>
            <a:r>
              <a:rPr lang="zh-CN" altLang="en-US" dirty="0" smtClean="0"/>
              <a:t>类型名 数组名</a:t>
            </a:r>
            <a:r>
              <a:rPr lang="en-US" altLang="zh-CN" dirty="0" smtClean="0"/>
              <a:t>[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a[10] = {1, 2, 3};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14AF1A5-CB19-4950-A985-9FBDAFB63834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463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7.1.4 </a:t>
            </a:r>
            <a:r>
              <a:rPr lang="zh-CN" altLang="en-US" dirty="0" smtClean="0"/>
              <a:t>使用数组编程</a:t>
            </a: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7-2]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使用数组计算斐波那契数列前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个元素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i, </a:t>
            </a:r>
            <a:r>
              <a:rPr lang="en-US" altLang="zh-CN" dirty="0" smtClean="0">
                <a:solidFill>
                  <a:srgbClr val="FFFF00"/>
                </a:solidFill>
              </a:rPr>
              <a:t>fib</a:t>
            </a:r>
            <a:r>
              <a:rPr lang="en-US" altLang="zh-CN" dirty="0" smtClean="0"/>
              <a:t>[10] = {1,1};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for( i=2; i&lt;10; i++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FF00"/>
                </a:solidFill>
              </a:rPr>
              <a:t>fib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/>
              <a:t>] = </a:t>
            </a:r>
            <a:r>
              <a:rPr lang="en-US" altLang="zh-CN" dirty="0" smtClean="0">
                <a:solidFill>
                  <a:srgbClr val="FFFF00"/>
                </a:solidFill>
              </a:rPr>
              <a:t>fib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i-2</a:t>
            </a:r>
            <a:r>
              <a:rPr lang="en-US" altLang="zh-CN" dirty="0" smtClean="0"/>
              <a:t>] + </a:t>
            </a:r>
            <a:r>
              <a:rPr lang="en-US" altLang="zh-CN" dirty="0" smtClean="0">
                <a:solidFill>
                  <a:srgbClr val="FFFF00"/>
                </a:solidFill>
              </a:rPr>
              <a:t>fib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i-1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96B560C1-320A-4420-BD6F-ED2CE6503276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340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8323</TotalTime>
  <Words>3600</Words>
  <Application>Microsoft Office PowerPoint</Application>
  <PresentationFormat>全屏显示(4:3)</PresentationFormat>
  <Paragraphs>622</Paragraphs>
  <Slides>52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凤舞九天</vt:lpstr>
      <vt:lpstr>C语言程序设计基础</vt:lpstr>
      <vt:lpstr>第七章 数 组</vt:lpstr>
      <vt:lpstr>7.1.1 一维数组元素存储</vt:lpstr>
      <vt:lpstr>7.1.2  一维数组的定义和引用</vt:lpstr>
      <vt:lpstr>一维数组的引用</vt:lpstr>
      <vt:lpstr>数组的下标不能越界</vt:lpstr>
      <vt:lpstr>7.1.3 一维数组的初始化</vt:lpstr>
      <vt:lpstr>数组可以定义为static类型</vt:lpstr>
      <vt:lpstr>7.1.4 使用数组编程[例7-2]</vt:lpstr>
      <vt:lpstr>使用数组编程[数组作为函数参数]</vt:lpstr>
      <vt:lpstr>使用数组编程[最小元素]</vt:lpstr>
      <vt:lpstr>使用数组编程[选择法排序]例7-5</vt:lpstr>
      <vt:lpstr>使用数组编程[选择法排序]例7-5 数组的元素值</vt:lpstr>
      <vt:lpstr>使用数组编程[选择法排序]例7-5 数组的元素值</vt:lpstr>
      <vt:lpstr>使用数组编程[二分查找]例7-6</vt:lpstr>
      <vt:lpstr>使用数组编程[二分查找]例7-6</vt:lpstr>
      <vt:lpstr>二分查找</vt:lpstr>
      <vt:lpstr>7.2  二维数组</vt:lpstr>
      <vt:lpstr>7.2.2  二维数组定义与引用</vt:lpstr>
      <vt:lpstr>二维数组的逐行存放</vt:lpstr>
      <vt:lpstr>7.2.2  二维数组定义与引用</vt:lpstr>
      <vt:lpstr>7.2.1  找出矩阵的最大值及其位置[例7-7] </vt:lpstr>
      <vt:lpstr>7.2.1  找出矩阵的最大值及其位置[例7-7] </vt:lpstr>
      <vt:lpstr>7.2.1  找出矩阵的最大值及其位置[例7-7] </vt:lpstr>
      <vt:lpstr>7.2.1  找出矩阵的最大值及其位置[例7-7] </vt:lpstr>
      <vt:lpstr>7.2.3  二维数组的初始化</vt:lpstr>
      <vt:lpstr>7.2.3 二维数组的初始化</vt:lpstr>
      <vt:lpstr>7.2.3 二维数组的初始化 [省略行长度]</vt:lpstr>
      <vt:lpstr>7.2.4 二维数组编程[定义矩阵]  [例7-8]</vt:lpstr>
      <vt:lpstr>7.2.4 二维数组编程[定义矩阵] [例7-8]</vt:lpstr>
      <vt:lpstr>7.2.4 二维数组编程[矩阵转置] [例7-9]</vt:lpstr>
      <vt:lpstr>7.2.4 二维数组编程[矩阵转置] [例7-9]</vt:lpstr>
      <vt:lpstr>7.2.4 二维数组编程[求第几天] [例7-10]</vt:lpstr>
      <vt:lpstr>7.2.4 二维数组编程[求第几天] [例7-10]</vt:lpstr>
      <vt:lpstr>7.3  字符数组</vt:lpstr>
      <vt:lpstr>7.3  字符数组[字符串]</vt:lpstr>
      <vt:lpstr>7.3.1  判断回文</vt:lpstr>
      <vt:lpstr>7.3.1  判断回文</vt:lpstr>
      <vt:lpstr>7.3.1  判断回文</vt:lpstr>
      <vt:lpstr>7.3.3  字符串</vt:lpstr>
      <vt:lpstr>7.3.3  字符串</vt:lpstr>
      <vt:lpstr>字符串与一维字符数组</vt:lpstr>
      <vt:lpstr>7.3.3  字符串</vt:lpstr>
      <vt:lpstr>2. 对字符串的操作</vt:lpstr>
      <vt:lpstr>计算字符串的有效长度</vt:lpstr>
      <vt:lpstr>计算字符串的有效长度</vt:lpstr>
      <vt:lpstr>输出字符串</vt:lpstr>
      <vt:lpstr>7.3.4 字符串编程：进制转换 [例7-14] </vt:lpstr>
      <vt:lpstr>7.3.4 字符串编程：进制转换 [例7-14] </vt:lpstr>
      <vt:lpstr>7.3.4 字符串编程：进制转换 [例7-14] </vt:lpstr>
      <vt:lpstr>7.3.4 字符串编程：进制转换 [例7-14] 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</cp:lastModifiedBy>
  <cp:revision>1117</cp:revision>
  <dcterms:created xsi:type="dcterms:W3CDTF">1998-02-11T08:33:02Z</dcterms:created>
  <dcterms:modified xsi:type="dcterms:W3CDTF">2016-11-12T13:22:46Z</dcterms:modified>
</cp:coreProperties>
</file>