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5" r:id="rId1"/>
  </p:sldMasterIdLst>
  <p:notesMasterIdLst>
    <p:notesMasterId r:id="rId54"/>
  </p:notesMasterIdLst>
  <p:handoutMasterIdLst>
    <p:handoutMasterId r:id="rId55"/>
  </p:handoutMasterIdLst>
  <p:sldIdLst>
    <p:sldId id="378" r:id="rId2"/>
    <p:sldId id="715" r:id="rId3"/>
    <p:sldId id="717" r:id="rId4"/>
    <p:sldId id="788" r:id="rId5"/>
    <p:sldId id="718" r:id="rId6"/>
    <p:sldId id="720" r:id="rId7"/>
    <p:sldId id="790" r:id="rId8"/>
    <p:sldId id="791" r:id="rId9"/>
    <p:sldId id="792" r:id="rId10"/>
    <p:sldId id="795" r:id="rId11"/>
    <p:sldId id="799" r:id="rId12"/>
    <p:sldId id="794" r:id="rId13"/>
    <p:sldId id="796" r:id="rId14"/>
    <p:sldId id="797" r:id="rId15"/>
    <p:sldId id="801" r:id="rId16"/>
    <p:sldId id="805" r:id="rId17"/>
    <p:sldId id="806" r:id="rId18"/>
    <p:sldId id="804" r:id="rId19"/>
    <p:sldId id="802" r:id="rId20"/>
    <p:sldId id="800" r:id="rId21"/>
    <p:sldId id="803" r:id="rId22"/>
    <p:sldId id="807" r:id="rId23"/>
    <p:sldId id="808" r:id="rId24"/>
    <p:sldId id="809" r:id="rId25"/>
    <p:sldId id="754" r:id="rId26"/>
    <p:sldId id="821" r:id="rId27"/>
    <p:sldId id="811" r:id="rId28"/>
    <p:sldId id="810" r:id="rId29"/>
    <p:sldId id="812" r:id="rId30"/>
    <p:sldId id="813" r:id="rId31"/>
    <p:sldId id="814" r:id="rId32"/>
    <p:sldId id="815" r:id="rId33"/>
    <p:sldId id="816" r:id="rId34"/>
    <p:sldId id="817" r:id="rId35"/>
    <p:sldId id="818" r:id="rId36"/>
    <p:sldId id="820" r:id="rId37"/>
    <p:sldId id="819" r:id="rId38"/>
    <p:sldId id="822" r:id="rId39"/>
    <p:sldId id="823" r:id="rId40"/>
    <p:sldId id="824" r:id="rId41"/>
    <p:sldId id="825" r:id="rId42"/>
    <p:sldId id="826" r:id="rId43"/>
    <p:sldId id="827" r:id="rId44"/>
    <p:sldId id="828" r:id="rId45"/>
    <p:sldId id="829" r:id="rId46"/>
    <p:sldId id="830" r:id="rId47"/>
    <p:sldId id="831" r:id="rId48"/>
    <p:sldId id="832" r:id="rId49"/>
    <p:sldId id="833" r:id="rId50"/>
    <p:sldId id="834" r:id="rId51"/>
    <p:sldId id="835" r:id="rId52"/>
    <p:sldId id="786" r:id="rId5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009900"/>
    <a:srgbClr val="FF3300"/>
    <a:srgbClr val="CC0066"/>
    <a:srgbClr val="FF9933"/>
    <a:srgbClr val="000000"/>
    <a:srgbClr val="008080"/>
    <a:srgbClr val="FF9966"/>
    <a:srgbClr val="757E30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18" autoAdjust="0"/>
    <p:restoredTop sz="94643" autoAdjust="0"/>
  </p:normalViewPr>
  <p:slideViewPr>
    <p:cSldViewPr>
      <p:cViewPr varScale="1">
        <p:scale>
          <a:sx n="68" d="100"/>
          <a:sy n="68" d="100"/>
        </p:scale>
        <p:origin x="-542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549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59A1641E-8083-46A4-9CDB-657123491B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6007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57A737B0-5BEA-48F1-8705-0962B05D44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2113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B57BC04B-8EFC-4329-AF71-B74A0DFD5008}" type="slidenum">
              <a:rPr lang="zh-CN" altLang="en-US" smtClean="0">
                <a:latin typeface="Times New Roman" pitchFamily="18" charset="0"/>
              </a:rPr>
              <a:pPr eaLnBrk="1" hangingPunct="1"/>
              <a:t>3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B57BC04B-8EFC-4329-AF71-B74A0DFD5008}" type="slidenum">
              <a:rPr lang="zh-CN" altLang="en-US" smtClean="0">
                <a:latin typeface="Times New Roman" pitchFamily="18" charset="0"/>
              </a:rPr>
              <a:pPr eaLnBrk="1" hangingPunct="1"/>
              <a:t>4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EC515DE0-4245-4201-9135-59EF1AE1FA2C}" type="slidenum">
              <a:rPr lang="zh-CN" altLang="en-US" smtClean="0">
                <a:latin typeface="Times New Roman" pitchFamily="18" charset="0"/>
              </a:rPr>
              <a:pPr eaLnBrk="1" hangingPunct="1"/>
              <a:t>6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EC515DE0-4245-4201-9135-59EF1AE1FA2C}" type="slidenum">
              <a:rPr lang="zh-CN" altLang="en-US" smtClean="0">
                <a:latin typeface="Times New Roman" pitchFamily="18" charset="0"/>
              </a:rPr>
              <a:pPr eaLnBrk="1" hangingPunct="1"/>
              <a:t>8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3" y="5214949"/>
            <a:ext cx="1472173" cy="16430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4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2"/>
            <a:ext cx="6100534" cy="1740989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dirty="0" smtClean="0"/>
              <a:t>单击此处编辑母版副标题样式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FA6286-CB94-45D7-998B-3B3E47EC4A7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39"/>
            <a:ext cx="1400156" cy="5940444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758006" cy="594044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E0B85-DB53-425D-AF23-C4D84F16102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4336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643183"/>
            <a:ext cx="77724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AB0BA5-D2FA-4596-8068-921CA2942E5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1"/>
            <a:ext cx="1663364" cy="2357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6A2224-08F2-472E-818A-E72F6E704BF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AEDBEC-7D28-4E5E-8157-BFFB55974D5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EEEBB5-02B7-4F8C-93FF-D8777F5FF3E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50D6FB-756F-4F55-91C3-1B773CB6436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7" y="5357827"/>
            <a:ext cx="8226225" cy="768028"/>
          </a:xfrm>
        </p:spPr>
        <p:txBody>
          <a:bodyPr anchor="ctr"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428605"/>
            <a:ext cx="5111750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8" y="1357297"/>
            <a:ext cx="3008313" cy="392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8E2A49-151F-4F22-ADE4-04E844A4897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00177"/>
            <a:ext cx="8229600" cy="4714907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2A6C9E-1646-43D8-8CC0-5D5E07A5B90B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77760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9AC93E1-E19E-431D-AFD2-2AADF5969F7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5" r:id="rId9"/>
    <p:sldLayoutId id="2147483986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lang="zh-CN" altLang="en-US" sz="4400" b="0" kern="1200" spc="50" dirty="0">
          <a:ln w="12700">
            <a:noFill/>
            <a:prstDash val="solid"/>
          </a:ln>
          <a:solidFill>
            <a:srgbClr val="FFFF00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3200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800" kern="1200">
          <a:solidFill>
            <a:srgbClr val="FFFF00"/>
          </a:solidFill>
          <a:latin typeface="楷体" pitchFamily="49" charset="-122"/>
          <a:ea typeface="楷体" pitchFamily="49" charset="-122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2400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2000" kern="1200">
          <a:solidFill>
            <a:srgbClr val="FFFF00"/>
          </a:solidFill>
          <a:latin typeface="楷体" pitchFamily="49" charset="-122"/>
          <a:ea typeface="楷体" pitchFamily="49" charset="-122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2000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8"/>
          <p:cNvSpPr>
            <a:spLocks noGrp="1" noChangeArrowheads="1"/>
          </p:cNvSpPr>
          <p:nvPr>
            <p:ph type="ctrTitle"/>
          </p:nvPr>
        </p:nvSpPr>
        <p:spPr>
          <a:xfrm>
            <a:off x="685800" y="1214421"/>
            <a:ext cx="7772400" cy="2142571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6600" dirty="0" smtClean="0"/>
              <a:t>C</a:t>
            </a:r>
            <a:r>
              <a:rPr lang="zh-CN" altLang="en-US" sz="6600" dirty="0" smtClean="0"/>
              <a:t>语言程序设计基础</a:t>
            </a:r>
            <a:r>
              <a:rPr lang="en-US" altLang="zh-CN" sz="6600" dirty="0" smtClean="0"/>
              <a:t/>
            </a:r>
            <a:br>
              <a:rPr lang="en-US" altLang="zh-CN" sz="6600" dirty="0" smtClean="0"/>
            </a:br>
            <a:r>
              <a:rPr lang="zh-CN" altLang="en-US" sz="6600" dirty="0">
                <a:solidFill>
                  <a:schemeClr val="tx1"/>
                </a:solidFill>
              </a:rPr>
              <a:t>第</a:t>
            </a:r>
            <a:r>
              <a:rPr lang="en-US" altLang="zh-CN" sz="6600" dirty="0">
                <a:solidFill>
                  <a:schemeClr val="tx1"/>
                </a:solidFill>
              </a:rPr>
              <a:t>8</a:t>
            </a:r>
            <a:r>
              <a:rPr lang="zh-CN" altLang="en-US" sz="6600" dirty="0" smtClean="0">
                <a:solidFill>
                  <a:schemeClr val="tx1"/>
                </a:solidFill>
              </a:rPr>
              <a:t>章 指针</a:t>
            </a:r>
          </a:p>
        </p:txBody>
      </p:sp>
      <p:sp>
        <p:nvSpPr>
          <p:cNvPr id="3075" name="Rectangle 1029"/>
          <p:cNvSpPr>
            <a:spLocks noGrp="1" noChangeArrowheads="1"/>
          </p:cNvSpPr>
          <p:nvPr>
            <p:ph type="subTitle" idx="1"/>
          </p:nvPr>
        </p:nvSpPr>
        <p:spPr>
          <a:xfrm>
            <a:off x="1547664" y="3645024"/>
            <a:ext cx="6100534" cy="1071571"/>
          </a:xfrm>
        </p:spPr>
        <p:txBody>
          <a:bodyPr anchor="ctr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6600" dirty="0" smtClean="0">
                <a:solidFill>
                  <a:srgbClr val="92D050"/>
                </a:solidFill>
                <a:latin typeface="方正古隶简体" pitchFamily="65" charset="-122"/>
                <a:ea typeface="方正古隶简体" pitchFamily="65" charset="-122"/>
              </a:rPr>
              <a:t>刘新国</a:t>
            </a:r>
          </a:p>
        </p:txBody>
      </p:sp>
      <p:sp>
        <p:nvSpPr>
          <p:cNvPr id="307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CA350B1D-F09C-4E55-AA2B-BDE9A33513F4}" type="slidenum">
              <a:rPr lang="zh-CN" altLang="en-US" smtClean="0">
                <a:latin typeface="Arial Black" pitchFamily="34" charset="0"/>
              </a:rPr>
              <a:pPr eaLnBrk="1" hangingPunct="1"/>
              <a:t>1</a:t>
            </a:fld>
            <a:endParaRPr lang="en-US" altLang="zh-CN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8.2 </a:t>
            </a:r>
            <a:r>
              <a:rPr lang="zh-CN" altLang="en-US" dirty="0"/>
              <a:t>变量交换</a:t>
            </a:r>
            <a:r>
              <a:rPr lang="en-US" altLang="zh-CN" dirty="0" smtClean="0"/>
              <a:t>swap</a:t>
            </a:r>
            <a:r>
              <a:rPr lang="zh-CN" altLang="en-US" dirty="0" smtClean="0"/>
              <a:t>函数实现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83488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void swap2(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*x,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*y)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 p = x;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x = y;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y = p;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5652120" y="1600201"/>
            <a:ext cx="3034680" cy="4525963"/>
          </a:xfrm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void main()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a=1, b=2;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swap2(&amp;a, &amp;b);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FF00"/>
                </a:solidFill>
              </a:rPr>
              <a:t>能否成功交换变量</a:t>
            </a:r>
            <a:r>
              <a:rPr lang="en-US" altLang="zh-CN" dirty="0">
                <a:solidFill>
                  <a:srgbClr val="FFFF00"/>
                </a:solidFill>
              </a:rPr>
              <a:t>a</a:t>
            </a:r>
            <a:r>
              <a:rPr lang="zh-CN" altLang="en-US" dirty="0">
                <a:solidFill>
                  <a:srgbClr val="FFFF00"/>
                </a:solidFill>
              </a:rPr>
              <a:t>和</a:t>
            </a:r>
            <a:r>
              <a:rPr lang="en-US" altLang="zh-CN" dirty="0">
                <a:solidFill>
                  <a:srgbClr val="FFFF00"/>
                </a:solidFill>
              </a:rPr>
              <a:t>b</a:t>
            </a:r>
            <a:r>
              <a:rPr lang="zh-CN" altLang="en-US" dirty="0">
                <a:solidFill>
                  <a:srgbClr val="FFFF00"/>
                </a:solidFill>
              </a:rPr>
              <a:t>的值</a:t>
            </a:r>
            <a:r>
              <a:rPr lang="zh-CN" altLang="en-US" dirty="0" smtClean="0">
                <a:solidFill>
                  <a:srgbClr val="FFFF00"/>
                </a:solidFill>
              </a:rPr>
              <a:t>？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312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8.2 </a:t>
            </a:r>
            <a:r>
              <a:rPr lang="zh-CN" altLang="en-US" dirty="0"/>
              <a:t>变量交换</a:t>
            </a:r>
            <a:r>
              <a:rPr lang="en-US" altLang="zh-CN" dirty="0" smtClean="0"/>
              <a:t>swap</a:t>
            </a:r>
            <a:r>
              <a:rPr lang="zh-CN" altLang="en-US" dirty="0" smtClean="0"/>
              <a:t>函数实现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83488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void swap3(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*x,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*y)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temp = *x;</a:t>
            </a:r>
          </a:p>
          <a:p>
            <a:pPr marL="0" indent="0">
              <a:buNone/>
            </a:pPr>
            <a:r>
              <a:rPr lang="en-US" altLang="zh-CN" dirty="0"/>
              <a:t>   *x = *y;</a:t>
            </a:r>
          </a:p>
          <a:p>
            <a:pPr marL="0" indent="0">
              <a:buNone/>
            </a:pPr>
            <a:r>
              <a:rPr lang="en-US" altLang="zh-CN" dirty="0"/>
              <a:t>   *y = temp;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5652120" y="1600201"/>
            <a:ext cx="3034680" cy="4525963"/>
          </a:xfrm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void main()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a=1, b=2;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swap3(&amp;a, &amp;b);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FF00"/>
                </a:solidFill>
              </a:rPr>
              <a:t>能否成功交换变量</a:t>
            </a:r>
            <a:r>
              <a:rPr lang="en-US" altLang="zh-CN" dirty="0">
                <a:solidFill>
                  <a:srgbClr val="FFFF00"/>
                </a:solidFill>
              </a:rPr>
              <a:t>a</a:t>
            </a:r>
            <a:r>
              <a:rPr lang="zh-CN" altLang="en-US" dirty="0">
                <a:solidFill>
                  <a:srgbClr val="FFFF00"/>
                </a:solidFill>
              </a:rPr>
              <a:t>和</a:t>
            </a:r>
            <a:r>
              <a:rPr lang="en-US" altLang="zh-CN" dirty="0">
                <a:solidFill>
                  <a:srgbClr val="FFFF00"/>
                </a:solidFill>
              </a:rPr>
              <a:t>b</a:t>
            </a:r>
            <a:r>
              <a:rPr lang="zh-CN" altLang="en-US" dirty="0">
                <a:solidFill>
                  <a:srgbClr val="FFFF00"/>
                </a:solidFill>
              </a:rPr>
              <a:t>的值</a:t>
            </a:r>
            <a:r>
              <a:rPr lang="zh-CN" altLang="en-US" dirty="0" smtClean="0">
                <a:solidFill>
                  <a:srgbClr val="FFFF00"/>
                </a:solidFill>
              </a:rPr>
              <a:t>？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038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8.2.2 </a:t>
            </a:r>
            <a:r>
              <a:rPr lang="zh-CN" altLang="en-US" smtClean="0"/>
              <a:t>指针作为函数的参数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void swap2(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*x,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*y)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temp = *x;</a:t>
            </a:r>
          </a:p>
          <a:p>
            <a:pPr marL="0" indent="0">
              <a:buNone/>
            </a:pPr>
            <a:r>
              <a:rPr lang="en-US" altLang="zh-CN" dirty="0" smtClean="0"/>
              <a:t>   *x = *y;</a:t>
            </a:r>
          </a:p>
          <a:p>
            <a:pPr marL="0" indent="0">
              <a:buNone/>
            </a:pPr>
            <a:r>
              <a:rPr lang="en-US" altLang="zh-CN" dirty="0" smtClean="0"/>
              <a:t>   *y = temp;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/>
              <a:t>void main()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int</a:t>
            </a:r>
            <a:r>
              <a:rPr lang="en-US" altLang="zh-CN" dirty="0"/>
              <a:t> a=1, b=2;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smtClean="0"/>
              <a:t>swap2(&amp;</a:t>
            </a:r>
            <a:r>
              <a:rPr lang="en-US" altLang="zh-CN" dirty="0"/>
              <a:t>a, &amp;b);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9C93-C33A-457B-B141-E0DA5E2594F6}" type="slidenum">
              <a:rPr lang="zh-CN" altLang="en-US" smtClean="0"/>
              <a:pPr/>
              <a:t>12</a:t>
            </a:fld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3707904" y="4509120"/>
            <a:ext cx="3775393" cy="9541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zh-CN" altLang="en-US" sz="2800" dirty="0">
                <a:solidFill>
                  <a:srgbClr val="FFFF00"/>
                </a:solidFill>
              </a:rPr>
              <a:t>传递</a:t>
            </a:r>
            <a:r>
              <a:rPr lang="zh-CN" altLang="en-US" sz="2800" dirty="0" smtClean="0">
                <a:solidFill>
                  <a:srgbClr val="FFFF00"/>
                </a:solidFill>
              </a:rPr>
              <a:t>结果</a:t>
            </a:r>
            <a:endParaRPr lang="en-US" altLang="zh-CN" sz="2800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zh-CN" altLang="en-US" sz="2800" dirty="0">
                <a:solidFill>
                  <a:srgbClr val="FFFF00"/>
                </a:solidFill>
              </a:rPr>
              <a:t>改变主调函数的变量</a:t>
            </a:r>
            <a:r>
              <a:rPr lang="zh-CN" altLang="en-US" sz="2800" dirty="0" smtClean="0">
                <a:solidFill>
                  <a:srgbClr val="FFFF00"/>
                </a:solidFill>
              </a:rPr>
              <a:t>值</a:t>
            </a:r>
            <a:endParaRPr lang="en-US" altLang="zh-CN" sz="2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02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[8-4]</a:t>
            </a:r>
            <a:r>
              <a:rPr lang="zh-CN" altLang="en-US" dirty="0" smtClean="0"/>
              <a:t>编写函数，计算某年某天对应的</a:t>
            </a:r>
            <a:r>
              <a:rPr lang="zh-CN" altLang="en-US" dirty="0" smtClean="0">
                <a:solidFill>
                  <a:srgbClr val="FF0000"/>
                </a:solidFill>
              </a:rPr>
              <a:t>月份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日期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函数的输入参数：年份，天数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year,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yearday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zh-CN" altLang="en-US" dirty="0" smtClean="0"/>
              <a:t>例如</a:t>
            </a:r>
            <a:r>
              <a:rPr lang="en-US" altLang="zh-CN" dirty="0" smtClean="0"/>
              <a:t>2008</a:t>
            </a:r>
            <a:r>
              <a:rPr lang="zh-CN" altLang="en-US" dirty="0"/>
              <a:t>年的第</a:t>
            </a:r>
            <a:r>
              <a:rPr lang="en-US" altLang="zh-CN" dirty="0"/>
              <a:t>128</a:t>
            </a:r>
            <a:r>
              <a:rPr lang="zh-CN" altLang="en-US" dirty="0" smtClean="0"/>
              <a:t>天，</a:t>
            </a:r>
            <a:r>
              <a:rPr lang="en-US" altLang="zh-CN" dirty="0" smtClean="0"/>
              <a:t>year=2008, </a:t>
            </a:r>
            <a:r>
              <a:rPr lang="en-US" altLang="zh-CN" dirty="0" err="1" smtClean="0"/>
              <a:t>yearday</a:t>
            </a:r>
            <a:r>
              <a:rPr lang="en-US" altLang="zh-CN" dirty="0" smtClean="0"/>
              <a:t>=128</a:t>
            </a:r>
          </a:p>
          <a:p>
            <a:pPr marL="0" indent="0">
              <a:buNone/>
            </a:pPr>
            <a:r>
              <a:rPr lang="zh-CN" altLang="en-US" dirty="0" smtClean="0"/>
              <a:t>函数的输出结果：月份，日期</a:t>
            </a:r>
            <a:endParaRPr lang="en-US" altLang="zh-CN" dirty="0"/>
          </a:p>
          <a:p>
            <a:pPr marL="400050" lvl="1" indent="0">
              <a:buNone/>
            </a:pPr>
            <a:r>
              <a:rPr lang="zh-CN" altLang="en-US" dirty="0" smtClean="0"/>
              <a:t>结果不止一个，无法用返回值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zh-CN" altLang="en-US" dirty="0"/>
              <a:t>可以</a:t>
            </a:r>
            <a:r>
              <a:rPr lang="zh-CN" altLang="en-US" dirty="0" smtClean="0"/>
              <a:t>用指针变量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r>
              <a:rPr lang="en-US" altLang="zh-CN" dirty="0" err="1" smtClean="0">
                <a:solidFill>
                  <a:srgbClr val="FF0000"/>
                </a:solidFill>
              </a:rPr>
              <a:t>pmonth</a:t>
            </a:r>
            <a:r>
              <a:rPr lang="en-US" altLang="zh-CN" dirty="0" smtClean="0">
                <a:solidFill>
                  <a:srgbClr val="FF0000"/>
                </a:solidFill>
              </a:rPr>
              <a:t>, </a:t>
            </a:r>
            <a:r>
              <a:rPr lang="en-US" altLang="zh-CN" dirty="0" err="1"/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*</a:t>
            </a:r>
            <a:r>
              <a:rPr lang="en-US" altLang="zh-CN" dirty="0" err="1" smtClean="0">
                <a:solidFill>
                  <a:srgbClr val="FF0000"/>
                </a:solidFill>
              </a:rPr>
              <a:t>pday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函数原型：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void </a:t>
            </a:r>
            <a:r>
              <a:rPr lang="en-US" altLang="zh-CN" dirty="0" err="1"/>
              <a:t>month_day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year,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yearday</a:t>
            </a:r>
            <a:r>
              <a:rPr lang="en-US" altLang="zh-CN" dirty="0"/>
              <a:t>,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int</a:t>
            </a:r>
            <a:r>
              <a:rPr lang="en-US" altLang="zh-CN" dirty="0"/>
              <a:t> *</a:t>
            </a:r>
            <a:r>
              <a:rPr lang="en-US" altLang="zh-CN" dirty="0" err="1"/>
              <a:t>pmonth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*</a:t>
            </a:r>
            <a:r>
              <a:rPr lang="en-US" altLang="zh-CN" dirty="0" err="1"/>
              <a:t>pday</a:t>
            </a:r>
            <a:r>
              <a:rPr lang="en-US" altLang="zh-CN" dirty="0" smtClean="0"/>
              <a:t>)</a:t>
            </a:r>
            <a:r>
              <a:rPr lang="en-US" altLang="zh-CN" dirty="0"/>
              <a:t>;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9C93-C33A-457B-B141-E0DA5E2594F6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318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[8-4]</a:t>
            </a:r>
            <a:r>
              <a:rPr lang="zh-CN" altLang="en-US" dirty="0" smtClean="0"/>
              <a:t>计算某年某天对应的</a:t>
            </a:r>
            <a:r>
              <a:rPr lang="zh-CN" altLang="en-US" dirty="0" smtClean="0">
                <a:solidFill>
                  <a:srgbClr val="FF0000"/>
                </a:solidFill>
              </a:rPr>
              <a:t>月份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日期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1520" y="1600201"/>
            <a:ext cx="4258816" cy="4525963"/>
          </a:xfrm>
        </p:spPr>
        <p:txBody>
          <a:bodyPr>
            <a:noAutofit/>
          </a:bodyPr>
          <a:lstStyle/>
          <a:p>
            <a:pPr algn="just">
              <a:spcBef>
                <a:spcPct val="0"/>
              </a:spcBef>
              <a:buClrTx/>
              <a:buSzTx/>
              <a:buNone/>
            </a:pPr>
            <a:r>
              <a:rPr lang="en-US" altLang="zh-CN" sz="2400" dirty="0" smtClean="0"/>
              <a:t>void </a:t>
            </a:r>
            <a:r>
              <a:rPr lang="en-US" altLang="zh-CN" sz="2400" dirty="0" err="1"/>
              <a:t>month_day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(</a:t>
            </a:r>
          </a:p>
          <a:p>
            <a:pPr algn="just">
              <a:spcBef>
                <a:spcPct val="0"/>
              </a:spcBef>
              <a:buClrTx/>
              <a:buSzTx/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year, 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yearday</a:t>
            </a:r>
            <a:r>
              <a:rPr lang="en-US" altLang="zh-CN" sz="2400" dirty="0"/>
              <a:t>, </a:t>
            </a:r>
            <a:endParaRPr lang="en-US" altLang="zh-CN" sz="2400" dirty="0" smtClean="0"/>
          </a:p>
          <a:p>
            <a:pPr algn="just">
              <a:spcBef>
                <a:spcPct val="0"/>
              </a:spcBef>
              <a:buClrTx/>
              <a:buSzTx/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*</a:t>
            </a:r>
            <a:r>
              <a:rPr lang="en-US" altLang="zh-CN" sz="2400" dirty="0" err="1" smtClean="0"/>
              <a:t>pmonth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*</a:t>
            </a:r>
            <a:r>
              <a:rPr lang="en-US" altLang="zh-CN" sz="2400" dirty="0" err="1" smtClean="0"/>
              <a:t>pday</a:t>
            </a:r>
            <a:r>
              <a:rPr lang="en-US" altLang="zh-CN" sz="2400" dirty="0"/>
              <a:t>)</a:t>
            </a:r>
          </a:p>
          <a:p>
            <a:pPr algn="just">
              <a:spcBef>
                <a:spcPct val="0"/>
              </a:spcBef>
              <a:buClrTx/>
              <a:buSzTx/>
              <a:buNone/>
            </a:pPr>
            <a:r>
              <a:rPr lang="en-US" altLang="zh-CN" sz="2400" dirty="0"/>
              <a:t>{   </a:t>
            </a:r>
            <a:endParaRPr lang="en-US" altLang="zh-CN" sz="2400" dirty="0" smtClean="0"/>
          </a:p>
          <a:p>
            <a:pPr algn="just">
              <a:spcBef>
                <a:spcPct val="0"/>
              </a:spcBef>
              <a:buClrTx/>
              <a:buSzTx/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k, </a:t>
            </a:r>
            <a:r>
              <a:rPr lang="en-US" altLang="zh-CN" sz="2400" dirty="0" smtClean="0"/>
              <a:t>leap;</a:t>
            </a:r>
            <a:endParaRPr lang="en-US" altLang="zh-CN" sz="2400" dirty="0"/>
          </a:p>
          <a:p>
            <a:pPr algn="just">
              <a:spcBef>
                <a:spcPct val="0"/>
              </a:spcBef>
              <a:buClrTx/>
              <a:buSzTx/>
              <a:buNone/>
            </a:pPr>
            <a:r>
              <a:rPr lang="en-US" altLang="zh-CN" sz="2400" dirty="0"/>
              <a:t>  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tab [2][13] = </a:t>
            </a:r>
            <a:r>
              <a:rPr lang="en-US" altLang="zh-CN" sz="2400" dirty="0" smtClean="0"/>
              <a:t>{ </a:t>
            </a:r>
          </a:p>
          <a:p>
            <a:pPr algn="just">
              <a:spcBef>
                <a:spcPct val="0"/>
              </a:spcBef>
              <a:buClrTx/>
              <a:buSzTx/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{0,31,28,… </a:t>
            </a:r>
            <a:r>
              <a:rPr lang="en-US" altLang="zh-CN" sz="2400" dirty="0"/>
              <a:t>31 },</a:t>
            </a:r>
          </a:p>
          <a:p>
            <a:pPr algn="just">
              <a:spcBef>
                <a:spcPct val="0"/>
              </a:spcBef>
              <a:buClrTx/>
              <a:buSzTx/>
              <a:buNone/>
            </a:pPr>
            <a:r>
              <a:rPr lang="en-US" altLang="zh-CN" sz="2400" dirty="0"/>
              <a:t>     </a:t>
            </a:r>
            <a:r>
              <a:rPr lang="en-US" altLang="zh-CN" sz="2400" dirty="0" smtClean="0"/>
              <a:t>{0,31,29,… 31 }};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4427984" y="1600201"/>
            <a:ext cx="4716016" cy="4525963"/>
          </a:xfrm>
        </p:spPr>
        <p:txBody>
          <a:bodyPr>
            <a:normAutofit fontScale="92500" lnSpcReduction="10000"/>
          </a:bodyPr>
          <a:lstStyle/>
          <a:p>
            <a:pPr algn="just">
              <a:spcBef>
                <a:spcPct val="0"/>
              </a:spcBef>
              <a:buClrTx/>
              <a:buSzTx/>
              <a:buNone/>
            </a:pPr>
            <a:r>
              <a:rPr lang="zh-CN" altLang="en-US" sz="2400" dirty="0" smtClean="0"/>
              <a:t>   /* </a:t>
            </a:r>
            <a:r>
              <a:rPr lang="zh-CN" altLang="en-US" sz="2400" dirty="0">
                <a:latin typeface="宋体" pitchFamily="2" charset="-122"/>
              </a:rPr>
              <a:t>闰年判别</a:t>
            </a:r>
            <a:r>
              <a:rPr lang="en-US" altLang="zh-CN" sz="2400" dirty="0"/>
              <a:t>leap */</a:t>
            </a:r>
          </a:p>
          <a:p>
            <a:pPr algn="just">
              <a:spcBef>
                <a:spcPct val="0"/>
              </a:spcBef>
              <a:buClrTx/>
              <a:buSzTx/>
              <a:buNone/>
            </a:pPr>
            <a:r>
              <a:rPr lang="en-US" altLang="zh-CN" sz="2400" dirty="0"/>
              <a:t>   leap = (year%4==0&amp;&amp;</a:t>
            </a:r>
          </a:p>
          <a:p>
            <a:pPr algn="just">
              <a:spcBef>
                <a:spcPct val="0"/>
              </a:spcBef>
              <a:buClrTx/>
              <a:buSzTx/>
              <a:buNone/>
            </a:pPr>
            <a:r>
              <a:rPr lang="en-US" altLang="zh-CN" sz="2400" dirty="0"/>
              <a:t>      year%100!=0) ||</a:t>
            </a:r>
          </a:p>
          <a:p>
            <a:pPr algn="just">
              <a:spcBef>
                <a:spcPct val="0"/>
              </a:spcBef>
              <a:buClrTx/>
              <a:buSzTx/>
              <a:buNone/>
            </a:pPr>
            <a:r>
              <a:rPr lang="en-US" altLang="zh-CN" sz="2400" dirty="0"/>
              <a:t>      year%400== 0;</a:t>
            </a:r>
          </a:p>
          <a:p>
            <a:pPr algn="just">
              <a:spcBef>
                <a:spcPct val="0"/>
              </a:spcBef>
              <a:buClrTx/>
              <a:buSzTx/>
              <a:buNone/>
            </a:pPr>
            <a:endParaRPr lang="en-US" altLang="zh-CN" sz="2400" dirty="0" smtClean="0"/>
          </a:p>
          <a:p>
            <a:pPr algn="just">
              <a:spcBef>
                <a:spcPct val="0"/>
              </a:spcBef>
              <a:buClrTx/>
              <a:buSzTx/>
              <a:buNone/>
            </a:pPr>
            <a:r>
              <a:rPr lang="en-US" altLang="zh-CN" sz="2400" dirty="0" smtClean="0"/>
              <a:t>   for( k=1;</a:t>
            </a:r>
          </a:p>
          <a:p>
            <a:pPr algn="just">
              <a:spcBef>
                <a:spcPct val="0"/>
              </a:spcBef>
              <a:buClrTx/>
              <a:buSzTx/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</a:t>
            </a:r>
            <a:r>
              <a:rPr lang="en-US" altLang="zh-CN" sz="2400" dirty="0" err="1" smtClean="0"/>
              <a:t>yearday</a:t>
            </a:r>
            <a:r>
              <a:rPr lang="en-US" altLang="zh-CN" sz="2400" dirty="0" smtClean="0"/>
              <a:t> &gt; tab[leap</a:t>
            </a:r>
            <a:r>
              <a:rPr lang="en-US" altLang="zh-CN" sz="2400" dirty="0"/>
              <a:t>][k</a:t>
            </a:r>
            <a:r>
              <a:rPr lang="en-US" altLang="zh-CN" sz="2400" dirty="0" smtClean="0"/>
              <a:t>];</a:t>
            </a:r>
          </a:p>
          <a:p>
            <a:pPr algn="just">
              <a:spcBef>
                <a:spcPct val="0"/>
              </a:spcBef>
              <a:buClrTx/>
              <a:buSzTx/>
              <a:buNone/>
            </a:pPr>
            <a:r>
              <a:rPr lang="en-US" altLang="zh-CN" sz="2400" dirty="0" smtClean="0"/>
              <a:t>       k++ )</a:t>
            </a:r>
            <a:endParaRPr lang="en-US" altLang="zh-CN" sz="2400" dirty="0"/>
          </a:p>
          <a:p>
            <a:pPr algn="just">
              <a:spcBef>
                <a:spcPct val="0"/>
              </a:spcBef>
              <a:buClrTx/>
              <a:buSzTx/>
              <a:buNone/>
            </a:pPr>
            <a:r>
              <a:rPr lang="en-US" altLang="zh-CN" sz="2400" dirty="0"/>
              <a:t>  </a:t>
            </a:r>
            <a:r>
              <a:rPr lang="en-US" altLang="zh-CN" sz="2400" dirty="0" smtClean="0"/>
              <a:t>   </a:t>
            </a:r>
            <a:r>
              <a:rPr lang="en-US" altLang="zh-CN" sz="2400" dirty="0" err="1" smtClean="0"/>
              <a:t>yearday</a:t>
            </a:r>
            <a:r>
              <a:rPr lang="en-US" altLang="zh-CN" sz="2400" dirty="0" smtClean="0"/>
              <a:t> -= tab[leap</a:t>
            </a:r>
            <a:r>
              <a:rPr lang="en-US" altLang="zh-CN" sz="2400" dirty="0"/>
              <a:t>][k];</a:t>
            </a:r>
          </a:p>
          <a:p>
            <a:pPr algn="just">
              <a:spcBef>
                <a:spcPct val="0"/>
              </a:spcBef>
              <a:buClrTx/>
              <a:buSzTx/>
              <a:buNone/>
            </a:pPr>
            <a:endParaRPr lang="en-US" altLang="zh-CN" sz="2400" dirty="0"/>
          </a:p>
          <a:p>
            <a:pPr algn="just">
              <a:spcBef>
                <a:spcPct val="0"/>
              </a:spcBef>
              <a:buClrTx/>
              <a:buSzTx/>
              <a:buNone/>
            </a:pPr>
            <a:r>
              <a:rPr lang="en-US" altLang="zh-CN" sz="2400" dirty="0"/>
              <a:t>  </a:t>
            </a:r>
            <a:r>
              <a:rPr lang="en-US" altLang="zh-CN" sz="2400" dirty="0" smtClean="0"/>
              <a:t> *</a:t>
            </a:r>
            <a:r>
              <a:rPr lang="en-US" altLang="zh-CN" sz="2400" dirty="0" err="1"/>
              <a:t>pmonth</a:t>
            </a:r>
            <a:r>
              <a:rPr lang="en-US" altLang="zh-CN" sz="2400" dirty="0"/>
              <a:t> = k;</a:t>
            </a:r>
          </a:p>
          <a:p>
            <a:pPr algn="just">
              <a:spcBef>
                <a:spcPct val="0"/>
              </a:spcBef>
              <a:buClrTx/>
              <a:buSzTx/>
              <a:buNone/>
            </a:pPr>
            <a:r>
              <a:rPr lang="en-US" altLang="zh-CN" sz="2400" dirty="0"/>
              <a:t>  </a:t>
            </a:r>
            <a:r>
              <a:rPr lang="en-US" altLang="zh-CN" sz="2400" dirty="0" smtClean="0"/>
              <a:t> *</a:t>
            </a:r>
            <a:r>
              <a:rPr lang="en-US" altLang="zh-CN" sz="2400" dirty="0" err="1"/>
              <a:t>pday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yearday</a:t>
            </a:r>
            <a:r>
              <a:rPr lang="en-US" altLang="zh-CN" sz="2400" dirty="0"/>
              <a:t>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zh-CN" sz="2400" dirty="0" smtClean="0"/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2400" dirty="0" smtClean="0"/>
              <a:t>} </a:t>
            </a:r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9C93-C33A-457B-B141-E0DA5E2594F6}" type="slidenum">
              <a:rPr lang="zh-CN" altLang="en-US" smtClean="0"/>
              <a:pPr/>
              <a:t>14</a:t>
            </a:fld>
            <a:endParaRPr lang="en-US" altLang="zh-CN"/>
          </a:p>
        </p:txBody>
      </p:sp>
      <p:cxnSp>
        <p:nvCxnSpPr>
          <p:cNvPr id="7" name="直接连接符 6"/>
          <p:cNvCxnSpPr/>
          <p:nvPr/>
        </p:nvCxnSpPr>
        <p:spPr>
          <a:xfrm>
            <a:off x="4355976" y="1556792"/>
            <a:ext cx="0" cy="496855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27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8.3 </a:t>
            </a:r>
            <a:r>
              <a:rPr lang="zh-CN" altLang="en-US" smtClean="0"/>
              <a:t>指针与数组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数组名实际上代表了一个指针</a:t>
            </a:r>
            <a:endParaRPr lang="en-US" altLang="zh-CN" dirty="0" smtClean="0"/>
          </a:p>
          <a:p>
            <a:pPr marL="857250" lvl="1" indent="-457200"/>
            <a:r>
              <a:rPr lang="zh-CN" altLang="en-US" dirty="0" smtClean="0"/>
              <a:t>它指向数组的首元素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a[100];</a:t>
            </a:r>
          </a:p>
          <a:p>
            <a:pPr marL="40005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那么</a:t>
            </a:r>
            <a:r>
              <a:rPr lang="en-US" altLang="zh-CN" dirty="0" smtClean="0"/>
              <a:t>a</a:t>
            </a:r>
            <a:r>
              <a:rPr lang="zh-CN" altLang="en-US" dirty="0" smtClean="0"/>
              <a:t>就是一个指针，存储了</a:t>
            </a:r>
            <a:r>
              <a:rPr lang="en-US" altLang="zh-CN" dirty="0" smtClean="0"/>
              <a:t>a[0]</a:t>
            </a:r>
            <a:r>
              <a:rPr lang="zh-CN" altLang="en-US" dirty="0" smtClean="0"/>
              <a:t>的地址。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数组名是一个指针常量</a:t>
            </a:r>
            <a:endParaRPr lang="en-US" altLang="zh-CN" dirty="0" smtClean="0"/>
          </a:p>
          <a:p>
            <a:pPr marL="857250" lvl="1" indent="-457200"/>
            <a:r>
              <a:rPr lang="zh-CN" altLang="en-US" dirty="0"/>
              <a:t>不能改变</a:t>
            </a:r>
            <a:r>
              <a:rPr lang="zh-CN" altLang="en-US" dirty="0" smtClean="0"/>
              <a:t>它的</a:t>
            </a:r>
            <a:r>
              <a:rPr lang="zh-CN" altLang="en-US" dirty="0"/>
              <a:t>地址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a[100], c</a:t>
            </a:r>
            <a:r>
              <a:rPr lang="zh-CN" altLang="en-US" dirty="0" smtClean="0"/>
              <a:t>， *</a:t>
            </a:r>
            <a:r>
              <a:rPr lang="en-US" altLang="zh-CN" dirty="0" smtClean="0"/>
              <a:t>p;</a:t>
            </a:r>
          </a:p>
          <a:p>
            <a:pPr marL="40005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a = &amp; c; /</a:t>
            </a:r>
            <a:r>
              <a:rPr lang="zh-CN" altLang="en-US" dirty="0" smtClean="0">
                <a:solidFill>
                  <a:srgbClr val="FF0000"/>
                </a:solidFill>
              </a:rPr>
              <a:t>*不可以*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</a:p>
          <a:p>
            <a:pPr marL="40005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</a:t>
            </a:r>
            <a:r>
              <a:rPr lang="en-US" altLang="zh-CN" dirty="0" smtClean="0"/>
              <a:t>p = a; /*</a:t>
            </a:r>
            <a:r>
              <a:rPr lang="zh-CN" altLang="en-US" dirty="0" smtClean="0"/>
              <a:t>可以</a:t>
            </a:r>
            <a:r>
              <a:rPr lang="en-US" altLang="zh-CN" dirty="0" smtClean="0"/>
              <a:t>*/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9C93-C33A-457B-B141-E0DA5E2594F6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130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8.3 </a:t>
            </a:r>
            <a:r>
              <a:rPr lang="zh-CN" altLang="en-US" dirty="0" smtClean="0"/>
              <a:t>指针与数组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5122912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a[100];</a:t>
            </a:r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*p = a;</a:t>
            </a:r>
          </a:p>
          <a:p>
            <a:pPr marL="0" indent="0">
              <a:buNone/>
            </a:pPr>
            <a:r>
              <a:rPr lang="zh-CN" altLang="en-US" dirty="0" smtClean="0"/>
              <a:t>指针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</a:t>
            </a:r>
            <a:r>
              <a:rPr lang="zh-CN" altLang="en-US" dirty="0"/>
              <a:t>地址</a:t>
            </a:r>
            <a:r>
              <a:rPr lang="zh-CN" altLang="en-US" dirty="0" smtClean="0"/>
              <a:t>值为</a:t>
            </a:r>
            <a:r>
              <a:rPr lang="en-US" altLang="zh-CN" dirty="0" smtClean="0"/>
              <a:t>3000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rgbClr val="009900"/>
                </a:solidFill>
              </a:rPr>
              <a:t>假设整数为</a:t>
            </a:r>
            <a:r>
              <a:rPr lang="en-US" altLang="zh-CN" dirty="0" smtClean="0">
                <a:solidFill>
                  <a:srgbClr val="009900"/>
                </a:solidFill>
              </a:rPr>
              <a:t>2</a:t>
            </a:r>
            <a:r>
              <a:rPr lang="zh-CN" altLang="en-US" dirty="0" smtClean="0">
                <a:solidFill>
                  <a:srgbClr val="009900"/>
                </a:solidFill>
              </a:rPr>
              <a:t>个字节长</a:t>
            </a:r>
            <a:endParaRPr lang="en-US" altLang="zh-CN" dirty="0" smtClean="0">
              <a:solidFill>
                <a:srgbClr val="009900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指针</a:t>
            </a:r>
            <a:r>
              <a:rPr lang="en-US" altLang="zh-CN" dirty="0" smtClean="0"/>
              <a:t>p+1</a:t>
            </a:r>
            <a:r>
              <a:rPr lang="zh-CN" altLang="en-US" dirty="0" smtClean="0"/>
              <a:t>的地址</a:t>
            </a:r>
            <a:r>
              <a:rPr lang="zh-CN" altLang="en-US" dirty="0"/>
              <a:t>值</a:t>
            </a:r>
            <a:r>
              <a:rPr lang="zh-CN" altLang="en-US" dirty="0" smtClean="0"/>
              <a:t>为</a:t>
            </a:r>
            <a:r>
              <a:rPr lang="en-US" altLang="zh-CN" dirty="0" smtClean="0"/>
              <a:t>3002</a:t>
            </a:r>
          </a:p>
          <a:p>
            <a:pPr marL="0" indent="0">
              <a:buNone/>
            </a:pPr>
            <a:r>
              <a:rPr lang="en-US" altLang="zh-CN" dirty="0" smtClean="0"/>
              <a:t>…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指针</a:t>
            </a:r>
            <a:r>
              <a:rPr lang="en-US" altLang="zh-CN" dirty="0" err="1" smtClean="0"/>
              <a:t>p+i</a:t>
            </a:r>
            <a:r>
              <a:rPr lang="zh-CN" altLang="en-US" dirty="0" smtClean="0"/>
              <a:t>的</a:t>
            </a:r>
            <a:r>
              <a:rPr lang="zh-CN" altLang="en-US" dirty="0"/>
              <a:t>地址</a:t>
            </a:r>
            <a:r>
              <a:rPr lang="zh-CN" altLang="en-US" dirty="0" smtClean="0"/>
              <a:t>值</a:t>
            </a:r>
            <a:r>
              <a:rPr lang="zh-CN" altLang="en-US" dirty="0"/>
              <a:t>为</a:t>
            </a:r>
            <a:r>
              <a:rPr lang="en-US" altLang="zh-CN" dirty="0" smtClean="0"/>
              <a:t>3000</a:t>
            </a:r>
            <a:r>
              <a:rPr lang="en-US" altLang="zh-CN" dirty="0" smtClean="0">
                <a:solidFill>
                  <a:srgbClr val="FFFF00"/>
                </a:solidFill>
              </a:rPr>
              <a:t>+2i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</a:rPr>
              <a:t>  p + i == a + i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   </a:t>
            </a:r>
            <a:r>
              <a:rPr lang="zh-CN" altLang="en-US" dirty="0" smtClean="0"/>
              <a:t>（都指向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的第</a:t>
            </a:r>
            <a:r>
              <a:rPr lang="en-US" altLang="zh-CN" dirty="0" smtClean="0"/>
              <a:t>i</a:t>
            </a:r>
            <a:r>
              <a:rPr lang="zh-CN" altLang="en-US" dirty="0" smtClean="0"/>
              <a:t>个元素）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指针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加法</a:t>
            </a:r>
            <a:r>
              <a:rPr lang="zh-CN" altLang="en-US" dirty="0" smtClean="0"/>
              <a:t>：</a:t>
            </a:r>
            <a:r>
              <a:rPr lang="zh-CN" altLang="en-US" dirty="0" smtClean="0">
                <a:solidFill>
                  <a:srgbClr val="FFFF00"/>
                </a:solidFill>
              </a:rPr>
              <a:t>指针 </a:t>
            </a:r>
            <a:r>
              <a:rPr lang="en-US" altLang="zh-CN" dirty="0" smtClean="0">
                <a:solidFill>
                  <a:srgbClr val="FFFF00"/>
                </a:solidFill>
              </a:rPr>
              <a:t>+ </a:t>
            </a:r>
            <a:r>
              <a:rPr lang="zh-CN" altLang="en-US" dirty="0" smtClean="0">
                <a:solidFill>
                  <a:srgbClr val="FFFF00"/>
                </a:solidFill>
              </a:rPr>
              <a:t>整数</a:t>
            </a:r>
            <a:r>
              <a:rPr lang="en-US" altLang="zh-CN" dirty="0" smtClean="0">
                <a:solidFill>
                  <a:srgbClr val="FFFF00"/>
                </a:solidFill>
              </a:rPr>
              <a:t>n</a:t>
            </a:r>
          </a:p>
          <a:p>
            <a:pPr marL="0" indent="0">
              <a:buNone/>
            </a:pPr>
            <a:r>
              <a:rPr lang="zh-CN" altLang="en-US" dirty="0" smtClean="0"/>
              <a:t>结果：</a:t>
            </a:r>
            <a:r>
              <a:rPr lang="zh-CN" altLang="en-US" dirty="0" smtClean="0">
                <a:solidFill>
                  <a:srgbClr val="FFFF00"/>
                </a:solidFill>
              </a:rPr>
              <a:t>将指针往后移动</a:t>
            </a:r>
            <a:r>
              <a:rPr lang="en-US" altLang="zh-CN" dirty="0" smtClean="0">
                <a:solidFill>
                  <a:srgbClr val="FF0000"/>
                </a:solidFill>
              </a:rPr>
              <a:t>n</a:t>
            </a:r>
            <a:r>
              <a:rPr lang="zh-CN" altLang="en-US" dirty="0" smtClean="0">
                <a:solidFill>
                  <a:srgbClr val="FF0000"/>
                </a:solidFill>
              </a:rPr>
              <a:t>个单元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即：</a:t>
            </a:r>
            <a:r>
              <a:rPr lang="zh-CN" altLang="en-US" dirty="0" smtClean="0">
                <a:solidFill>
                  <a:srgbClr val="FFFF00"/>
                </a:solidFill>
              </a:rPr>
              <a:t>地址值</a:t>
            </a:r>
            <a:r>
              <a:rPr lang="zh-CN" altLang="en-US" dirty="0">
                <a:solidFill>
                  <a:srgbClr val="FFFF00"/>
                </a:solidFill>
              </a:rPr>
              <a:t>增加</a:t>
            </a:r>
            <a:r>
              <a:rPr lang="zh-CN" altLang="en-US" dirty="0" smtClean="0">
                <a:solidFill>
                  <a:srgbClr val="FFFF00"/>
                </a:solidFill>
              </a:rPr>
              <a:t>了</a:t>
            </a:r>
            <a:r>
              <a:rPr lang="en-US" altLang="zh-CN" dirty="0" smtClean="0">
                <a:solidFill>
                  <a:srgbClr val="FF0000"/>
                </a:solidFill>
              </a:rPr>
              <a:t>n * </a:t>
            </a:r>
            <a:r>
              <a:rPr lang="en-US" altLang="zh-CN" dirty="0" err="1" smtClean="0">
                <a:solidFill>
                  <a:srgbClr val="FFFF00"/>
                </a:solidFill>
              </a:rPr>
              <a:t>sizeof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数据类型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grpSp>
        <p:nvGrpSpPr>
          <p:cNvPr id="67" name="组合 66"/>
          <p:cNvGrpSpPr/>
          <p:nvPr/>
        </p:nvGrpSpPr>
        <p:grpSpPr>
          <a:xfrm>
            <a:off x="5508104" y="901029"/>
            <a:ext cx="3096344" cy="5213531"/>
            <a:chOff x="4788024" y="890861"/>
            <a:chExt cx="3096344" cy="5213531"/>
          </a:xfrm>
        </p:grpSpPr>
        <p:sp>
          <p:nvSpPr>
            <p:cNvPr id="35" name="矩形 34"/>
            <p:cNvSpPr/>
            <p:nvPr/>
          </p:nvSpPr>
          <p:spPr>
            <a:xfrm>
              <a:off x="6012160" y="2097065"/>
              <a:ext cx="1872208" cy="4702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Courier New" pitchFamily="49" charset="0"/>
                  <a:cs typeface="Courier New" pitchFamily="49" charset="0"/>
                </a:rPr>
                <a:t>a[1]</a:t>
              </a:r>
              <a:endParaRPr lang="zh-CN" alt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012160" y="2567309"/>
              <a:ext cx="1872208" cy="4702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zh-CN" alt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012160" y="3037552"/>
              <a:ext cx="1872208" cy="4702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zh-CN" alt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012160" y="3507795"/>
              <a:ext cx="1872208" cy="4702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Courier New" pitchFamily="49" charset="0"/>
                  <a:cs typeface="Courier New" pitchFamily="49" charset="0"/>
                </a:rPr>
                <a:t>a[i]</a:t>
              </a:r>
              <a:endParaRPr lang="zh-CN" alt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012160" y="3978038"/>
              <a:ext cx="1872208" cy="4702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zh-CN" alt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6012160" y="4437097"/>
              <a:ext cx="1872208" cy="4702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zh-CN" alt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6012160" y="4907340"/>
              <a:ext cx="1872208" cy="4702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Courier New" pitchFamily="49" charset="0"/>
                  <a:cs typeface="Courier New" pitchFamily="49" charset="0"/>
                </a:rPr>
                <a:t>a[99]</a:t>
              </a:r>
              <a:endParaRPr lang="zh-CN" alt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012160" y="1626822"/>
              <a:ext cx="1872208" cy="4702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Courier New" pitchFamily="49" charset="0"/>
                  <a:cs typeface="Courier New" pitchFamily="49" charset="0"/>
                </a:rPr>
                <a:t>a[0]</a:t>
              </a:r>
              <a:endParaRPr lang="zh-CN" alt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6012160" y="890861"/>
              <a:ext cx="1872208" cy="7359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latin typeface="Courier New" pitchFamily="49" charset="0"/>
                  <a:cs typeface="Courier New" pitchFamily="49" charset="0"/>
                </a:rPr>
                <a:t>内存单元</a:t>
              </a:r>
              <a:endParaRPr lang="zh-CN" alt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012160" y="5377583"/>
              <a:ext cx="1872208" cy="7064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zh-CN" alt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4788024" y="892838"/>
              <a:ext cx="1152128" cy="7359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b="1" dirty="0" smtClean="0">
                  <a:latin typeface="Courier New" pitchFamily="49" charset="0"/>
                  <a:cs typeface="Courier New" pitchFamily="49" charset="0"/>
                </a:rPr>
                <a:t>内存地址</a:t>
              </a:r>
              <a:endParaRPr lang="zh-CN" alt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4788024" y="2117401"/>
              <a:ext cx="1152128" cy="4702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 smtClean="0">
                  <a:latin typeface="Courier New" pitchFamily="49" charset="0"/>
                  <a:cs typeface="Courier New" pitchFamily="49" charset="0"/>
                </a:rPr>
                <a:t>3002</a:t>
              </a:r>
              <a:endParaRPr lang="zh-CN" alt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4788024" y="2587645"/>
              <a:ext cx="1152128" cy="4702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zh-CN" alt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4788024" y="3057888"/>
              <a:ext cx="1152128" cy="4702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zh-CN" alt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4788024" y="3528131"/>
              <a:ext cx="1152128" cy="4702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 smtClean="0">
                  <a:latin typeface="Courier New" pitchFamily="49" charset="0"/>
                  <a:cs typeface="Courier New" pitchFamily="49" charset="0"/>
                </a:rPr>
                <a:t>3000+2i</a:t>
              </a:r>
              <a:endParaRPr lang="zh-CN" alt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4788024" y="3998374"/>
              <a:ext cx="1152128" cy="4702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zh-CN" alt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4788024" y="4457433"/>
              <a:ext cx="1152128" cy="4702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zh-CN" alt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4788024" y="4927676"/>
              <a:ext cx="1152128" cy="4702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 smtClean="0">
                  <a:latin typeface="Courier New" pitchFamily="49" charset="0"/>
                  <a:cs typeface="Courier New" pitchFamily="49" charset="0"/>
                </a:rPr>
                <a:t>3198</a:t>
              </a:r>
              <a:endParaRPr lang="zh-CN" alt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4788024" y="1647158"/>
              <a:ext cx="1152128" cy="4702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 smtClean="0">
                  <a:latin typeface="Courier New" pitchFamily="49" charset="0"/>
                  <a:cs typeface="Courier New" pitchFamily="49" charset="0"/>
                </a:rPr>
                <a:t>3000</a:t>
              </a:r>
              <a:endParaRPr lang="zh-CN" alt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4788024" y="5397919"/>
              <a:ext cx="1152128" cy="7064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zh-CN" altLang="en-US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446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指针比较与减法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7787208" cy="514116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两指针可以比较大小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zh-CN" altLang="en-US" dirty="0"/>
              <a:t>其</a:t>
            </a:r>
            <a:r>
              <a:rPr lang="zh-CN" altLang="en-US" dirty="0" smtClean="0"/>
              <a:t>结果等价于</a:t>
            </a:r>
            <a:r>
              <a:rPr lang="zh-CN" altLang="en-US" dirty="0"/>
              <a:t>比较</a:t>
            </a:r>
            <a:r>
              <a:rPr lang="zh-CN" altLang="en-US" dirty="0" smtClean="0">
                <a:solidFill>
                  <a:srgbClr val="FF0000"/>
                </a:solidFill>
              </a:rPr>
              <a:t>它们地址的大小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两同类型指针可相减</a:t>
            </a:r>
            <a:endParaRPr lang="en-US" altLang="zh-CN" dirty="0"/>
          </a:p>
          <a:p>
            <a:pPr marL="400050" lvl="1" indent="0">
              <a:buNone/>
            </a:pPr>
            <a:r>
              <a:rPr lang="zh-CN" altLang="en-US" dirty="0" smtClean="0"/>
              <a:t>其结果等于它们之间所能存储的数据个数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zh-CN" altLang="en-US" dirty="0" smtClean="0"/>
              <a:t>即：</a:t>
            </a:r>
            <a:r>
              <a:rPr lang="en-US" altLang="zh-CN" dirty="0" smtClean="0">
                <a:solidFill>
                  <a:srgbClr val="FF0000"/>
                </a:solidFill>
              </a:rPr>
              <a:t>         p</a:t>
            </a:r>
            <a:r>
              <a:rPr lang="zh-CN" altLang="en-US" dirty="0" smtClean="0">
                <a:solidFill>
                  <a:srgbClr val="FF0000"/>
                </a:solidFill>
              </a:rPr>
              <a:t>地址</a:t>
            </a:r>
            <a:r>
              <a:rPr lang="en-US" altLang="zh-CN" dirty="0" smtClean="0">
                <a:solidFill>
                  <a:srgbClr val="FF0000"/>
                </a:solidFill>
              </a:rPr>
              <a:t>-q</a:t>
            </a:r>
            <a:r>
              <a:rPr lang="zh-CN" altLang="en-US" dirty="0" smtClean="0">
                <a:solidFill>
                  <a:srgbClr val="FF0000"/>
                </a:solidFill>
              </a:rPr>
              <a:t>地址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    p–q = ----------------</a:t>
            </a:r>
          </a:p>
          <a:p>
            <a:pPr marL="40005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         </a:t>
            </a:r>
            <a:r>
              <a:rPr lang="en-US" altLang="zh-CN" dirty="0" err="1" smtClean="0">
                <a:solidFill>
                  <a:srgbClr val="FF0000"/>
                </a:solidFill>
              </a:rPr>
              <a:t>sizeof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类型）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double a[10], *p, *q;</a:t>
            </a:r>
          </a:p>
          <a:p>
            <a:pPr marL="0" indent="0">
              <a:buNone/>
            </a:pPr>
            <a:r>
              <a:rPr lang="en-US" altLang="zh-CN" dirty="0" smtClean="0"/>
              <a:t>p = a; q = &amp;a[4];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FF00"/>
                </a:solidFill>
              </a:rPr>
              <a:t>q</a:t>
            </a:r>
            <a:r>
              <a:rPr lang="en-US" altLang="zh-CN" dirty="0" smtClean="0">
                <a:solidFill>
                  <a:srgbClr val="FFFF00"/>
                </a:solidFill>
              </a:rPr>
              <a:t> - p </a:t>
            </a:r>
            <a:r>
              <a:rPr lang="zh-CN" altLang="en-US" dirty="0" smtClean="0">
                <a:solidFill>
                  <a:srgbClr val="FF0000"/>
                </a:solidFill>
              </a:rPr>
              <a:t>等于多少</a:t>
            </a:r>
            <a:r>
              <a:rPr lang="en-US" altLang="zh-CN" dirty="0" smtClean="0">
                <a:solidFill>
                  <a:srgbClr val="FF0000"/>
                </a:solidFill>
              </a:rPr>
              <a:t>?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       </a:t>
            </a:r>
            <a:r>
              <a:rPr lang="en-US" altLang="zh-CN" dirty="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4" name="矩形 3"/>
          <p:cNvSpPr/>
          <p:nvPr/>
        </p:nvSpPr>
        <p:spPr>
          <a:xfrm>
            <a:off x="4211960" y="5450561"/>
            <a:ext cx="4104456" cy="830997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400" dirty="0" err="1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int</a:t>
            </a:r>
            <a:r>
              <a:rPr lang="en-US" altLang="zh-CN" sz="2400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)q–(</a:t>
            </a:r>
            <a:r>
              <a:rPr lang="en-US" altLang="zh-CN" sz="2400" dirty="0" err="1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int</a:t>
            </a:r>
            <a:r>
              <a:rPr lang="en-US" altLang="zh-CN" sz="2400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)p </a:t>
            </a:r>
            <a:r>
              <a:rPr lang="zh-CN" altLang="en-US" sz="2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等于多少</a:t>
            </a:r>
            <a:r>
              <a:rPr lang="en-US" altLang="zh-CN" sz="2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?</a:t>
            </a:r>
            <a:endParaRPr lang="en-US" altLang="zh-CN" sz="24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          </a:t>
            </a:r>
            <a:r>
              <a:rPr lang="en-US" altLang="zh-CN" sz="2400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          32</a:t>
            </a:r>
            <a:endParaRPr lang="en-US" altLang="zh-CN" sz="2400" dirty="0">
              <a:solidFill>
                <a:srgbClr val="FFFF00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076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8.3 </a:t>
            </a:r>
            <a:r>
              <a:rPr lang="zh-CN" altLang="en-US" dirty="0" smtClean="0"/>
              <a:t>指针与数组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469086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a[100];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FF00"/>
                </a:solidFill>
              </a:rPr>
              <a:t>指针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zh-CN" altLang="en-US" dirty="0" smtClean="0">
                <a:solidFill>
                  <a:srgbClr val="FFFF00"/>
                </a:solidFill>
              </a:rPr>
              <a:t>指向</a:t>
            </a:r>
            <a:r>
              <a:rPr lang="zh-CN" altLang="en-US" dirty="0">
                <a:solidFill>
                  <a:srgbClr val="FFFF00"/>
                </a:solidFill>
              </a:rPr>
              <a:t>首</a:t>
            </a:r>
            <a:r>
              <a:rPr lang="zh-CN" altLang="en-US" dirty="0" smtClean="0">
                <a:solidFill>
                  <a:srgbClr val="FFFF00"/>
                </a:solidFill>
              </a:rPr>
              <a:t>元素</a:t>
            </a:r>
            <a:r>
              <a:rPr lang="en-US" altLang="zh-CN" dirty="0" smtClean="0">
                <a:solidFill>
                  <a:srgbClr val="FF0000"/>
                </a:solidFill>
              </a:rPr>
              <a:t>a[0]</a:t>
            </a:r>
            <a:r>
              <a:rPr lang="en-US" altLang="zh-CN" dirty="0" smtClean="0">
                <a:solidFill>
                  <a:srgbClr val="FFFF00"/>
                </a:solidFill>
              </a:rPr>
              <a:t>;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FF00"/>
                </a:solidFill>
              </a:rPr>
              <a:t>指针</a:t>
            </a:r>
            <a:r>
              <a:rPr lang="en-US" altLang="zh-CN" dirty="0" err="1" smtClean="0">
                <a:solidFill>
                  <a:srgbClr val="FF0000"/>
                </a:solidFill>
              </a:rPr>
              <a:t>a+i</a:t>
            </a:r>
            <a:r>
              <a:rPr lang="zh-CN" altLang="en-US" dirty="0" smtClean="0">
                <a:solidFill>
                  <a:srgbClr val="FFFF00"/>
                </a:solidFill>
              </a:rPr>
              <a:t>指向元素</a:t>
            </a:r>
            <a:r>
              <a:rPr lang="en-US" altLang="zh-CN" dirty="0" smtClean="0">
                <a:solidFill>
                  <a:srgbClr val="FF0000"/>
                </a:solidFill>
              </a:rPr>
              <a:t>a[i]</a:t>
            </a:r>
            <a:r>
              <a:rPr lang="en-US" altLang="zh-CN" dirty="0" smtClean="0">
                <a:solidFill>
                  <a:srgbClr val="FFFF00"/>
                </a:solidFill>
              </a:rPr>
              <a:t>;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FF00"/>
                </a:solidFill>
              </a:rPr>
              <a:t>表达式</a:t>
            </a:r>
            <a:r>
              <a:rPr lang="en-US" altLang="zh-CN" dirty="0">
                <a:solidFill>
                  <a:srgbClr val="FF0000"/>
                </a:solidFill>
              </a:rPr>
              <a:t>a[i]</a:t>
            </a:r>
            <a:r>
              <a:rPr lang="zh-CN" altLang="en-US" dirty="0" smtClean="0">
                <a:solidFill>
                  <a:srgbClr val="FFFF00"/>
                </a:solidFill>
              </a:rPr>
              <a:t>等价于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</a:rPr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*(</a:t>
            </a:r>
            <a:r>
              <a:rPr lang="en-US" altLang="zh-CN" dirty="0" err="1" smtClean="0">
                <a:solidFill>
                  <a:srgbClr val="FF0000"/>
                </a:solidFill>
              </a:rPr>
              <a:t>a+i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</a:p>
        </p:txBody>
      </p:sp>
      <p:grpSp>
        <p:nvGrpSpPr>
          <p:cNvPr id="67" name="组合 66"/>
          <p:cNvGrpSpPr/>
          <p:nvPr/>
        </p:nvGrpSpPr>
        <p:grpSpPr>
          <a:xfrm>
            <a:off x="5508104" y="901029"/>
            <a:ext cx="3096344" cy="5213531"/>
            <a:chOff x="4788024" y="890861"/>
            <a:chExt cx="3096344" cy="5213531"/>
          </a:xfrm>
        </p:grpSpPr>
        <p:sp>
          <p:nvSpPr>
            <p:cNvPr id="35" name="矩形 34"/>
            <p:cNvSpPr/>
            <p:nvPr/>
          </p:nvSpPr>
          <p:spPr>
            <a:xfrm>
              <a:off x="6012160" y="2097065"/>
              <a:ext cx="1872208" cy="4702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Courier New" pitchFamily="49" charset="0"/>
                  <a:cs typeface="Courier New" pitchFamily="49" charset="0"/>
                </a:rPr>
                <a:t>a[1]</a:t>
              </a:r>
              <a:endParaRPr lang="zh-CN" alt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012160" y="2567309"/>
              <a:ext cx="1872208" cy="4702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zh-CN" alt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012160" y="3037552"/>
              <a:ext cx="1872208" cy="4702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zh-CN" alt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012160" y="3507795"/>
              <a:ext cx="1872208" cy="4702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Courier New" pitchFamily="49" charset="0"/>
                  <a:cs typeface="Courier New" pitchFamily="49" charset="0"/>
                </a:rPr>
                <a:t>a[i]</a:t>
              </a:r>
              <a:endParaRPr lang="zh-CN" alt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012160" y="3978038"/>
              <a:ext cx="1872208" cy="4702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zh-CN" alt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6012160" y="4437097"/>
              <a:ext cx="1872208" cy="4702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zh-CN" alt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6012160" y="4907340"/>
              <a:ext cx="1872208" cy="4702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Courier New" pitchFamily="49" charset="0"/>
                  <a:cs typeface="Courier New" pitchFamily="49" charset="0"/>
                </a:rPr>
                <a:t>a[99]</a:t>
              </a:r>
              <a:endParaRPr lang="zh-CN" alt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012160" y="1626822"/>
              <a:ext cx="1872208" cy="4702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Courier New" pitchFamily="49" charset="0"/>
                  <a:cs typeface="Courier New" pitchFamily="49" charset="0"/>
                </a:rPr>
                <a:t>a[0]</a:t>
              </a:r>
              <a:endParaRPr lang="zh-CN" alt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6012160" y="890861"/>
              <a:ext cx="1872208" cy="7359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latin typeface="Courier New" pitchFamily="49" charset="0"/>
                  <a:cs typeface="Courier New" pitchFamily="49" charset="0"/>
                </a:rPr>
                <a:t>内存单元</a:t>
              </a:r>
              <a:endParaRPr lang="zh-CN" alt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012160" y="5377583"/>
              <a:ext cx="1872208" cy="7064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zh-CN" alt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4788024" y="892838"/>
              <a:ext cx="1152128" cy="7359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b="1" dirty="0" smtClean="0">
                  <a:latin typeface="Courier New" pitchFamily="49" charset="0"/>
                  <a:cs typeface="Courier New" pitchFamily="49" charset="0"/>
                </a:rPr>
                <a:t>内存地址</a:t>
              </a:r>
              <a:endParaRPr lang="zh-CN" alt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4788024" y="2117401"/>
              <a:ext cx="1152128" cy="4702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 smtClean="0">
                  <a:latin typeface="Courier New" pitchFamily="49" charset="0"/>
                  <a:cs typeface="Courier New" pitchFamily="49" charset="0"/>
                </a:rPr>
                <a:t>3002</a:t>
              </a:r>
              <a:endParaRPr lang="zh-CN" alt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4788024" y="2587645"/>
              <a:ext cx="1152128" cy="4702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zh-CN" alt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4788024" y="3057888"/>
              <a:ext cx="1152128" cy="4702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zh-CN" alt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4788024" y="3528131"/>
              <a:ext cx="1152128" cy="4702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 smtClean="0">
                  <a:latin typeface="Courier New" pitchFamily="49" charset="0"/>
                  <a:cs typeface="Courier New" pitchFamily="49" charset="0"/>
                </a:rPr>
                <a:t>3000+2i</a:t>
              </a:r>
              <a:endParaRPr lang="zh-CN" alt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4788024" y="3998374"/>
              <a:ext cx="1152128" cy="4702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zh-CN" alt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4788024" y="4457433"/>
              <a:ext cx="1152128" cy="4702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zh-CN" alt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4788024" y="4927676"/>
              <a:ext cx="1152128" cy="4702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 smtClean="0">
                  <a:latin typeface="Courier New" pitchFamily="49" charset="0"/>
                  <a:cs typeface="Courier New" pitchFamily="49" charset="0"/>
                </a:rPr>
                <a:t>3198</a:t>
              </a:r>
              <a:endParaRPr lang="zh-CN" alt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4788024" y="1647158"/>
              <a:ext cx="1152128" cy="4702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 smtClean="0">
                  <a:latin typeface="Courier New" pitchFamily="49" charset="0"/>
                  <a:cs typeface="Courier New" pitchFamily="49" charset="0"/>
                </a:rPr>
                <a:t>3000</a:t>
              </a:r>
              <a:endParaRPr lang="zh-CN" alt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4788024" y="5397919"/>
              <a:ext cx="1152128" cy="7064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zh-CN" altLang="en-US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666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</a:t>
            </a:r>
            <a:r>
              <a:rPr lang="en-US" altLang="zh-CN" smtClean="0"/>
              <a:t>[8-5]</a:t>
            </a:r>
            <a:r>
              <a:rPr lang="zh-CN" altLang="en-US" smtClean="0"/>
              <a:t>冒泡排序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把最大</a:t>
            </a:r>
            <a:r>
              <a:rPr lang="zh-CN" altLang="en-US" dirty="0" smtClean="0"/>
              <a:t>值放到数据的最后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对剩下的数据进行重复处理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-- </a:t>
            </a:r>
            <a:r>
              <a:rPr lang="zh-CN" altLang="en-US" dirty="0" smtClean="0">
                <a:solidFill>
                  <a:srgbClr val="FFFF00"/>
                </a:solidFill>
              </a:rPr>
              <a:t>流程整体上和选择法排序一样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-- </a:t>
            </a:r>
            <a:r>
              <a:rPr lang="zh-CN" altLang="en-US" dirty="0" smtClean="0">
                <a:solidFill>
                  <a:srgbClr val="FFFF00"/>
                </a:solidFill>
              </a:rPr>
              <a:t>区别在于如何把最大值放到最后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9C93-C33A-457B-B141-E0DA5E2594F6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938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8</a:t>
            </a:r>
            <a:r>
              <a:rPr lang="zh-CN" altLang="en-US" smtClean="0"/>
              <a:t>章  指针</a:t>
            </a:r>
            <a:r>
              <a:rPr lang="en-US" altLang="zh-CN" smtClean="0"/>
              <a:t> </a:t>
            </a:r>
            <a:endParaRPr lang="en-US" altLang="zh-CN" dirty="0" smtClean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变量、内存单元、地址</a:t>
            </a:r>
            <a:endParaRPr lang="en-US" altLang="zh-CN" dirty="0" smtClean="0"/>
          </a:p>
          <a:p>
            <a:r>
              <a:rPr lang="zh-CN" altLang="en-US" dirty="0" smtClean="0"/>
              <a:t>指针类型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</a:t>
            </a:r>
            <a:r>
              <a:rPr lang="zh-CN" altLang="en-US" dirty="0"/>
              <a:t>、初始化、赋值、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zh-CN" altLang="en-US" dirty="0"/>
              <a:t>指针</a:t>
            </a:r>
            <a:r>
              <a:rPr lang="zh-CN" altLang="en-US" dirty="0" smtClean="0"/>
              <a:t>应用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数据传递</a:t>
            </a:r>
            <a:endParaRPr lang="en-US" altLang="zh-CN" dirty="0" smtClean="0"/>
          </a:p>
          <a:p>
            <a:pPr lvl="1"/>
            <a:r>
              <a:rPr lang="zh-CN" altLang="en-US" smtClean="0"/>
              <a:t>字符串处理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内存分配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数据遍历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931394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</a:t>
            </a:r>
            <a:r>
              <a:rPr lang="en-US" altLang="zh-CN" smtClean="0"/>
              <a:t>[8-5]</a:t>
            </a:r>
            <a:r>
              <a:rPr lang="zh-CN" altLang="en-US" smtClean="0"/>
              <a:t>冒泡排序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void bubble(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a[],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* </a:t>
            </a:r>
            <a:r>
              <a:rPr lang="en-US" altLang="zh-CN" dirty="0" smtClean="0">
                <a:solidFill>
                  <a:srgbClr val="FF0000"/>
                </a:solidFill>
              </a:rPr>
              <a:t>void </a:t>
            </a:r>
            <a:r>
              <a:rPr lang="en-US" altLang="zh-CN" dirty="0">
                <a:solidFill>
                  <a:srgbClr val="FF0000"/>
                </a:solidFill>
              </a:rPr>
              <a:t>bubble(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>
                <a:solidFill>
                  <a:srgbClr val="FF0000"/>
                </a:solidFill>
              </a:rPr>
              <a:t>a,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 n</a:t>
            </a:r>
            <a:r>
              <a:rPr lang="en-US" altLang="zh-CN" dirty="0" smtClean="0">
                <a:solidFill>
                  <a:srgbClr val="FF0000"/>
                </a:solidFill>
              </a:rPr>
              <a:t>) </a:t>
            </a:r>
            <a:r>
              <a:rPr lang="zh-CN" altLang="en-US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i, j, t;</a:t>
            </a:r>
          </a:p>
          <a:p>
            <a:pPr marL="0" indent="0">
              <a:buNone/>
            </a:pPr>
            <a:r>
              <a:rPr lang="en-US" altLang="zh-CN" dirty="0" smtClean="0"/>
              <a:t>    for(i=1; i&lt;n; i++)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       for(j=0; j&lt;n-i; j++)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	    if(a[j]&gt;a[j+1])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</a:rPr>
              <a:t>          {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	       t = a[j];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	       a[j] = a[j+1];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	       a[j+1] = 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	     }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9C93-C33A-457B-B141-E0DA5E2594F6}" type="slidenum">
              <a:rPr lang="zh-CN" altLang="en-US" smtClean="0"/>
              <a:pPr/>
              <a:t>20</a:t>
            </a:fld>
            <a:endParaRPr lang="en-US" altLang="zh-CN"/>
          </a:p>
        </p:txBody>
      </p:sp>
      <p:sp>
        <p:nvSpPr>
          <p:cNvPr id="5" name="右大括号 4"/>
          <p:cNvSpPr/>
          <p:nvPr/>
        </p:nvSpPr>
        <p:spPr>
          <a:xfrm>
            <a:off x="4788024" y="4077072"/>
            <a:ext cx="432048" cy="8640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355976" y="2852936"/>
            <a:ext cx="3744416" cy="5040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rgbClr val="009900"/>
                </a:solidFill>
                <a:latin typeface="楷体" pitchFamily="49" charset="-122"/>
                <a:ea typeface="楷体" pitchFamily="49" charset="-122"/>
              </a:rPr>
              <a:t>在</a:t>
            </a:r>
            <a:r>
              <a:rPr lang="en-US" altLang="zh-CN" sz="2000" dirty="0" smtClean="0">
                <a:solidFill>
                  <a:srgbClr val="009900"/>
                </a:solidFill>
                <a:latin typeface="楷体" pitchFamily="49" charset="-122"/>
                <a:ea typeface="楷体" pitchFamily="49" charset="-122"/>
              </a:rPr>
              <a:t>a[0</a:t>
            </a:r>
            <a:r>
              <a:rPr lang="en-US" altLang="zh-CN" sz="2000" dirty="0">
                <a:solidFill>
                  <a:srgbClr val="009900"/>
                </a:solidFill>
                <a:latin typeface="楷体" pitchFamily="49" charset="-122"/>
                <a:ea typeface="楷体" pitchFamily="49" charset="-122"/>
              </a:rPr>
              <a:t>],a[1],…</a:t>
            </a:r>
            <a:r>
              <a:rPr lang="en-US" altLang="zh-CN" sz="2000" dirty="0" smtClean="0">
                <a:solidFill>
                  <a:srgbClr val="009900"/>
                </a:solidFill>
                <a:latin typeface="楷体" pitchFamily="49" charset="-122"/>
                <a:ea typeface="楷体" pitchFamily="49" charset="-122"/>
              </a:rPr>
              <a:t>a[j]</a:t>
            </a:r>
            <a:r>
              <a:rPr lang="zh-CN" altLang="en-US" sz="2000" dirty="0" smtClean="0">
                <a:solidFill>
                  <a:srgbClr val="009900"/>
                </a:solidFill>
                <a:latin typeface="楷体" pitchFamily="49" charset="-122"/>
                <a:ea typeface="楷体" pitchFamily="49" charset="-122"/>
              </a:rPr>
              <a:t>中</a:t>
            </a:r>
            <a:r>
              <a:rPr lang="en-US" altLang="zh-CN" sz="2000" dirty="0">
                <a:solidFill>
                  <a:srgbClr val="009900"/>
                </a:solidFill>
                <a:latin typeface="楷体" pitchFamily="49" charset="-122"/>
                <a:ea typeface="楷体" pitchFamily="49" charset="-122"/>
              </a:rPr>
              <a:t>a[j]</a:t>
            </a:r>
            <a:r>
              <a:rPr lang="zh-CN" altLang="en-US" sz="2000" dirty="0" smtClean="0">
                <a:solidFill>
                  <a:srgbClr val="009900"/>
                </a:solidFill>
                <a:latin typeface="楷体" pitchFamily="49" charset="-122"/>
                <a:ea typeface="楷体" pitchFamily="49" charset="-122"/>
              </a:rPr>
              <a:t>最大</a:t>
            </a:r>
            <a:endParaRPr lang="en-US" altLang="zh-CN" sz="2000" dirty="0">
              <a:solidFill>
                <a:srgbClr val="0099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26794" y="4149080"/>
            <a:ext cx="3744416" cy="6840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rgbClr val="009900"/>
                </a:solidFill>
                <a:latin typeface="楷体" pitchFamily="49" charset="-122"/>
                <a:ea typeface="楷体" pitchFamily="49" charset="-122"/>
              </a:rPr>
              <a:t>交换，使得</a:t>
            </a:r>
            <a:r>
              <a:rPr lang="en-US" altLang="zh-CN" sz="2000" dirty="0" smtClean="0">
                <a:solidFill>
                  <a:srgbClr val="009900"/>
                </a:solidFill>
                <a:latin typeface="楷体" pitchFamily="49" charset="-122"/>
                <a:ea typeface="楷体" pitchFamily="49" charset="-122"/>
              </a:rPr>
              <a:t>a[j+1]</a:t>
            </a:r>
            <a:r>
              <a:rPr lang="zh-CN" altLang="en-US" sz="2000" dirty="0" smtClean="0">
                <a:solidFill>
                  <a:srgbClr val="009900"/>
                </a:solidFill>
                <a:latin typeface="楷体" pitchFamily="49" charset="-122"/>
                <a:ea typeface="楷体" pitchFamily="49" charset="-122"/>
              </a:rPr>
              <a:t>在</a:t>
            </a:r>
            <a:r>
              <a:rPr lang="en-US" altLang="zh-CN" sz="2000" dirty="0" smtClean="0">
                <a:solidFill>
                  <a:srgbClr val="009900"/>
                </a:solidFill>
                <a:latin typeface="楷体" pitchFamily="49" charset="-122"/>
                <a:ea typeface="楷体" pitchFamily="49" charset="-122"/>
              </a:rPr>
              <a:t>a[0</a:t>
            </a:r>
            <a:r>
              <a:rPr lang="en-US" altLang="zh-CN" sz="2000" dirty="0">
                <a:solidFill>
                  <a:srgbClr val="009900"/>
                </a:solidFill>
                <a:latin typeface="楷体" pitchFamily="49" charset="-122"/>
                <a:ea typeface="楷体" pitchFamily="49" charset="-122"/>
              </a:rPr>
              <a:t>],a[1],…</a:t>
            </a:r>
            <a:r>
              <a:rPr lang="en-US" altLang="zh-CN" sz="2000" dirty="0" smtClean="0">
                <a:solidFill>
                  <a:srgbClr val="009900"/>
                </a:solidFill>
                <a:latin typeface="楷体" pitchFamily="49" charset="-122"/>
                <a:ea typeface="楷体" pitchFamily="49" charset="-122"/>
              </a:rPr>
              <a:t>a[j+1]</a:t>
            </a:r>
            <a:r>
              <a:rPr lang="zh-CN" altLang="en-US" sz="2000" dirty="0" smtClean="0">
                <a:solidFill>
                  <a:srgbClr val="009900"/>
                </a:solidFill>
                <a:latin typeface="楷体" pitchFamily="49" charset="-122"/>
                <a:ea typeface="楷体" pitchFamily="49" charset="-122"/>
              </a:rPr>
              <a:t>中最大</a:t>
            </a:r>
            <a:endParaRPr lang="en-US" altLang="zh-CN" sz="2000" dirty="0">
              <a:solidFill>
                <a:srgbClr val="009900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789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[8-5]</a:t>
            </a:r>
            <a:r>
              <a:rPr lang="zh-CN" altLang="en-US" dirty="0" smtClean="0"/>
              <a:t>冒泡排序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void main()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n, a[8];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/* </a:t>
            </a:r>
            <a:r>
              <a:rPr lang="zh-CN" altLang="en-US" dirty="0" smtClean="0"/>
              <a:t>输入 </a:t>
            </a:r>
            <a:r>
              <a:rPr lang="en-US" altLang="zh-CN" dirty="0" smtClean="0"/>
              <a:t>n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个值</a:t>
            </a:r>
            <a:r>
              <a:rPr lang="zh-CN" altLang="en-US" dirty="0"/>
              <a:t>到</a:t>
            </a:r>
            <a:r>
              <a:rPr lang="zh-CN" altLang="en-US" dirty="0" smtClean="0"/>
              <a:t>数组</a:t>
            </a:r>
            <a:r>
              <a:rPr lang="en-US" altLang="zh-CN" dirty="0" smtClean="0"/>
              <a:t>a</a:t>
            </a:r>
            <a:r>
              <a:rPr lang="zh-CN" altLang="en-US" dirty="0" smtClean="0"/>
              <a:t>中 </a:t>
            </a:r>
            <a:r>
              <a:rPr lang="en-US" altLang="zh-CN" dirty="0" smtClean="0"/>
              <a:t>*/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……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bubble(</a:t>
            </a:r>
            <a:r>
              <a:rPr lang="en-US" altLang="zh-CN" dirty="0" err="1" smtClean="0"/>
              <a:t>a,n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/>
              <a:t>/* </a:t>
            </a:r>
            <a:r>
              <a:rPr lang="zh-CN" altLang="en-US" dirty="0" smtClean="0"/>
              <a:t>输出排序后的数组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/>
              <a:t>*/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……    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9C93-C33A-457B-B141-E0DA5E2594F6}" type="slidenum">
              <a:rPr lang="zh-CN" altLang="en-US" smtClean="0"/>
              <a:pPr/>
              <a:t>21</a:t>
            </a:fld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3995936" y="3429000"/>
            <a:ext cx="3744416" cy="900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rgbClr val="009900"/>
                </a:solidFill>
                <a:latin typeface="楷体" pitchFamily="49" charset="-122"/>
                <a:ea typeface="楷体" pitchFamily="49" charset="-122"/>
              </a:rPr>
              <a:t>将数组</a:t>
            </a:r>
            <a:r>
              <a:rPr lang="en-US" altLang="zh-CN" sz="2400" dirty="0" smtClean="0">
                <a:solidFill>
                  <a:srgbClr val="009900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 dirty="0" smtClean="0">
                <a:solidFill>
                  <a:srgbClr val="009900"/>
                </a:solidFill>
                <a:latin typeface="楷体" pitchFamily="49" charset="-122"/>
                <a:ea typeface="楷体" pitchFamily="49" charset="-122"/>
              </a:rPr>
              <a:t>的首地址作为参数</a:t>
            </a:r>
            <a:endParaRPr lang="en-US" altLang="zh-CN" sz="2400" dirty="0" smtClean="0">
              <a:solidFill>
                <a:srgbClr val="009900"/>
              </a:solidFill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zh-CN" altLang="en-US" sz="2400" dirty="0" smtClean="0">
                <a:solidFill>
                  <a:srgbClr val="009900"/>
                </a:solidFill>
                <a:latin typeface="楷体" pitchFamily="49" charset="-122"/>
                <a:ea typeface="楷体" pitchFamily="49" charset="-122"/>
              </a:rPr>
              <a:t>传给函数</a:t>
            </a:r>
            <a:r>
              <a:rPr lang="en-US" altLang="zh-CN" sz="2400" dirty="0" smtClean="0">
                <a:solidFill>
                  <a:srgbClr val="009900"/>
                </a:solidFill>
                <a:latin typeface="楷体" pitchFamily="49" charset="-122"/>
                <a:ea typeface="楷体" pitchFamily="49" charset="-122"/>
              </a:rPr>
              <a:t>bubble</a:t>
            </a:r>
            <a:endParaRPr lang="en-US" altLang="zh-CN" sz="2400" dirty="0">
              <a:solidFill>
                <a:srgbClr val="009900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519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8.3.3 </a:t>
            </a:r>
            <a:r>
              <a:rPr lang="zh-CN" altLang="en-US" dirty="0" smtClean="0"/>
              <a:t>数组名作为函数参数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sum(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a[],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</a:t>
            </a:r>
          </a:p>
          <a:p>
            <a:pPr marL="0" indent="0">
              <a:buNone/>
            </a:pPr>
            <a:r>
              <a:rPr lang="en-US" altLang="zh-CN" dirty="0" smtClean="0"/>
              <a:t>/*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a</a:t>
            </a:r>
            <a:r>
              <a:rPr lang="en-US" altLang="zh-CN" dirty="0" smtClean="0"/>
              <a:t>[]</a:t>
            </a:r>
            <a:r>
              <a:rPr lang="zh-CN" altLang="en-US" dirty="0" smtClean="0"/>
              <a:t>是</a:t>
            </a:r>
            <a:r>
              <a:rPr lang="zh-CN" altLang="en-US" dirty="0"/>
              <a:t>形式参数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*a</a:t>
            </a:r>
            <a:r>
              <a:rPr lang="zh-CN" altLang="en-US" dirty="0" smtClean="0"/>
              <a:t>的等价写法</a:t>
            </a:r>
            <a:r>
              <a:rPr lang="en-US" altLang="zh-CN" dirty="0" smtClean="0"/>
              <a:t>)*/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i, s;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for( s = 0, i=0; i&lt;n; i++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s += a[i];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return s;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9C93-C33A-457B-B141-E0DA5E2594F6}" type="slidenum">
              <a:rPr lang="zh-CN" altLang="en-US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404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8.3.3 </a:t>
            </a:r>
            <a:r>
              <a:rPr lang="zh-CN" altLang="en-US" dirty="0" smtClean="0"/>
              <a:t>数组名作为函数参数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51723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sum(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a[],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 </a:t>
            </a:r>
            <a:r>
              <a:rPr lang="en-US" altLang="zh-CN" dirty="0" smtClean="0">
                <a:solidFill>
                  <a:srgbClr val="FF0000"/>
                </a:solidFill>
              </a:rPr>
              <a:t>/*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 smtClean="0">
                <a:solidFill>
                  <a:srgbClr val="FF0000"/>
                </a:solidFill>
              </a:rPr>
              <a:t>[]</a:t>
            </a:r>
            <a:r>
              <a:rPr lang="zh-CN" altLang="en-US" dirty="0" smtClean="0">
                <a:solidFill>
                  <a:srgbClr val="FF0000"/>
                </a:solidFill>
              </a:rPr>
              <a:t>等价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*a*/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i, s;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for( s = 0, i=0; i&lt;n; i++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s += a[i];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return s;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假设有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b[100];</a:t>
            </a:r>
            <a:r>
              <a:rPr lang="en-US" altLang="zh-CN" dirty="0"/>
              <a:t> </a:t>
            </a:r>
            <a:r>
              <a:rPr lang="zh-CN" altLang="en-US" dirty="0" smtClean="0"/>
              <a:t>那么：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sum(</a:t>
            </a:r>
            <a:r>
              <a:rPr lang="en-US" altLang="zh-CN" dirty="0" smtClean="0">
                <a:solidFill>
                  <a:srgbClr val="FFFF00"/>
                </a:solidFill>
              </a:rPr>
              <a:t>b, 100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的结果是 </a:t>
            </a:r>
            <a:r>
              <a:rPr lang="en-US" altLang="zh-CN" dirty="0" smtClean="0"/>
              <a:t>b[0]+b[1]+…+b[99]</a:t>
            </a:r>
          </a:p>
          <a:p>
            <a:pPr marL="0" indent="0">
              <a:buNone/>
            </a:pPr>
            <a:r>
              <a:rPr lang="en-US" altLang="zh-CN" dirty="0" smtClean="0"/>
              <a:t>sum(</a:t>
            </a:r>
            <a:r>
              <a:rPr lang="en-US" altLang="zh-CN" dirty="0" smtClean="0">
                <a:solidFill>
                  <a:srgbClr val="FFFF00"/>
                </a:solidFill>
              </a:rPr>
              <a:t>b, 88</a:t>
            </a:r>
            <a:r>
              <a:rPr lang="en-US" altLang="zh-CN" dirty="0" smtClean="0"/>
              <a:t>) </a:t>
            </a:r>
            <a:r>
              <a:rPr lang="zh-CN" altLang="en-US" dirty="0" smtClean="0"/>
              <a:t>的</a:t>
            </a:r>
            <a:r>
              <a:rPr lang="zh-CN" altLang="en-US" dirty="0"/>
              <a:t>结果是 </a:t>
            </a:r>
            <a:r>
              <a:rPr lang="en-US" altLang="zh-CN" dirty="0"/>
              <a:t>b[0]+b[1]+…+</a:t>
            </a:r>
            <a:r>
              <a:rPr lang="en-US" altLang="zh-CN" dirty="0" smtClean="0"/>
              <a:t>b[87]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sum(</a:t>
            </a:r>
            <a:r>
              <a:rPr lang="en-US" altLang="zh-CN" dirty="0" smtClean="0">
                <a:solidFill>
                  <a:srgbClr val="FFFF00"/>
                </a:solidFill>
              </a:rPr>
              <a:t>b+7,9</a:t>
            </a:r>
            <a:r>
              <a:rPr lang="en-US" altLang="zh-CN" dirty="0" smtClean="0"/>
              <a:t>) </a:t>
            </a:r>
            <a:r>
              <a:rPr lang="zh-CN" altLang="en-US" dirty="0"/>
              <a:t>的结果是 </a:t>
            </a:r>
            <a:r>
              <a:rPr lang="en-US" altLang="zh-CN" dirty="0" smtClean="0"/>
              <a:t>b[7]+b[8]+…+b[15]</a:t>
            </a:r>
          </a:p>
          <a:p>
            <a:pPr marL="0" indent="0">
              <a:buNone/>
            </a:pPr>
            <a:r>
              <a:rPr lang="en-US" altLang="zh-CN" dirty="0"/>
              <a:t>sum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FF00"/>
                </a:solidFill>
              </a:rPr>
              <a:t>&amp;b[7],9</a:t>
            </a:r>
            <a:r>
              <a:rPr lang="en-US" altLang="zh-CN" dirty="0"/>
              <a:t>) </a:t>
            </a:r>
            <a:r>
              <a:rPr lang="zh-CN" altLang="en-US" dirty="0"/>
              <a:t>的</a:t>
            </a:r>
            <a:r>
              <a:rPr lang="zh-CN" altLang="en-US" dirty="0" smtClean="0"/>
              <a:t>结果</a:t>
            </a:r>
            <a:r>
              <a:rPr lang="zh-CN" altLang="en-US" dirty="0"/>
              <a:t>也是</a:t>
            </a:r>
            <a:r>
              <a:rPr lang="zh-CN" altLang="en-US" dirty="0" smtClean="0"/>
              <a:t>是 </a:t>
            </a:r>
            <a:r>
              <a:rPr lang="en-US" altLang="zh-CN" dirty="0"/>
              <a:t>b[7]+b[8]+…+b[15]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9C93-C33A-457B-B141-E0DA5E2594F6}" type="slidenum">
              <a:rPr lang="zh-CN" altLang="en-US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106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8-7</a:t>
            </a:r>
            <a:r>
              <a:rPr lang="zh-CN" altLang="en-US" dirty="0" smtClean="0"/>
              <a:t>编写函数将数组逆序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51723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void reverse(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a[],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i,k,t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for( </a:t>
            </a:r>
            <a:r>
              <a:rPr lang="en-US" altLang="zh-CN" dirty="0" smtClean="0">
                <a:solidFill>
                  <a:srgbClr val="FFFF00"/>
                </a:solidFill>
              </a:rPr>
              <a:t>i=0, k=n-1</a:t>
            </a:r>
            <a:r>
              <a:rPr lang="en-US" altLang="zh-CN" dirty="0" smtClean="0"/>
              <a:t>; </a:t>
            </a:r>
            <a:r>
              <a:rPr lang="en-US" altLang="zh-CN" dirty="0" smtClean="0">
                <a:solidFill>
                  <a:srgbClr val="FF0000"/>
                </a:solidFill>
              </a:rPr>
              <a:t>i&lt;k</a:t>
            </a:r>
            <a:r>
              <a:rPr lang="en-US" altLang="zh-CN" dirty="0" smtClean="0"/>
              <a:t>; </a:t>
            </a:r>
            <a:r>
              <a:rPr lang="en-US" altLang="zh-CN" dirty="0" smtClean="0">
                <a:solidFill>
                  <a:srgbClr val="FFFF00"/>
                </a:solidFill>
              </a:rPr>
              <a:t>i++,k--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      t = a[i]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en-US" altLang="zh-CN" dirty="0" smtClean="0"/>
              <a:t> a[i] = a[k]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en-US" altLang="zh-CN" dirty="0" smtClean="0"/>
              <a:t> a[k] = t;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 smtClean="0"/>
              <a:t>void main()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a[10], k;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for( k=0; k&lt;10; k++ )  </a:t>
            </a:r>
            <a:r>
              <a:rPr lang="en-US" altLang="zh-CN" dirty="0" smtClean="0">
                <a:solidFill>
                  <a:srgbClr val="FFFF00"/>
                </a:solidFill>
              </a:rPr>
              <a:t>a[k] = k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reverse(a</a:t>
            </a:r>
            <a:r>
              <a:rPr lang="en-US" altLang="zh-CN" dirty="0" smtClean="0">
                <a:solidFill>
                  <a:srgbClr val="FF0000"/>
                </a:solidFill>
              </a:rPr>
              <a:t>+1</a:t>
            </a:r>
            <a:r>
              <a:rPr lang="en-US" altLang="zh-CN" dirty="0" smtClean="0"/>
              <a:t>, 9);</a:t>
            </a:r>
          </a:p>
          <a:p>
            <a:pPr marL="0" indent="0">
              <a:buNone/>
            </a:pPr>
            <a:r>
              <a:rPr lang="en-US" altLang="zh-CN" dirty="0" smtClean="0"/>
              <a:t>   for</a:t>
            </a:r>
            <a:r>
              <a:rPr lang="en-US" altLang="zh-CN" dirty="0"/>
              <a:t>( k=0; k&lt;10; k++ </a:t>
            </a:r>
            <a:r>
              <a:rPr lang="en-US" altLang="zh-CN" dirty="0" smtClean="0"/>
              <a:t>)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("%d ", a[k]);  </a:t>
            </a:r>
          </a:p>
          <a:p>
            <a:pPr marL="0" indent="0">
              <a:buNone/>
            </a:pPr>
            <a:r>
              <a:rPr lang="en-US" altLang="zh-CN" dirty="0" smtClean="0"/>
              <a:t>} 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输出为：</a:t>
            </a:r>
            <a:r>
              <a:rPr lang="en-US" altLang="zh-CN" dirty="0"/>
              <a:t>0</a:t>
            </a:r>
            <a:r>
              <a:rPr lang="en-US" altLang="zh-CN" dirty="0" smtClean="0"/>
              <a:t> 9 8 7 6 5 4 3 2 1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9C93-C33A-457B-B141-E0DA5E2594F6}" type="slidenum">
              <a:rPr lang="zh-CN" altLang="en-US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94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8.4  </a:t>
            </a:r>
            <a:r>
              <a:rPr lang="zh-CN" altLang="en-US" dirty="0" smtClean="0"/>
              <a:t>简单的加密问题 </a:t>
            </a:r>
          </a:p>
        </p:txBody>
      </p:sp>
      <p:sp>
        <p:nvSpPr>
          <p:cNvPr id="4301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1"/>
            <a:ext cx="8229600" cy="558924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void </a:t>
            </a:r>
            <a:r>
              <a:rPr lang="en-US" altLang="zh-CN" dirty="0" err="1" smtClean="0"/>
              <a:t>entrypt</a:t>
            </a:r>
            <a:r>
              <a:rPr lang="en-US" altLang="zh-CN" dirty="0" smtClean="0"/>
              <a:t>(char *s)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for( ; *s; s++ 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*s = *s=='z' </a:t>
            </a:r>
            <a:r>
              <a:rPr lang="en-US" altLang="zh-CN" dirty="0"/>
              <a:t>? </a:t>
            </a:r>
            <a:r>
              <a:rPr lang="en-US" altLang="zh-CN" dirty="0" smtClean="0"/>
              <a:t>'a' : *s+1;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 smtClean="0"/>
              <a:t>void main</a:t>
            </a:r>
            <a:r>
              <a:rPr lang="zh-CN" altLang="en-US" dirty="0" smtClean="0"/>
              <a:t>（）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char </a:t>
            </a:r>
            <a:r>
              <a:rPr lang="en-US" altLang="zh-CN" dirty="0" err="1" smtClean="0"/>
              <a:t>pwd</a:t>
            </a:r>
            <a:r>
              <a:rPr lang="en-US" altLang="zh-CN" dirty="0" smtClean="0"/>
              <a:t>[100];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gets(</a:t>
            </a:r>
            <a:r>
              <a:rPr lang="en-US" altLang="zh-CN" dirty="0" err="1">
                <a:solidFill>
                  <a:srgbClr val="FF0000"/>
                </a:solidFill>
              </a:rPr>
              <a:t>pwd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entrypt</a:t>
            </a:r>
            <a:r>
              <a:rPr lang="en-US" altLang="zh-CN" dirty="0"/>
              <a:t>(</a:t>
            </a:r>
            <a:r>
              <a:rPr lang="en-US" altLang="zh-CN" dirty="0" err="1"/>
              <a:t>pwd</a:t>
            </a:r>
            <a:r>
              <a:rPr lang="en-US" altLang="zh-CN" dirty="0"/>
              <a:t>);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</a:t>
            </a:r>
            <a:r>
              <a:rPr lang="en-US" altLang="zh-CN" dirty="0" err="1"/>
              <a:t>pwd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zh-CN" altLang="en-US" dirty="0" smtClean="0"/>
              <a:t>如果输入为：</a:t>
            </a:r>
            <a:r>
              <a:rPr lang="en-US" altLang="zh-CN" dirty="0" smtClean="0">
                <a:solidFill>
                  <a:srgbClr val="FFC000"/>
                </a:solidFill>
              </a:rPr>
              <a:t>Hello Hangzhou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那么</a:t>
            </a:r>
            <a:r>
              <a:rPr lang="zh-CN" altLang="en-US" dirty="0" smtClean="0">
                <a:solidFill>
                  <a:srgbClr val="FF0000"/>
                </a:solidFill>
              </a:rPr>
              <a:t>输出为：</a:t>
            </a:r>
            <a:r>
              <a:rPr lang="en-US" altLang="zh-CN" dirty="0" err="1" smtClean="0">
                <a:solidFill>
                  <a:srgbClr val="FFFF00"/>
                </a:solidFill>
              </a:rPr>
              <a:t>Ifmmp!Ibohaipv</a:t>
            </a:r>
            <a:endParaRPr lang="zh-CN" altLang="en-US" dirty="0" smtClean="0">
              <a:solidFill>
                <a:srgbClr val="FFFF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16016" y="3429000"/>
            <a:ext cx="372409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FFC000"/>
                </a:solidFill>
                <a:latin typeface="楷体" pitchFamily="49" charset="-122"/>
                <a:ea typeface="楷体" pitchFamily="49" charset="-122"/>
              </a:rPr>
              <a:t>字符串结束标志</a:t>
            </a:r>
            <a:r>
              <a:rPr lang="en-US" altLang="zh-CN" sz="3200" dirty="0" smtClean="0">
                <a:solidFill>
                  <a:srgbClr val="FFC000"/>
                </a:solidFill>
                <a:latin typeface="楷体" pitchFamily="49" charset="-122"/>
                <a:ea typeface="楷体" pitchFamily="49" charset="-122"/>
              </a:rPr>
              <a:t>0</a:t>
            </a:r>
            <a:endParaRPr lang="zh-CN" altLang="en-US" sz="3200" dirty="0">
              <a:solidFill>
                <a:srgbClr val="FFC000"/>
              </a:solidFill>
              <a:latin typeface="楷体" pitchFamily="49" charset="-122"/>
              <a:ea typeface="楷体" pitchFamily="49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FFC000"/>
                </a:solidFill>
                <a:latin typeface="楷体" pitchFamily="49" charset="-122"/>
                <a:ea typeface="楷体" pitchFamily="49" charset="-122"/>
              </a:rPr>
              <a:t>字符数组</a:t>
            </a:r>
            <a:endParaRPr lang="en-US" altLang="zh-CN" sz="3200" dirty="0" smtClean="0">
              <a:solidFill>
                <a:srgbClr val="FFC000"/>
              </a:solidFill>
              <a:latin typeface="楷体" pitchFamily="49" charset="-122"/>
              <a:ea typeface="楷体" pitchFamily="49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3200" dirty="0">
                <a:solidFill>
                  <a:srgbClr val="FFC000"/>
                </a:solidFill>
                <a:latin typeface="楷体" pitchFamily="49" charset="-122"/>
                <a:ea typeface="楷体" pitchFamily="49" charset="-122"/>
              </a:rPr>
              <a:t>字符</a:t>
            </a:r>
            <a:r>
              <a:rPr lang="zh-CN" altLang="en-US" sz="3200" dirty="0" smtClean="0">
                <a:solidFill>
                  <a:srgbClr val="FFC000"/>
                </a:solidFill>
                <a:latin typeface="楷体" pitchFamily="49" charset="-122"/>
                <a:ea typeface="楷体" pitchFamily="49" charset="-122"/>
              </a:rPr>
              <a:t>指针</a:t>
            </a:r>
            <a:endParaRPr lang="en-US" altLang="zh-CN" sz="3200" dirty="0" smtClean="0">
              <a:solidFill>
                <a:srgbClr val="FFC000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911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696200" cy="11049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en-US" altLang="zh-CN" sz="4000" smtClean="0"/>
              <a:t>8.4.2 </a:t>
            </a:r>
            <a:r>
              <a:rPr lang="zh-CN" altLang="en-US" sz="4000" smtClean="0"/>
              <a:t>字符串和字符指针</a:t>
            </a:r>
            <a:r>
              <a:rPr lang="zh-CN" altLang="en-US" smtClean="0"/>
              <a:t> </a:t>
            </a:r>
          </a:p>
        </p:txBody>
      </p:sp>
      <p:sp>
        <p:nvSpPr>
          <p:cNvPr id="4106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00113" y="1341438"/>
            <a:ext cx="7405687" cy="4789487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0" indent="0">
              <a:lnSpc>
                <a:spcPct val="90000"/>
              </a:lnSpc>
              <a:buNone/>
            </a:pPr>
            <a:r>
              <a:rPr lang="zh-CN" altLang="en-US" dirty="0" smtClean="0"/>
              <a:t>字符串常量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/>
              <a:t>"array"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/>
              <a:t>"point"</a:t>
            </a:r>
            <a:endParaRPr lang="zh-CN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用一对双引号括起来的字符序列 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被看做一个特殊的一维字符数组</a:t>
            </a:r>
            <a:r>
              <a:rPr lang="en-US" altLang="zh-CN" dirty="0" smtClean="0"/>
              <a:t>,</a:t>
            </a:r>
            <a:r>
              <a:rPr lang="zh-CN" altLang="en-US" dirty="0" smtClean="0"/>
              <a:t>在内存中连续存放 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实质上是一个指向该字符串首字符的指针常量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endParaRPr lang="zh-CN" altLang="en-US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/>
              <a:t>char *</a:t>
            </a:r>
            <a:r>
              <a:rPr lang="en-US" altLang="zh-CN" dirty="0" err="1" smtClean="0"/>
              <a:t>sp</a:t>
            </a:r>
            <a:r>
              <a:rPr lang="en-US" altLang="zh-CN" dirty="0" smtClean="0"/>
              <a:t> = "point";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896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0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10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10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10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10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10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10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8.4.2 </a:t>
            </a:r>
            <a:r>
              <a:rPr lang="zh-CN" altLang="en-US" dirty="0" smtClean="0"/>
              <a:t>字符串和字符指针</a:t>
            </a:r>
          </a:p>
        </p:txBody>
      </p:sp>
      <p:sp>
        <p:nvSpPr>
          <p:cNvPr id="4301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1"/>
            <a:ext cx="8229600" cy="558924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字符串常量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char </a:t>
            </a:r>
            <a:r>
              <a:rPr lang="en-US" altLang="zh-CN" dirty="0" err="1" smtClean="0">
                <a:solidFill>
                  <a:srgbClr val="FFFF00"/>
                </a:solidFill>
              </a:rPr>
              <a:t>sa</a:t>
            </a:r>
            <a:r>
              <a:rPr lang="en-US" altLang="zh-CN" dirty="0" smtClean="0">
                <a:solidFill>
                  <a:srgbClr val="FFFF00"/>
                </a:solidFill>
              </a:rPr>
              <a:t>[] = </a:t>
            </a:r>
            <a:r>
              <a:rPr lang="en-US" altLang="zh-CN" dirty="0" smtClean="0"/>
              <a:t>"array"; 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char *</a:t>
            </a:r>
            <a:r>
              <a:rPr lang="en-US" altLang="zh-CN" dirty="0" err="1" smtClean="0"/>
              <a:t>sp</a:t>
            </a:r>
            <a:r>
              <a:rPr lang="en-US" altLang="zh-CN" dirty="0" smtClean="0"/>
              <a:t>= "point";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 smtClean="0">
                <a:solidFill>
                  <a:srgbClr val="FFC000"/>
                </a:solidFill>
              </a:rPr>
              <a:t>printf</a:t>
            </a:r>
            <a:r>
              <a:rPr lang="en-US" altLang="zh-CN" dirty="0" smtClean="0">
                <a:solidFill>
                  <a:srgbClr val="FFC000"/>
                </a:solidFill>
              </a:rPr>
              <a:t>("</a:t>
            </a:r>
            <a:r>
              <a:rPr lang="en-US" altLang="zh-CN" dirty="0" smtClean="0">
                <a:solidFill>
                  <a:srgbClr val="FF0000"/>
                </a:solidFill>
              </a:rPr>
              <a:t>%s</a:t>
            </a:r>
            <a:r>
              <a:rPr lang="en-US" altLang="zh-CN" dirty="0" smtClean="0">
                <a:solidFill>
                  <a:srgbClr val="FFC000"/>
                </a:solidFill>
              </a:rPr>
              <a:t> ", </a:t>
            </a:r>
            <a:r>
              <a:rPr lang="en-US" altLang="zh-CN" dirty="0" err="1" smtClean="0">
                <a:solidFill>
                  <a:srgbClr val="FFC000"/>
                </a:solidFill>
              </a:rPr>
              <a:t>sa</a:t>
            </a:r>
            <a:r>
              <a:rPr lang="en-US" altLang="zh-CN" dirty="0" smtClean="0">
                <a:solidFill>
                  <a:srgbClr val="FFC000"/>
                </a:solidFill>
              </a:rPr>
              <a:t>);</a:t>
            </a:r>
          </a:p>
          <a:p>
            <a:pPr marL="457200" lvl="1" indent="0">
              <a:buNone/>
            </a:pPr>
            <a:r>
              <a:rPr lang="en-US" altLang="zh-CN" dirty="0" err="1">
                <a:solidFill>
                  <a:srgbClr val="FFC000"/>
                </a:solidFill>
              </a:rPr>
              <a:t>printf</a:t>
            </a:r>
            <a:r>
              <a:rPr lang="en-US" altLang="zh-CN" dirty="0">
                <a:solidFill>
                  <a:srgbClr val="FFC000"/>
                </a:solidFill>
              </a:rPr>
              <a:t>("</a:t>
            </a:r>
            <a:r>
              <a:rPr lang="en-US" altLang="zh-CN" dirty="0">
                <a:solidFill>
                  <a:srgbClr val="FF0000"/>
                </a:solidFill>
              </a:rPr>
              <a:t>%s </a:t>
            </a:r>
            <a:r>
              <a:rPr lang="en-US" altLang="zh-CN" dirty="0">
                <a:solidFill>
                  <a:srgbClr val="FFC000"/>
                </a:solidFill>
              </a:rPr>
              <a:t>", </a:t>
            </a:r>
            <a:r>
              <a:rPr lang="en-US" altLang="zh-CN" dirty="0" err="1" smtClean="0">
                <a:solidFill>
                  <a:srgbClr val="FFC000"/>
                </a:solidFill>
              </a:rPr>
              <a:t>sp</a:t>
            </a:r>
            <a:r>
              <a:rPr lang="en-US" altLang="zh-CN" dirty="0" smtClean="0">
                <a:solidFill>
                  <a:srgbClr val="FFC000"/>
                </a:solidFill>
              </a:rPr>
              <a:t>);</a:t>
            </a:r>
          </a:p>
          <a:p>
            <a:pPr marL="457200" lvl="1" indent="0">
              <a:buNone/>
            </a:pPr>
            <a:r>
              <a:rPr lang="en-US" altLang="zh-CN" dirty="0" err="1" smtClean="0">
                <a:solidFill>
                  <a:srgbClr val="FFC000"/>
                </a:solidFill>
              </a:rPr>
              <a:t>printf</a:t>
            </a:r>
            <a:r>
              <a:rPr lang="en-US" altLang="zh-CN" dirty="0">
                <a:solidFill>
                  <a:srgbClr val="FFC000"/>
                </a:solidFill>
              </a:rPr>
              <a:t>("</a:t>
            </a:r>
            <a:r>
              <a:rPr lang="en-US" altLang="zh-CN" dirty="0">
                <a:solidFill>
                  <a:srgbClr val="FF0000"/>
                </a:solidFill>
              </a:rPr>
              <a:t>%s </a:t>
            </a:r>
            <a:r>
              <a:rPr lang="en-US" altLang="zh-CN" dirty="0">
                <a:solidFill>
                  <a:srgbClr val="FFC000"/>
                </a:solidFill>
              </a:rPr>
              <a:t>", </a:t>
            </a:r>
            <a:r>
              <a:rPr lang="en-US" altLang="zh-CN" dirty="0" smtClean="0">
                <a:solidFill>
                  <a:srgbClr val="FFC000"/>
                </a:solidFill>
              </a:rPr>
              <a:t>"string</a:t>
            </a:r>
            <a:r>
              <a:rPr lang="en-US" altLang="zh-CN" dirty="0">
                <a:solidFill>
                  <a:srgbClr val="FFC000"/>
                </a:solidFill>
              </a:rPr>
              <a:t>"</a:t>
            </a:r>
            <a:r>
              <a:rPr lang="en-US" altLang="zh-CN" dirty="0" smtClean="0">
                <a:solidFill>
                  <a:srgbClr val="FFC000"/>
                </a:solidFill>
              </a:rPr>
              <a:t>);</a:t>
            </a:r>
            <a:endParaRPr lang="en-US" altLang="zh-CN" dirty="0">
              <a:solidFill>
                <a:srgbClr val="FFC000"/>
              </a:solidFill>
            </a:endParaRPr>
          </a:p>
          <a:p>
            <a:pPr marL="457200" lvl="1" indent="0">
              <a:buNone/>
            </a:pPr>
            <a:r>
              <a:rPr lang="en-US" altLang="zh-CN" dirty="0" err="1">
                <a:solidFill>
                  <a:srgbClr val="FFC000"/>
                </a:solidFill>
              </a:rPr>
              <a:t>printf</a:t>
            </a:r>
            <a:r>
              <a:rPr lang="en-US" altLang="zh-CN" dirty="0" smtClean="0">
                <a:solidFill>
                  <a:srgbClr val="FFC000"/>
                </a:solidFill>
              </a:rPr>
              <a:t>("%c </a:t>
            </a:r>
            <a:r>
              <a:rPr lang="en-US" altLang="zh-CN" dirty="0">
                <a:solidFill>
                  <a:srgbClr val="FFC000"/>
                </a:solidFill>
              </a:rPr>
              <a:t>", "string</a:t>
            </a:r>
            <a:r>
              <a:rPr lang="en-US" altLang="zh-CN" dirty="0" smtClean="0">
                <a:solidFill>
                  <a:srgbClr val="FFC000"/>
                </a:solidFill>
              </a:rPr>
              <a:t>"[5]);</a:t>
            </a:r>
          </a:p>
          <a:p>
            <a:pPr marL="457200" lvl="1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输出为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array point string g</a:t>
            </a:r>
            <a:endParaRPr lang="zh-CN" altLang="en-US" dirty="0" smtClean="0">
              <a:solidFill>
                <a:srgbClr val="FFFF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16016" y="1772816"/>
            <a:ext cx="33123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用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字符串常量初始化字符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数组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44008" y="2780928"/>
            <a:ext cx="42484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用一个字符串常量的地址初始化一个指针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467544" y="3861048"/>
            <a:ext cx="5328592" cy="273630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"/>
              <a:defRPr kumimoji="0" sz="32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"/>
              <a:defRPr kumimoji="0" sz="2800" kern="1200">
                <a:solidFill>
                  <a:srgbClr val="FFFF00"/>
                </a:solidFill>
                <a:latin typeface="楷体" pitchFamily="49" charset="-122"/>
                <a:ea typeface="楷体" pitchFamily="49" charset="-122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"/>
              <a:defRPr kumimoji="0" sz="24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"/>
              <a:defRPr kumimoji="0" sz="2000" kern="1200">
                <a:solidFill>
                  <a:srgbClr val="FFFF00"/>
                </a:solidFill>
                <a:latin typeface="楷体" pitchFamily="49" charset="-122"/>
                <a:ea typeface="楷体" pitchFamily="49" charset="-122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"/>
              <a:defRPr kumimoji="0" sz="20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Wingdings 2"/>
              <a:buNone/>
            </a:pPr>
            <a:r>
              <a:rPr lang="en-US" altLang="zh-CN" dirty="0" err="1" smtClean="0">
                <a:solidFill>
                  <a:srgbClr val="FFC000"/>
                </a:solidFill>
              </a:rPr>
              <a:t>printf</a:t>
            </a:r>
            <a:r>
              <a:rPr lang="en-US" altLang="zh-CN" dirty="0" smtClean="0">
                <a:solidFill>
                  <a:srgbClr val="FFC000"/>
                </a:solidFill>
              </a:rPr>
              <a:t>("</a:t>
            </a:r>
            <a:r>
              <a:rPr lang="en-US" altLang="zh-CN" dirty="0" smtClean="0">
                <a:solidFill>
                  <a:srgbClr val="FF0000"/>
                </a:solidFill>
              </a:rPr>
              <a:t>%s</a:t>
            </a:r>
            <a:r>
              <a:rPr lang="en-US" altLang="zh-CN" dirty="0" smtClean="0">
                <a:solidFill>
                  <a:srgbClr val="FFC000"/>
                </a:solidFill>
              </a:rPr>
              <a:t> ", sa+2);</a:t>
            </a:r>
          </a:p>
          <a:p>
            <a:pPr marL="457200" lvl="1" indent="0">
              <a:buFont typeface="Wingdings 2"/>
              <a:buNone/>
            </a:pPr>
            <a:r>
              <a:rPr lang="en-US" altLang="zh-CN" dirty="0" err="1" smtClean="0">
                <a:solidFill>
                  <a:srgbClr val="FFC000"/>
                </a:solidFill>
              </a:rPr>
              <a:t>printf</a:t>
            </a:r>
            <a:r>
              <a:rPr lang="en-US" altLang="zh-CN" dirty="0" smtClean="0">
                <a:solidFill>
                  <a:srgbClr val="FFC000"/>
                </a:solidFill>
              </a:rPr>
              <a:t>("</a:t>
            </a:r>
            <a:r>
              <a:rPr lang="en-US" altLang="zh-CN" dirty="0" smtClean="0">
                <a:solidFill>
                  <a:srgbClr val="FF0000"/>
                </a:solidFill>
              </a:rPr>
              <a:t>%s </a:t>
            </a:r>
            <a:r>
              <a:rPr lang="en-US" altLang="zh-CN" dirty="0" smtClean="0">
                <a:solidFill>
                  <a:srgbClr val="FFC000"/>
                </a:solidFill>
              </a:rPr>
              <a:t>", sp+3);</a:t>
            </a:r>
          </a:p>
          <a:p>
            <a:pPr marL="457200" lvl="1" indent="0">
              <a:buFont typeface="Wingdings 2"/>
              <a:buNone/>
            </a:pPr>
            <a:r>
              <a:rPr lang="en-US" altLang="zh-CN" dirty="0" err="1" smtClean="0">
                <a:solidFill>
                  <a:srgbClr val="FFC000"/>
                </a:solidFill>
              </a:rPr>
              <a:t>printf</a:t>
            </a:r>
            <a:r>
              <a:rPr lang="en-US" altLang="zh-CN" dirty="0" smtClean="0">
                <a:solidFill>
                  <a:srgbClr val="FFC000"/>
                </a:solidFill>
              </a:rPr>
              <a:t>("</a:t>
            </a:r>
            <a:r>
              <a:rPr lang="en-US" altLang="zh-CN" dirty="0" smtClean="0">
                <a:solidFill>
                  <a:srgbClr val="FF0000"/>
                </a:solidFill>
              </a:rPr>
              <a:t>%s </a:t>
            </a:r>
            <a:r>
              <a:rPr lang="en-US" altLang="zh-CN" dirty="0" smtClean="0">
                <a:solidFill>
                  <a:srgbClr val="FFC000"/>
                </a:solidFill>
              </a:rPr>
              <a:t>", "string"+1);</a:t>
            </a:r>
          </a:p>
          <a:p>
            <a:pPr marL="457200" lvl="1" indent="0">
              <a:buFont typeface="Wingdings 2"/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输出为：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57200" lvl="1" indent="0">
              <a:buFont typeface="Wingdings 2"/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ray </a:t>
            </a:r>
            <a:r>
              <a:rPr lang="en-US" altLang="zh-CN" dirty="0" err="1" smtClean="0">
                <a:solidFill>
                  <a:schemeClr val="tx1"/>
                </a:solidFill>
              </a:rPr>
              <a:t>nt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tring</a:t>
            </a:r>
            <a:endParaRPr lang="zh-CN" altLang="en-US" dirty="0" smtClean="0"/>
          </a:p>
        </p:txBody>
      </p:sp>
      <p:sp>
        <p:nvSpPr>
          <p:cNvPr id="6" name="矩形 5"/>
          <p:cNvSpPr/>
          <p:nvPr/>
        </p:nvSpPr>
        <p:spPr>
          <a:xfrm>
            <a:off x="5436096" y="4221088"/>
            <a:ext cx="34563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字符串常量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是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表达式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其值为一个指针，指向存储它的地址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636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 animBg="1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8.4.2 </a:t>
            </a:r>
            <a:r>
              <a:rPr lang="zh-CN" altLang="en-US" dirty="0" smtClean="0"/>
              <a:t>字符串和字符指针</a:t>
            </a:r>
          </a:p>
        </p:txBody>
      </p:sp>
      <p:sp>
        <p:nvSpPr>
          <p:cNvPr id="4301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1"/>
            <a:ext cx="8229600" cy="558924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zh-CN" dirty="0"/>
              <a:t>char </a:t>
            </a:r>
            <a:r>
              <a:rPr lang="en-US" altLang="zh-CN" dirty="0" err="1"/>
              <a:t>sa</a:t>
            </a:r>
            <a:r>
              <a:rPr lang="en-US" altLang="zh-CN" dirty="0"/>
              <a:t>[] = "array"; </a:t>
            </a:r>
          </a:p>
          <a:p>
            <a:pPr marL="457200" lvl="1" indent="0">
              <a:buNone/>
            </a:pPr>
            <a:r>
              <a:rPr lang="zh-CN" altLang="en-US" dirty="0"/>
              <a:t>定义</a:t>
            </a:r>
            <a:r>
              <a:rPr lang="zh-CN" altLang="en-US" dirty="0" smtClean="0"/>
              <a:t>了</a:t>
            </a:r>
            <a:r>
              <a:rPr lang="zh-CN" altLang="en-US" dirty="0"/>
              <a:t>一个数组</a:t>
            </a:r>
            <a:r>
              <a:rPr lang="zh-CN" altLang="en-US" dirty="0" smtClean="0"/>
              <a:t>，</a:t>
            </a:r>
            <a:r>
              <a:rPr lang="zh-CN" altLang="en-US" dirty="0"/>
              <a:t>并被初始化</a:t>
            </a:r>
            <a:r>
              <a:rPr lang="zh-CN" altLang="en-US" dirty="0" smtClean="0"/>
              <a:t>为</a:t>
            </a:r>
            <a:endParaRPr lang="en-US" altLang="zh-CN" dirty="0" smtClean="0"/>
          </a:p>
          <a:p>
            <a:pPr marL="457200" lvl="1" indent="0"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array\0</a:t>
            </a:r>
          </a:p>
          <a:p>
            <a:pPr marL="57150" indent="0">
              <a:buNone/>
            </a:pPr>
            <a:r>
              <a:rPr lang="en-US" altLang="zh-CN" dirty="0" smtClean="0"/>
              <a:t>char </a:t>
            </a:r>
            <a:r>
              <a:rPr lang="en-US" altLang="zh-CN" dirty="0"/>
              <a:t>*</a:t>
            </a:r>
            <a:r>
              <a:rPr lang="en-US" altLang="zh-CN" dirty="0" err="1"/>
              <a:t>sp</a:t>
            </a:r>
            <a:r>
              <a:rPr lang="en-US" altLang="zh-CN" dirty="0"/>
              <a:t>= "point</a:t>
            </a:r>
            <a:r>
              <a:rPr lang="en-US" altLang="zh-CN" dirty="0" smtClean="0"/>
              <a:t>";</a:t>
            </a:r>
          </a:p>
          <a:p>
            <a:pPr marL="457200" lvl="1" indent="0" algn="just">
              <a:buNone/>
            </a:pPr>
            <a:r>
              <a:rPr lang="zh-CN" altLang="en-US" dirty="0" smtClean="0"/>
              <a:t>定义了一个指针</a:t>
            </a:r>
            <a:r>
              <a:rPr lang="en-US" altLang="zh-CN" dirty="0" err="1" smtClean="0"/>
              <a:t>sp</a:t>
            </a:r>
            <a:r>
              <a:rPr lang="zh-CN" altLang="en-US" dirty="0" smtClean="0"/>
              <a:t>，而非数组。指针指向了一个字符串常量，而该字符串常量存储在何处呢？</a:t>
            </a:r>
            <a:endParaRPr lang="en-US" altLang="zh-CN" dirty="0" smtClean="0"/>
          </a:p>
          <a:p>
            <a:pPr marL="457200" lvl="1" indent="0"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Somewhere decided by the system.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zh-CN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45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8.4.2 </a:t>
            </a:r>
            <a:r>
              <a:rPr lang="zh-CN" altLang="en-US" dirty="0" smtClean="0"/>
              <a:t>字符串和字符指针</a:t>
            </a:r>
          </a:p>
        </p:txBody>
      </p:sp>
      <p:sp>
        <p:nvSpPr>
          <p:cNvPr id="4301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1"/>
            <a:ext cx="8229600" cy="5589240"/>
          </a:xfrm>
        </p:spPr>
        <p:txBody>
          <a:bodyPr>
            <a:normAutofit fontScale="92500" lnSpcReduction="10000"/>
          </a:bodyPr>
          <a:lstStyle/>
          <a:p>
            <a:pPr marL="57150" indent="0">
              <a:buNone/>
            </a:pPr>
            <a:r>
              <a:rPr lang="zh-CN" altLang="en-US" dirty="0" smtClean="0"/>
              <a:t>字符串输出</a:t>
            </a:r>
            <a:endParaRPr lang="en-US" altLang="zh-CN" dirty="0" smtClean="0"/>
          </a:p>
          <a:p>
            <a:pPr marL="5715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rgbClr val="FFC000"/>
                </a:solidFill>
              </a:rPr>
              <a:t>char *p;</a:t>
            </a:r>
          </a:p>
          <a:p>
            <a:pPr marL="57150" indent="0">
              <a:buNone/>
            </a:pP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  puts(p);</a:t>
            </a:r>
          </a:p>
          <a:p>
            <a:pPr marL="57150" indent="0">
              <a:buNone/>
            </a:pP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  </a:t>
            </a:r>
            <a:r>
              <a:rPr lang="en-US" altLang="zh-CN" dirty="0" err="1" smtClean="0">
                <a:solidFill>
                  <a:srgbClr val="FFC000"/>
                </a:solidFill>
              </a:rPr>
              <a:t>printf</a:t>
            </a:r>
            <a:r>
              <a:rPr lang="en-US" altLang="zh-CN" dirty="0" smtClean="0">
                <a:solidFill>
                  <a:srgbClr val="FFC000"/>
                </a:solidFill>
              </a:rPr>
              <a:t>("%s", p);</a:t>
            </a:r>
          </a:p>
          <a:p>
            <a:pPr marL="5715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   </a:t>
            </a:r>
            <a:r>
              <a:rPr lang="zh-CN" altLang="en-US" dirty="0" smtClean="0">
                <a:solidFill>
                  <a:srgbClr val="FF0000"/>
                </a:solidFill>
              </a:rPr>
              <a:t>要求</a:t>
            </a:r>
            <a:r>
              <a:rPr lang="zh-CN" altLang="en-US" dirty="0" smtClean="0">
                <a:solidFill>
                  <a:srgbClr val="FFFF00"/>
                </a:solidFill>
              </a:rPr>
              <a:t>指针</a:t>
            </a:r>
            <a:r>
              <a:rPr lang="en-US" altLang="zh-CN" dirty="0" smtClean="0">
                <a:solidFill>
                  <a:srgbClr val="FFFF00"/>
                </a:solidFill>
              </a:rPr>
              <a:t>p</a:t>
            </a:r>
            <a:r>
              <a:rPr lang="zh-CN" altLang="en-US" dirty="0" smtClean="0">
                <a:solidFill>
                  <a:srgbClr val="FF0000"/>
                </a:solidFill>
              </a:rPr>
              <a:t>指向了一个以</a:t>
            </a:r>
            <a:r>
              <a:rPr lang="en-US" altLang="zh-CN" dirty="0" smtClean="0">
                <a:solidFill>
                  <a:srgbClr val="FF0000"/>
                </a:solidFill>
              </a:rPr>
              <a:t>\0</a:t>
            </a:r>
            <a:r>
              <a:rPr lang="zh-CN" altLang="en-US" dirty="0" smtClean="0">
                <a:solidFill>
                  <a:srgbClr val="FF0000"/>
                </a:solidFill>
              </a:rPr>
              <a:t>结尾的字符串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57150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marL="57150" indent="0">
              <a:buNone/>
            </a:pPr>
            <a:r>
              <a:rPr lang="zh-CN" altLang="en-US" dirty="0" smtClean="0"/>
              <a:t>字符串输入</a:t>
            </a:r>
            <a:endParaRPr lang="en-US" altLang="zh-CN" dirty="0" smtClean="0"/>
          </a:p>
          <a:p>
            <a:pPr marL="5715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>
                <a:solidFill>
                  <a:srgbClr val="FFC000"/>
                </a:solidFill>
              </a:rPr>
              <a:t>gets(p</a:t>
            </a:r>
            <a:r>
              <a:rPr lang="en-US" altLang="zh-CN" dirty="0" smtClean="0">
                <a:solidFill>
                  <a:srgbClr val="FFC000"/>
                </a:solidFill>
              </a:rPr>
              <a:t>);</a:t>
            </a:r>
            <a:endParaRPr lang="en-US" altLang="zh-CN" dirty="0">
              <a:solidFill>
                <a:srgbClr val="FFC000"/>
              </a:solidFill>
            </a:endParaRPr>
          </a:p>
          <a:p>
            <a:pPr marL="57150" indent="0">
              <a:buNone/>
            </a:pPr>
            <a:r>
              <a:rPr lang="en-US" altLang="zh-CN" dirty="0" smtClean="0">
                <a:solidFill>
                  <a:srgbClr val="FFC000"/>
                </a:solidFill>
              </a:rPr>
              <a:t>   </a:t>
            </a:r>
            <a:r>
              <a:rPr lang="en-US" altLang="zh-CN" dirty="0" err="1" smtClean="0">
                <a:solidFill>
                  <a:srgbClr val="FFC000"/>
                </a:solidFill>
              </a:rPr>
              <a:t>scanf</a:t>
            </a:r>
            <a:r>
              <a:rPr lang="en-US" altLang="zh-CN" dirty="0" smtClean="0">
                <a:solidFill>
                  <a:srgbClr val="FFC000"/>
                </a:solidFill>
              </a:rPr>
              <a:t>("%</a:t>
            </a:r>
            <a:r>
              <a:rPr lang="en-US" altLang="zh-CN" dirty="0">
                <a:solidFill>
                  <a:srgbClr val="FFC000"/>
                </a:solidFill>
              </a:rPr>
              <a:t>s", </a:t>
            </a:r>
            <a:r>
              <a:rPr lang="en-US" altLang="zh-CN" dirty="0" smtClean="0">
                <a:solidFill>
                  <a:srgbClr val="FFC000"/>
                </a:solidFill>
              </a:rPr>
              <a:t>s);</a:t>
            </a:r>
          </a:p>
          <a:p>
            <a:pPr marL="57150" indent="0">
              <a:buNone/>
            </a:pP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要求</a:t>
            </a:r>
            <a:r>
              <a:rPr lang="zh-CN" altLang="en-US" dirty="0">
                <a:solidFill>
                  <a:srgbClr val="FFFF00"/>
                </a:solidFill>
              </a:rPr>
              <a:t>指针</a:t>
            </a:r>
            <a:r>
              <a:rPr lang="en-US" altLang="zh-CN" dirty="0">
                <a:solidFill>
                  <a:srgbClr val="FFFF00"/>
                </a:solidFill>
              </a:rPr>
              <a:t>p</a:t>
            </a:r>
            <a:r>
              <a:rPr lang="zh-CN" altLang="en-US" dirty="0" smtClean="0">
                <a:solidFill>
                  <a:srgbClr val="FF0000"/>
                </a:solidFill>
              </a:rPr>
              <a:t>所指的地</a:t>
            </a:r>
            <a:r>
              <a:rPr lang="zh-CN" altLang="en-US" dirty="0">
                <a:solidFill>
                  <a:srgbClr val="FF0000"/>
                </a:solidFill>
              </a:rPr>
              <a:t>方</a:t>
            </a:r>
            <a:r>
              <a:rPr lang="zh-CN" altLang="en-US" dirty="0" smtClean="0">
                <a:solidFill>
                  <a:srgbClr val="FF0000"/>
                </a:solidFill>
              </a:rPr>
              <a:t>具有</a:t>
            </a:r>
            <a:r>
              <a:rPr lang="zh-CN" altLang="en-US" dirty="0" smtClean="0">
                <a:solidFill>
                  <a:srgbClr val="FFFF00"/>
                </a:solidFill>
              </a:rPr>
              <a:t>足够</a:t>
            </a:r>
            <a:r>
              <a:rPr lang="zh-CN" altLang="en-US" dirty="0" smtClean="0">
                <a:solidFill>
                  <a:srgbClr val="FF0000"/>
                </a:solidFill>
              </a:rPr>
              <a:t>的</a:t>
            </a:r>
            <a:r>
              <a:rPr lang="en-US" altLang="zh-CN" dirty="0" smtClean="0">
                <a:solidFill>
                  <a:srgbClr val="FFFF00"/>
                </a:solidFill>
              </a:rPr>
              <a:t>free</a:t>
            </a:r>
            <a:r>
              <a:rPr lang="zh-CN" altLang="en-US" dirty="0" smtClean="0">
                <a:solidFill>
                  <a:srgbClr val="FF0000"/>
                </a:solidFill>
              </a:rPr>
              <a:t>存储空间。</a:t>
            </a:r>
            <a:r>
              <a:rPr lang="zh-CN" altLang="en-US" dirty="0" smtClean="0">
                <a:solidFill>
                  <a:srgbClr val="FFFF00"/>
                </a:solidFill>
              </a:rPr>
              <a:t>否则，程序崩溃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zh-CN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81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8.1.2  </a:t>
            </a:r>
            <a:r>
              <a:rPr lang="zh-CN" altLang="en-US" dirty="0" smtClean="0"/>
              <a:t>指针类型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指针是一种新的数据类型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存放变量</a:t>
            </a:r>
            <a:r>
              <a:rPr lang="zh-CN" altLang="en-US" dirty="0"/>
              <a:t>的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存放数据单元的地址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57150" indent="0">
              <a:buNone/>
            </a:pPr>
            <a:r>
              <a:rPr lang="zh-CN" altLang="en-US" dirty="0" smtClean="0"/>
              <a:t>  </a:t>
            </a:r>
            <a:r>
              <a:rPr lang="zh-CN" altLang="en-US" sz="3600" dirty="0" smtClean="0">
                <a:solidFill>
                  <a:schemeClr val="tx1"/>
                </a:solidFill>
              </a:rPr>
              <a:t>假设定义了变量</a:t>
            </a:r>
            <a:r>
              <a:rPr lang="en-US" altLang="zh-CN" sz="3600" dirty="0" smtClean="0"/>
              <a:t> </a:t>
            </a:r>
            <a:r>
              <a:rPr lang="en-US" altLang="zh-CN" sz="3600" dirty="0" err="1" smtClean="0"/>
              <a:t>int</a:t>
            </a:r>
            <a:r>
              <a:rPr lang="en-US" altLang="zh-CN" sz="3600" dirty="0" smtClean="0"/>
              <a:t> x, *p;</a:t>
            </a:r>
          </a:p>
          <a:p>
            <a:pPr marL="57150" indent="0">
              <a:buNone/>
            </a:pPr>
            <a:r>
              <a:rPr lang="en-US" altLang="zh-CN" sz="3600" dirty="0" smtClean="0"/>
              <a:t>  </a:t>
            </a:r>
            <a:r>
              <a:rPr lang="zh-CN" altLang="en-US" sz="3600" dirty="0" smtClean="0">
                <a:solidFill>
                  <a:schemeClr val="tx1"/>
                </a:solidFill>
              </a:rPr>
              <a:t>那么可将</a:t>
            </a:r>
            <a:r>
              <a:rPr lang="zh-CN" altLang="en-US" sz="3600" dirty="0" smtClean="0">
                <a:solidFill>
                  <a:srgbClr val="FF0000"/>
                </a:solidFill>
              </a:rPr>
              <a:t>变量</a:t>
            </a:r>
            <a:r>
              <a:rPr lang="en-US" altLang="zh-CN" sz="3600" dirty="0" smtClean="0">
                <a:solidFill>
                  <a:srgbClr val="FF0000"/>
                </a:solidFill>
              </a:rPr>
              <a:t>x</a:t>
            </a:r>
            <a:r>
              <a:rPr lang="zh-CN" altLang="en-US" sz="3600" dirty="0" smtClean="0">
                <a:solidFill>
                  <a:srgbClr val="FF0000"/>
                </a:solidFill>
              </a:rPr>
              <a:t>的地址</a:t>
            </a:r>
            <a:r>
              <a:rPr lang="zh-CN" altLang="en-US" sz="3600" dirty="0" smtClean="0">
                <a:solidFill>
                  <a:schemeClr val="tx1"/>
                </a:solidFill>
              </a:rPr>
              <a:t>存在</a:t>
            </a:r>
            <a:r>
              <a:rPr lang="zh-CN" altLang="en-US" sz="3600" dirty="0" smtClean="0">
                <a:solidFill>
                  <a:srgbClr val="FF0000"/>
                </a:solidFill>
              </a:rPr>
              <a:t>指针</a:t>
            </a:r>
            <a:r>
              <a:rPr lang="en-US" altLang="zh-CN" sz="3600" dirty="0" smtClean="0">
                <a:solidFill>
                  <a:srgbClr val="FF0000"/>
                </a:solidFill>
              </a:rPr>
              <a:t>p</a:t>
            </a:r>
            <a:r>
              <a:rPr lang="zh-CN" altLang="en-US" sz="3600" dirty="0" smtClean="0">
                <a:solidFill>
                  <a:schemeClr val="tx1"/>
                </a:solidFill>
              </a:rPr>
              <a:t>中：</a:t>
            </a:r>
            <a:endParaRPr lang="en-US" altLang="zh-CN" sz="3600" dirty="0" smtClean="0">
              <a:solidFill>
                <a:schemeClr val="tx1"/>
              </a:solidFill>
            </a:endParaRPr>
          </a:p>
          <a:p>
            <a:pPr marL="57150" indent="0">
              <a:buNone/>
            </a:pPr>
            <a:r>
              <a:rPr lang="en-US" altLang="zh-CN" sz="3600" dirty="0">
                <a:solidFill>
                  <a:schemeClr val="tx1"/>
                </a:solidFill>
              </a:rPr>
              <a:t> </a:t>
            </a:r>
            <a:r>
              <a:rPr lang="en-US" altLang="zh-CN" sz="3600" dirty="0" smtClean="0">
                <a:solidFill>
                  <a:schemeClr val="tx1"/>
                </a:solidFill>
              </a:rPr>
              <a:t>     p = </a:t>
            </a:r>
            <a:r>
              <a:rPr lang="en-US" altLang="zh-CN" sz="3600" dirty="0" smtClean="0">
                <a:solidFill>
                  <a:srgbClr val="FF0000"/>
                </a:solidFill>
              </a:rPr>
              <a:t>&amp;</a:t>
            </a:r>
            <a:r>
              <a:rPr lang="en-US" altLang="zh-CN" sz="3600" dirty="0" smtClean="0">
                <a:solidFill>
                  <a:schemeClr val="tx1"/>
                </a:solidFill>
              </a:rPr>
              <a:t>x;</a:t>
            </a:r>
          </a:p>
        </p:txBody>
      </p:sp>
      <p:sp>
        <p:nvSpPr>
          <p:cNvPr id="2" name="矩形 1"/>
          <p:cNvSpPr/>
          <p:nvPr/>
        </p:nvSpPr>
        <p:spPr>
          <a:xfrm>
            <a:off x="4572000" y="5157192"/>
            <a:ext cx="3816424" cy="9541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altLang="zh-CN" sz="2800" dirty="0" smtClean="0">
                <a:solidFill>
                  <a:srgbClr val="FF0000"/>
                </a:solidFill>
              </a:rPr>
              <a:t>&amp; </a:t>
            </a:r>
            <a:r>
              <a:rPr lang="zh-CN" altLang="en-US" sz="2800" dirty="0">
                <a:solidFill>
                  <a:srgbClr val="00B050"/>
                </a:solidFill>
              </a:rPr>
              <a:t>是取地址运算符 </a:t>
            </a:r>
            <a:r>
              <a:rPr lang="en-US" altLang="zh-CN" sz="2800" dirty="0" err="1" smtClean="0">
                <a:solidFill>
                  <a:srgbClr val="00B050"/>
                </a:solidFill>
              </a:rPr>
              <a:t>canf</a:t>
            </a:r>
            <a:r>
              <a:rPr lang="en-US" altLang="zh-CN" sz="2800" dirty="0">
                <a:solidFill>
                  <a:srgbClr val="00B050"/>
                </a:solidFill>
              </a:rPr>
              <a:t>("%d", </a:t>
            </a:r>
            <a:r>
              <a:rPr lang="en-US" altLang="zh-CN" sz="2800" dirty="0">
                <a:solidFill>
                  <a:srgbClr val="FF0000"/>
                </a:solidFill>
              </a:rPr>
              <a:t>&amp;</a:t>
            </a:r>
            <a:r>
              <a:rPr lang="en-US" altLang="zh-CN" sz="2800" dirty="0">
                <a:solidFill>
                  <a:srgbClr val="00B050"/>
                </a:solidFill>
              </a:rPr>
              <a:t>x) 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6160485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8.4.3 </a:t>
            </a:r>
            <a:r>
              <a:rPr lang="zh-CN" altLang="en-US" dirty="0" smtClean="0"/>
              <a:t>常用的字符串处理函数</a:t>
            </a:r>
          </a:p>
        </p:txBody>
      </p:sp>
      <p:sp>
        <p:nvSpPr>
          <p:cNvPr id="4301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gets/</a:t>
            </a:r>
            <a:r>
              <a:rPr lang="en-US" altLang="zh-CN" dirty="0" err="1" smtClean="0"/>
              <a:t>scanf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gets</a:t>
            </a:r>
            <a:r>
              <a:rPr lang="zh-CN" altLang="en-US" dirty="0" smtClean="0"/>
              <a:t>函数读入一</a:t>
            </a:r>
            <a:r>
              <a:rPr lang="zh-CN" altLang="en-US" dirty="0"/>
              <a:t>整</a:t>
            </a:r>
            <a:r>
              <a:rPr lang="zh-CN" altLang="en-US" dirty="0" smtClean="0"/>
              <a:t>行</a:t>
            </a:r>
            <a:r>
              <a:rPr lang="en-US" altLang="zh-CN" dirty="0" smtClean="0"/>
              <a:t>(</a:t>
            </a:r>
            <a:r>
              <a:rPr lang="zh-CN" altLang="en-US" dirty="0" smtClean="0"/>
              <a:t>包括空格），直到回车为止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scanf</a:t>
            </a:r>
            <a:r>
              <a:rPr lang="zh-CN" altLang="en-US" dirty="0" smtClean="0"/>
              <a:t>函数读入字符，直到空格和回车为止</a:t>
            </a:r>
            <a:endParaRPr lang="en-US" altLang="zh-CN" dirty="0" smtClean="0"/>
          </a:p>
          <a:p>
            <a:r>
              <a:rPr lang="en-US" altLang="zh-CN" dirty="0" smtClean="0"/>
              <a:t>puts/</a:t>
            </a:r>
            <a:r>
              <a:rPr lang="en-US" altLang="zh-CN" dirty="0" err="1" smtClean="0"/>
              <a:t>printf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puts</a:t>
            </a:r>
            <a:r>
              <a:rPr lang="zh-CN" altLang="en-US" dirty="0" smtClean="0"/>
              <a:t>函数输出后会</a:t>
            </a:r>
            <a:r>
              <a:rPr lang="zh-CN" altLang="en-US" dirty="0" smtClean="0">
                <a:solidFill>
                  <a:srgbClr val="FF0000"/>
                </a:solidFill>
              </a:rPr>
              <a:t>自动换行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285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8.4.3 </a:t>
            </a:r>
            <a:r>
              <a:rPr lang="zh-CN" altLang="en-US" dirty="0" smtClean="0"/>
              <a:t>常用的字符串处理函数</a:t>
            </a:r>
          </a:p>
        </p:txBody>
      </p:sp>
      <p:sp>
        <p:nvSpPr>
          <p:cNvPr id="4301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514350" indent="-457200"/>
            <a:r>
              <a:rPr lang="en-US" altLang="zh-CN" dirty="0" err="1" smtClean="0"/>
              <a:t>strcpy</a:t>
            </a:r>
            <a:r>
              <a:rPr lang="en-US" altLang="zh-CN" dirty="0" smtClean="0"/>
              <a:t>(char *s, char *t)</a:t>
            </a:r>
          </a:p>
          <a:p>
            <a:pPr marL="457200" lvl="1" indent="0">
              <a:buNone/>
            </a:pPr>
            <a:r>
              <a:rPr lang="zh-CN" altLang="en-US" dirty="0"/>
              <a:t>字符串</a:t>
            </a:r>
            <a:r>
              <a:rPr lang="zh-CN" altLang="en-US" dirty="0" smtClean="0"/>
              <a:t>复制：</a:t>
            </a:r>
            <a:r>
              <a:rPr lang="en-US" altLang="zh-CN" dirty="0" smtClean="0"/>
              <a:t>s </a:t>
            </a:r>
            <a:r>
              <a:rPr lang="en-US" altLang="zh-CN" dirty="0" smtClean="0">
                <a:sym typeface="Wingdings" pitchFamily="2" charset="2"/>
              </a:rPr>
              <a:t>= t</a:t>
            </a:r>
            <a:endParaRPr lang="en-US" altLang="zh-CN" dirty="0" smtClean="0"/>
          </a:p>
          <a:p>
            <a:r>
              <a:rPr lang="en-US" altLang="zh-CN" dirty="0" err="1" smtClean="0"/>
              <a:t>strcat</a:t>
            </a:r>
            <a:r>
              <a:rPr lang="en-US" altLang="zh-CN" dirty="0"/>
              <a:t>(char *s, char *t</a:t>
            </a:r>
            <a:r>
              <a:rPr lang="en-US" altLang="zh-CN" dirty="0" smtClean="0"/>
              <a:t>)</a:t>
            </a:r>
          </a:p>
          <a:p>
            <a:pPr marL="457200" lvl="1" indent="0">
              <a:buNone/>
            </a:pPr>
            <a:r>
              <a:rPr lang="zh-CN" altLang="en-US" dirty="0" smtClean="0"/>
              <a:t>字符串</a:t>
            </a:r>
            <a:r>
              <a:rPr lang="zh-CN" altLang="en-US" dirty="0"/>
              <a:t>连接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s += t</a:t>
            </a:r>
            <a:endParaRPr lang="en-US" altLang="zh-CN" dirty="0"/>
          </a:p>
          <a:p>
            <a:r>
              <a:rPr lang="en-US" altLang="zh-CN" dirty="0" err="1" smtClean="0"/>
              <a:t>strcmp</a:t>
            </a:r>
            <a:r>
              <a:rPr lang="en-US" altLang="zh-CN" dirty="0" smtClean="0"/>
              <a:t>(char </a:t>
            </a:r>
            <a:r>
              <a:rPr lang="en-US" altLang="zh-CN" dirty="0"/>
              <a:t>*s, char *t)</a:t>
            </a:r>
          </a:p>
          <a:p>
            <a:pPr marL="457200" lvl="1" indent="0">
              <a:buNone/>
            </a:pPr>
            <a:r>
              <a:rPr lang="zh-CN" altLang="en-US" dirty="0" smtClean="0"/>
              <a:t>字符串</a:t>
            </a:r>
            <a:r>
              <a:rPr lang="zh-CN" altLang="en-US" dirty="0"/>
              <a:t>比较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 s – t</a:t>
            </a:r>
          </a:p>
          <a:p>
            <a:pPr marL="857250" lvl="2" indent="0">
              <a:buNone/>
            </a:pPr>
            <a:r>
              <a:rPr lang="en-US" altLang="zh-CN" dirty="0" err="1" smtClean="0"/>
              <a:t>strcmp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"</a:t>
            </a:r>
            <a:r>
              <a:rPr lang="zh-CN" altLang="en-US" dirty="0" smtClean="0"/>
              <a:t>，</a:t>
            </a:r>
            <a:r>
              <a:rPr lang="en-US" altLang="zh-CN" dirty="0" smtClean="0"/>
              <a:t>"aba")</a:t>
            </a:r>
            <a:r>
              <a:rPr lang="zh-CN" altLang="en-US" dirty="0" smtClean="0"/>
              <a:t>的结果</a:t>
            </a:r>
            <a:r>
              <a:rPr lang="zh-CN" altLang="en-US" dirty="0">
                <a:solidFill>
                  <a:srgbClr val="FF0000"/>
                </a:solidFill>
              </a:rPr>
              <a:t>大于</a:t>
            </a:r>
            <a:r>
              <a:rPr lang="en-US" altLang="zh-CN" dirty="0" smtClean="0"/>
              <a:t>0</a:t>
            </a:r>
          </a:p>
          <a:p>
            <a:pPr marL="857250" lvl="2" indent="0">
              <a:buNone/>
            </a:pPr>
            <a:r>
              <a:rPr lang="en-US" altLang="zh-CN" dirty="0" err="1"/>
              <a:t>strcmp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"</a:t>
            </a:r>
            <a:r>
              <a:rPr lang="zh-CN" altLang="en-US" dirty="0" smtClean="0"/>
              <a:t>，</a:t>
            </a:r>
            <a:r>
              <a:rPr lang="en-US" altLang="zh-CN" dirty="0" smtClean="0"/>
              <a:t>"</a:t>
            </a:r>
            <a:r>
              <a:rPr lang="en-US" altLang="zh-CN" dirty="0" err="1" smtClean="0"/>
              <a:t>abcd</a:t>
            </a:r>
            <a:r>
              <a:rPr lang="en-US" altLang="zh-CN" dirty="0" smtClean="0"/>
              <a:t>")</a:t>
            </a:r>
            <a:r>
              <a:rPr lang="zh-CN" altLang="en-US" dirty="0"/>
              <a:t>的</a:t>
            </a:r>
            <a:r>
              <a:rPr lang="zh-CN" altLang="en-US" dirty="0" smtClean="0"/>
              <a:t>结果小</a:t>
            </a:r>
            <a:r>
              <a:rPr lang="zh-CN" altLang="en-US" dirty="0" smtClean="0">
                <a:solidFill>
                  <a:srgbClr val="FF0000"/>
                </a:solidFill>
              </a:rPr>
              <a:t>于</a:t>
            </a:r>
            <a:r>
              <a:rPr lang="en-US" altLang="zh-CN" dirty="0" smtClean="0"/>
              <a:t>0</a:t>
            </a:r>
          </a:p>
          <a:p>
            <a:pPr marL="857250" lvl="2" indent="0">
              <a:buNone/>
            </a:pPr>
            <a:r>
              <a:rPr lang="en-US" altLang="zh-CN" dirty="0" err="1"/>
              <a:t>strcmp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"</a:t>
            </a:r>
            <a:r>
              <a:rPr lang="zh-CN" altLang="en-US" dirty="0" smtClean="0"/>
              <a:t>，</a:t>
            </a:r>
            <a:r>
              <a:rPr lang="en-US" altLang="zh-CN" dirty="0" smtClean="0"/>
              <a:t>"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")</a:t>
            </a:r>
            <a:r>
              <a:rPr lang="zh-CN" altLang="en-US" dirty="0"/>
              <a:t>的</a:t>
            </a:r>
            <a:r>
              <a:rPr lang="zh-CN" altLang="en-US" dirty="0" smtClean="0"/>
              <a:t>结果</a:t>
            </a:r>
            <a:r>
              <a:rPr lang="zh-CN" altLang="en-US" dirty="0">
                <a:solidFill>
                  <a:srgbClr val="FF0000"/>
                </a:solidFill>
              </a:rPr>
              <a:t>等</a:t>
            </a:r>
            <a:r>
              <a:rPr lang="zh-CN" altLang="en-US" dirty="0" smtClean="0">
                <a:solidFill>
                  <a:srgbClr val="FF0000"/>
                </a:solidFill>
              </a:rPr>
              <a:t>于</a:t>
            </a:r>
            <a:r>
              <a:rPr lang="en-US" altLang="zh-CN" dirty="0"/>
              <a:t>0</a:t>
            </a:r>
          </a:p>
          <a:p>
            <a:pPr marL="857250" lvl="2" indent="0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020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8.4.3 </a:t>
            </a:r>
            <a:r>
              <a:rPr lang="zh-CN" altLang="en-US" dirty="0" smtClean="0"/>
              <a:t>常用的字符串处理函数</a:t>
            </a:r>
          </a:p>
        </p:txBody>
      </p:sp>
      <p:sp>
        <p:nvSpPr>
          <p:cNvPr id="4301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457200"/>
            <a:r>
              <a:rPr lang="en-US" altLang="zh-CN" dirty="0" err="1" smtClean="0"/>
              <a:t>strlen</a:t>
            </a:r>
            <a:r>
              <a:rPr lang="en-US" altLang="zh-CN" dirty="0" smtClean="0"/>
              <a:t>(char *s)</a:t>
            </a:r>
          </a:p>
          <a:p>
            <a:pPr marL="457200" lvl="1" indent="0">
              <a:buNone/>
            </a:pPr>
            <a:r>
              <a:rPr lang="zh-CN" altLang="en-US" dirty="0" smtClean="0"/>
              <a:t>字符串的长度（</a:t>
            </a:r>
            <a:r>
              <a:rPr lang="zh-CN" altLang="en-US" dirty="0"/>
              <a:t>不</a:t>
            </a:r>
            <a:r>
              <a:rPr lang="zh-CN" altLang="en-US" dirty="0" smtClean="0"/>
              <a:t>包括</a:t>
            </a:r>
            <a:r>
              <a:rPr lang="en-US" altLang="zh-CN" dirty="0" smtClean="0"/>
              <a:t>\0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857250" lvl="2" indent="0">
              <a:buNone/>
            </a:pPr>
            <a:r>
              <a:rPr lang="en-US" altLang="zh-CN" dirty="0" err="1" smtClean="0"/>
              <a:t>strlen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"</a:t>
            </a:r>
            <a:r>
              <a:rPr lang="zh-CN" altLang="en-US" dirty="0" smtClean="0"/>
              <a:t>，</a:t>
            </a:r>
            <a:r>
              <a:rPr lang="en-US" altLang="zh-CN" dirty="0" smtClean="0"/>
              <a:t>"aba")</a:t>
            </a:r>
            <a:r>
              <a:rPr lang="zh-CN" altLang="en-US" dirty="0" smtClean="0"/>
              <a:t>的结果</a:t>
            </a:r>
            <a:r>
              <a:rPr lang="zh-CN" altLang="en-US" dirty="0"/>
              <a:t>是</a:t>
            </a:r>
            <a:r>
              <a:rPr lang="en-US" altLang="zh-CN" dirty="0" smtClean="0"/>
              <a:t>3</a:t>
            </a:r>
          </a:p>
          <a:p>
            <a:pPr marL="57150" indent="0">
              <a:buNone/>
            </a:pPr>
            <a:endParaRPr lang="en-US" altLang="zh-CN" dirty="0"/>
          </a:p>
          <a:p>
            <a:pPr marL="57150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string.h</a:t>
            </a:r>
            <a:r>
              <a:rPr lang="en-US" altLang="zh-CN" dirty="0"/>
              <a:t>&gt;</a:t>
            </a:r>
          </a:p>
          <a:p>
            <a:pPr marL="57150" indent="0">
              <a:buNone/>
            </a:pPr>
            <a:r>
              <a:rPr lang="zh-CN" altLang="en-US" dirty="0" smtClean="0"/>
              <a:t>或者</a:t>
            </a:r>
            <a:endParaRPr lang="en-US" altLang="zh-CN" dirty="0" smtClean="0"/>
          </a:p>
          <a:p>
            <a:pPr marL="57150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stdlib.h</a:t>
            </a:r>
            <a:r>
              <a:rPr lang="en-US" altLang="zh-CN" dirty="0" smtClean="0"/>
              <a:t>&gt;</a:t>
            </a:r>
          </a:p>
          <a:p>
            <a:pPr marL="857250" lvl="2" indent="0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3388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8.4.3 </a:t>
            </a:r>
            <a:r>
              <a:rPr lang="zh-CN" altLang="en-US" dirty="0" smtClean="0"/>
              <a:t>常用字符串处理函数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</a:t>
            </a:r>
            <a:r>
              <a:rPr lang="zh-CN" altLang="en-US" dirty="0" smtClean="0"/>
              <a:t>实现参考</a:t>
            </a:r>
          </a:p>
        </p:txBody>
      </p:sp>
      <p:sp>
        <p:nvSpPr>
          <p:cNvPr id="4301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zh-CN" dirty="0" smtClean="0"/>
              <a:t>char*</a:t>
            </a:r>
            <a:r>
              <a:rPr lang="en-US" altLang="zh-CN" dirty="0"/>
              <a:t> </a:t>
            </a:r>
            <a:r>
              <a:rPr lang="en-US" altLang="zh-CN" dirty="0" err="1" smtClean="0"/>
              <a:t>strcpy</a:t>
            </a:r>
            <a:r>
              <a:rPr lang="en-US" altLang="zh-CN" dirty="0" smtClean="0"/>
              <a:t>(char *s, char *t)</a:t>
            </a:r>
          </a:p>
          <a:p>
            <a:pPr marL="57150" indent="0">
              <a:buNone/>
            </a:pPr>
            <a:r>
              <a:rPr lang="en-US" altLang="zh-CN" dirty="0" smtClean="0"/>
              <a:t>{</a:t>
            </a:r>
          </a:p>
          <a:p>
            <a:pPr marL="5715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do { </a:t>
            </a:r>
          </a:p>
          <a:p>
            <a:pPr marL="5715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*s++ = *t; </a:t>
            </a:r>
          </a:p>
          <a:p>
            <a:pPr marL="5715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} </a:t>
            </a:r>
            <a:r>
              <a:rPr lang="en-US" altLang="zh-CN" dirty="0"/>
              <a:t>while(*</a:t>
            </a:r>
            <a:r>
              <a:rPr lang="en-US" altLang="zh-CN" dirty="0" smtClean="0"/>
              <a:t>t++);</a:t>
            </a:r>
          </a:p>
          <a:p>
            <a:pPr marL="5715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return s;</a:t>
            </a:r>
          </a:p>
          <a:p>
            <a:pPr marL="57150" indent="0">
              <a:buNone/>
            </a:pPr>
            <a:r>
              <a:rPr lang="en-US" altLang="zh-CN" dirty="0"/>
              <a:t>}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611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8.4.3 </a:t>
            </a:r>
            <a:r>
              <a:rPr lang="zh-CN" altLang="en-US" dirty="0"/>
              <a:t>常用字符串处理函数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     </a:t>
            </a:r>
            <a:r>
              <a:rPr lang="zh-CN" altLang="en-US" dirty="0"/>
              <a:t>实现参考</a:t>
            </a:r>
            <a:endParaRPr lang="zh-CN" altLang="en-US" dirty="0" smtClean="0"/>
          </a:p>
        </p:txBody>
      </p:sp>
      <p:sp>
        <p:nvSpPr>
          <p:cNvPr id="4301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zh-CN" dirty="0" smtClean="0"/>
              <a:t>char*</a:t>
            </a:r>
            <a:r>
              <a:rPr lang="en-US" altLang="zh-CN" dirty="0"/>
              <a:t> </a:t>
            </a:r>
            <a:r>
              <a:rPr lang="en-US" altLang="zh-CN" dirty="0" err="1" smtClean="0"/>
              <a:t>strcat</a:t>
            </a:r>
            <a:r>
              <a:rPr lang="en-US" altLang="zh-CN" dirty="0" smtClean="0"/>
              <a:t>(char *s, char *t)</a:t>
            </a:r>
          </a:p>
          <a:p>
            <a:pPr marL="57150" indent="0">
              <a:buNone/>
            </a:pPr>
            <a:r>
              <a:rPr lang="en-US" altLang="zh-CN" dirty="0" smtClean="0"/>
              <a:t>{</a:t>
            </a:r>
          </a:p>
          <a:p>
            <a:pPr marL="5715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while ( *s ) s++;</a:t>
            </a:r>
          </a:p>
          <a:p>
            <a:pPr marL="5715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strcpy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s,t</a:t>
            </a:r>
            <a:r>
              <a:rPr lang="en-US" altLang="zh-CN" dirty="0" smtClean="0"/>
              <a:t>); </a:t>
            </a:r>
          </a:p>
          <a:p>
            <a:pPr marL="57150" indent="0">
              <a:buNone/>
            </a:pPr>
            <a:r>
              <a:rPr lang="en-US" altLang="zh-CN" dirty="0" smtClean="0"/>
              <a:t>    return s;</a:t>
            </a:r>
          </a:p>
          <a:p>
            <a:pPr marL="57150" indent="0">
              <a:buNone/>
            </a:pPr>
            <a:r>
              <a:rPr lang="en-US" altLang="zh-CN" dirty="0"/>
              <a:t>}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653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8.4.3 </a:t>
            </a:r>
            <a:r>
              <a:rPr lang="zh-CN" altLang="en-US" dirty="0"/>
              <a:t>常用字符串处理函数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     </a:t>
            </a:r>
            <a:r>
              <a:rPr lang="zh-CN" altLang="en-US" dirty="0"/>
              <a:t>实现参考</a:t>
            </a:r>
            <a:endParaRPr lang="zh-CN" altLang="en-US" dirty="0" smtClean="0"/>
          </a:p>
        </p:txBody>
      </p:sp>
      <p:sp>
        <p:nvSpPr>
          <p:cNvPr id="4301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strlen</a:t>
            </a:r>
            <a:r>
              <a:rPr lang="en-US" altLang="zh-CN" dirty="0" smtClean="0"/>
              <a:t>(char *s)</a:t>
            </a:r>
          </a:p>
          <a:p>
            <a:pPr marL="57150" indent="0">
              <a:buNone/>
            </a:pPr>
            <a:r>
              <a:rPr lang="en-US" altLang="zh-CN" dirty="0" smtClean="0"/>
              <a:t>{</a:t>
            </a:r>
          </a:p>
          <a:p>
            <a:pPr marL="5715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char *p = s;</a:t>
            </a:r>
          </a:p>
          <a:p>
            <a:pPr marL="57150" indent="0">
              <a:buNone/>
            </a:pPr>
            <a:r>
              <a:rPr lang="en-US" altLang="zh-CN" dirty="0" smtClean="0"/>
              <a:t>    while ( *p ) p++;</a:t>
            </a:r>
          </a:p>
          <a:p>
            <a:pPr marL="5715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return (p-s);</a:t>
            </a:r>
          </a:p>
          <a:p>
            <a:pPr marL="57150" indent="0">
              <a:buNone/>
            </a:pPr>
            <a:r>
              <a:rPr lang="en-US" altLang="zh-CN" dirty="0" smtClean="0"/>
              <a:t>}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897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8.4.3 </a:t>
            </a:r>
            <a:r>
              <a:rPr lang="zh-CN" altLang="en-US" dirty="0"/>
              <a:t>常用字符串处理函数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     </a:t>
            </a:r>
            <a:r>
              <a:rPr lang="zh-CN" altLang="en-US" dirty="0"/>
              <a:t>实现参考</a:t>
            </a:r>
            <a:endParaRPr lang="zh-CN" altLang="en-US" dirty="0" smtClean="0"/>
          </a:p>
        </p:txBody>
      </p:sp>
      <p:sp>
        <p:nvSpPr>
          <p:cNvPr id="4301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zh-CN" dirty="0" smtClean="0"/>
              <a:t>char*</a:t>
            </a:r>
            <a:r>
              <a:rPr lang="en-US" altLang="zh-CN" dirty="0"/>
              <a:t> </a:t>
            </a:r>
            <a:r>
              <a:rPr lang="en-US" altLang="zh-CN" dirty="0" err="1" smtClean="0"/>
              <a:t>strcmp</a:t>
            </a:r>
            <a:r>
              <a:rPr lang="en-US" altLang="zh-CN" dirty="0" smtClean="0"/>
              <a:t>(char *s, char *t)</a:t>
            </a:r>
          </a:p>
          <a:p>
            <a:pPr marL="57150" indent="0">
              <a:buNone/>
            </a:pPr>
            <a:r>
              <a:rPr lang="en-US" altLang="zh-CN" dirty="0" smtClean="0"/>
              <a:t>{</a:t>
            </a:r>
          </a:p>
          <a:p>
            <a:pPr marL="5715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while( *s==*t &amp;&amp; *s )</a:t>
            </a:r>
          </a:p>
          <a:p>
            <a:pPr marL="5715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s++, t++;</a:t>
            </a:r>
          </a:p>
          <a:p>
            <a:pPr marL="5715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return (*s - *t);</a:t>
            </a:r>
          </a:p>
          <a:p>
            <a:pPr marL="57150" indent="0">
              <a:buNone/>
            </a:pPr>
            <a:r>
              <a:rPr lang="en-US" altLang="zh-CN" dirty="0" smtClean="0"/>
              <a:t>}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771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8.4.3 </a:t>
            </a:r>
            <a:r>
              <a:rPr lang="zh-CN" altLang="en-US" dirty="0"/>
              <a:t>常用字符串处理函数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     </a:t>
            </a:r>
            <a:r>
              <a:rPr lang="zh-CN" altLang="en-US" dirty="0"/>
              <a:t>实现参考</a:t>
            </a:r>
            <a:endParaRPr lang="zh-CN" altLang="en-US" dirty="0" smtClean="0"/>
          </a:p>
        </p:txBody>
      </p:sp>
      <p:sp>
        <p:nvSpPr>
          <p:cNvPr id="4301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strlen</a:t>
            </a:r>
            <a:r>
              <a:rPr lang="en-US" altLang="zh-CN" dirty="0" smtClean="0"/>
              <a:t>(char *s)</a:t>
            </a:r>
          </a:p>
          <a:p>
            <a:pPr marL="57150" indent="0">
              <a:buNone/>
            </a:pPr>
            <a:r>
              <a:rPr lang="en-US" altLang="zh-CN" dirty="0" smtClean="0"/>
              <a:t>{</a:t>
            </a:r>
          </a:p>
          <a:p>
            <a:pPr marL="5715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char *p = s;</a:t>
            </a:r>
          </a:p>
          <a:p>
            <a:pPr marL="57150" indent="0">
              <a:buNone/>
            </a:pPr>
            <a:r>
              <a:rPr lang="en-US" altLang="zh-CN" dirty="0" smtClean="0"/>
              <a:t>    while ( *p ) p++;</a:t>
            </a:r>
          </a:p>
          <a:p>
            <a:pPr marL="5715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return (p-s);</a:t>
            </a:r>
          </a:p>
          <a:p>
            <a:pPr marL="57150" indent="0">
              <a:buNone/>
            </a:pPr>
            <a:r>
              <a:rPr lang="en-US" altLang="zh-CN" dirty="0" smtClean="0"/>
              <a:t>}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493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8.4.3 </a:t>
            </a:r>
            <a:r>
              <a:rPr lang="zh-CN" altLang="en-US" dirty="0" smtClean="0"/>
              <a:t>常用</a:t>
            </a:r>
            <a:r>
              <a:rPr lang="zh-CN" altLang="en-US" dirty="0"/>
              <a:t>字符串处理</a:t>
            </a:r>
            <a:r>
              <a:rPr lang="zh-CN" altLang="en-US" dirty="0" smtClean="0"/>
              <a:t>函数</a:t>
            </a:r>
          </a:p>
        </p:txBody>
      </p:sp>
      <p:sp>
        <p:nvSpPr>
          <p:cNvPr id="4301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dirty="0" smtClean="0"/>
              <a:t>假设</a:t>
            </a:r>
            <a:r>
              <a:rPr lang="en-US" altLang="zh-CN" dirty="0" err="1" smtClean="0"/>
              <a:t>strlen</a:t>
            </a:r>
            <a:r>
              <a:rPr lang="en-US" altLang="zh-CN" dirty="0" smtClean="0"/>
              <a:t>(s)</a:t>
            </a:r>
            <a:r>
              <a:rPr lang="zh-CN" altLang="en-US" dirty="0" smtClean="0"/>
              <a:t>等于</a:t>
            </a:r>
            <a:r>
              <a:rPr lang="en-US" altLang="zh-CN" dirty="0" smtClean="0"/>
              <a:t>20</a:t>
            </a:r>
            <a:r>
              <a:rPr lang="zh-CN" altLang="en-US" dirty="0" smtClean="0"/>
              <a:t>，那么</a:t>
            </a:r>
            <a:r>
              <a:rPr lang="en-US" altLang="zh-CN" dirty="0" err="1" smtClean="0"/>
              <a:t>strlen</a:t>
            </a:r>
            <a:r>
              <a:rPr lang="en-US" altLang="zh-CN" dirty="0" smtClean="0"/>
              <a:t>(s+5)</a:t>
            </a:r>
            <a:r>
              <a:rPr lang="zh-CN" altLang="en-US" dirty="0" smtClean="0"/>
              <a:t>等于几？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en-US" altLang="zh-CN" dirty="0" smtClean="0"/>
              <a:t>     </a:t>
            </a:r>
            <a:r>
              <a:rPr lang="en-US" altLang="zh-CN" dirty="0" smtClean="0">
                <a:solidFill>
                  <a:srgbClr val="FFFF00"/>
                </a:solidFill>
              </a:rPr>
              <a:t>15</a:t>
            </a:r>
          </a:p>
          <a:p>
            <a:pPr algn="just"/>
            <a:r>
              <a:rPr lang="zh-CN" altLang="en-US" dirty="0" smtClean="0"/>
              <a:t>如果有字符串</a:t>
            </a:r>
            <a:r>
              <a:rPr lang="en-US" altLang="zh-CN" dirty="0" smtClean="0"/>
              <a:t>s</a:t>
            </a:r>
            <a:r>
              <a:rPr lang="zh-CN" altLang="en-US" dirty="0" smtClean="0"/>
              <a:t>为</a:t>
            </a:r>
            <a:r>
              <a:rPr lang="en-US" altLang="zh-CN" dirty="0" smtClean="0"/>
              <a:t>“hello”,</a:t>
            </a:r>
            <a:r>
              <a:rPr lang="zh-CN" altLang="en-US" dirty="0" smtClean="0"/>
              <a:t>字符串</a:t>
            </a:r>
            <a:r>
              <a:rPr lang="en-US" altLang="zh-CN" dirty="0" smtClean="0"/>
              <a:t>t</a:t>
            </a:r>
            <a:r>
              <a:rPr lang="zh-CN" altLang="en-US" dirty="0" smtClean="0"/>
              <a:t>为</a:t>
            </a:r>
            <a:r>
              <a:rPr lang="en-US" altLang="zh-CN" dirty="0" smtClean="0"/>
              <a:t>“world”, </a:t>
            </a:r>
            <a:r>
              <a:rPr lang="zh-CN" altLang="en-US" dirty="0" smtClean="0"/>
              <a:t>那么</a:t>
            </a:r>
            <a:r>
              <a:rPr lang="en-US" altLang="zh-CN" dirty="0" err="1" smtClean="0"/>
              <a:t>strcat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s,t</a:t>
            </a:r>
            <a:r>
              <a:rPr lang="en-US" altLang="zh-CN" dirty="0" smtClean="0"/>
              <a:t>)</a:t>
            </a:r>
            <a:r>
              <a:rPr lang="zh-CN" altLang="en-US" dirty="0" smtClean="0"/>
              <a:t>是？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>
                <a:solidFill>
                  <a:srgbClr val="FFFF00"/>
                </a:solidFill>
              </a:rPr>
              <a:t>helloworld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marL="0" indent="0" algn="just"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strcat</a:t>
            </a:r>
            <a:r>
              <a:rPr lang="en-US" altLang="zh-CN" dirty="0" smtClean="0"/>
              <a:t>(s+1,t+1)</a:t>
            </a:r>
            <a:r>
              <a:rPr lang="zh-CN" altLang="en-US" dirty="0"/>
              <a:t>是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 smtClean="0">
                <a:solidFill>
                  <a:srgbClr val="FFFF00"/>
                </a:solidFill>
              </a:rPr>
              <a:t>elloorld</a:t>
            </a:r>
            <a:endParaRPr lang="en-US" altLang="zh-CN" dirty="0">
              <a:solidFill>
                <a:srgbClr val="FFFF00"/>
              </a:solidFill>
            </a:endParaRPr>
          </a:p>
          <a:p>
            <a:pPr algn="just"/>
            <a:endParaRPr lang="en-US" altLang="zh-CN" dirty="0"/>
          </a:p>
          <a:p>
            <a:pPr algn="just"/>
            <a:endParaRPr lang="en-US" altLang="zh-CN" dirty="0"/>
          </a:p>
          <a:p>
            <a:pPr algn="just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284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8.4.3 </a:t>
            </a:r>
            <a:r>
              <a:rPr lang="zh-CN" altLang="en-US" dirty="0" smtClean="0"/>
              <a:t>常用</a:t>
            </a:r>
            <a:r>
              <a:rPr lang="zh-CN" altLang="en-US" dirty="0"/>
              <a:t>字符串处理</a:t>
            </a:r>
            <a:r>
              <a:rPr lang="zh-CN" altLang="en-US" dirty="0" smtClean="0"/>
              <a:t>函数</a:t>
            </a:r>
          </a:p>
        </p:txBody>
      </p:sp>
      <p:sp>
        <p:nvSpPr>
          <p:cNvPr id="4301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dirty="0" smtClean="0"/>
              <a:t>执行</a:t>
            </a:r>
            <a:r>
              <a:rPr lang="en-US" altLang="zh-CN" dirty="0" err="1" smtClean="0"/>
              <a:t>strcpy</a:t>
            </a:r>
            <a:r>
              <a:rPr lang="en-US" altLang="zh-CN" dirty="0" smtClean="0"/>
              <a:t>(s,</a:t>
            </a:r>
            <a:r>
              <a:rPr lang="en-US" altLang="zh-CN" dirty="0">
                <a:solidFill>
                  <a:srgbClr val="FFFF00"/>
                </a:solidFill>
              </a:rPr>
              <a:t> "</a:t>
            </a:r>
            <a:r>
              <a:rPr lang="en-US" altLang="zh-CN" dirty="0" smtClean="0"/>
              <a:t>good\0morning</a:t>
            </a:r>
            <a:r>
              <a:rPr lang="en-US" altLang="zh-CN" dirty="0">
                <a:solidFill>
                  <a:srgbClr val="FFFF00"/>
                </a:solidFill>
              </a:rPr>
              <a:t>"</a:t>
            </a:r>
            <a:r>
              <a:rPr lang="en-US" altLang="zh-CN" dirty="0" smtClean="0"/>
              <a:t>)</a:t>
            </a:r>
            <a:r>
              <a:rPr lang="zh-CN" altLang="en-US" dirty="0" smtClean="0"/>
              <a:t>后，字符指针</a:t>
            </a:r>
            <a:r>
              <a:rPr lang="en-US" altLang="zh-CN" dirty="0" smtClean="0"/>
              <a:t>s</a:t>
            </a:r>
            <a:r>
              <a:rPr lang="zh-CN" altLang="en-US" dirty="0" smtClean="0"/>
              <a:t>所指向的字符串为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>
                <a:solidFill>
                  <a:srgbClr val="FFFF00"/>
                </a:solidFill>
              </a:rPr>
              <a:t>"</a:t>
            </a:r>
            <a:r>
              <a:rPr lang="en-US" altLang="zh-CN" dirty="0" smtClean="0">
                <a:solidFill>
                  <a:srgbClr val="FFFF00"/>
                </a:solidFill>
              </a:rPr>
              <a:t>good</a:t>
            </a:r>
            <a:r>
              <a:rPr lang="en-US" altLang="zh-CN" dirty="0">
                <a:solidFill>
                  <a:srgbClr val="FFFF00"/>
                </a:solidFill>
              </a:rPr>
              <a:t>"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algn="just"/>
            <a:r>
              <a:rPr lang="zh-CN" altLang="en-US" dirty="0" smtClean="0"/>
              <a:t>下列语句能够正确执行吗？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    </a:t>
            </a:r>
            <a:r>
              <a:rPr lang="en-US" altLang="zh-CN" dirty="0" err="1" smtClean="0">
                <a:solidFill>
                  <a:srgbClr val="FFFF00"/>
                </a:solidFill>
              </a:rPr>
              <a:t>strcpy</a:t>
            </a:r>
            <a:r>
              <a:rPr lang="en-US" altLang="zh-CN" dirty="0" smtClean="0">
                <a:solidFill>
                  <a:srgbClr val="FFFF00"/>
                </a:solidFill>
              </a:rPr>
              <a:t>(</a:t>
            </a:r>
            <a:r>
              <a:rPr lang="en-US" altLang="zh-CN" dirty="0">
                <a:solidFill>
                  <a:srgbClr val="FFFF00"/>
                </a:solidFill>
              </a:rPr>
              <a:t>"</a:t>
            </a:r>
            <a:r>
              <a:rPr lang="en-US" altLang="zh-CN" dirty="0" smtClean="0">
                <a:solidFill>
                  <a:srgbClr val="FFFF00"/>
                </a:solidFill>
              </a:rPr>
              <a:t>old </a:t>
            </a:r>
            <a:r>
              <a:rPr lang="en-US" altLang="zh-CN" dirty="0" err="1" smtClean="0">
                <a:solidFill>
                  <a:srgbClr val="FFFF00"/>
                </a:solidFill>
              </a:rPr>
              <a:t>string</a:t>
            </a:r>
            <a:r>
              <a:rPr lang="en-US" altLang="zh-CN" dirty="0" err="1">
                <a:solidFill>
                  <a:srgbClr val="FFFF00"/>
                </a:solidFill>
              </a:rPr>
              <a:t>"</a:t>
            </a:r>
            <a:r>
              <a:rPr lang="en-US" altLang="zh-CN" dirty="0" err="1" smtClean="0">
                <a:solidFill>
                  <a:srgbClr val="FFFF00"/>
                </a:solidFill>
              </a:rPr>
              <a:t>,"new</a:t>
            </a:r>
            <a:r>
              <a:rPr lang="en-US" altLang="zh-CN" dirty="0" smtClean="0">
                <a:solidFill>
                  <a:srgbClr val="FFFF00"/>
                </a:solidFill>
              </a:rPr>
              <a:t>");</a:t>
            </a:r>
          </a:p>
          <a:p>
            <a:pPr marL="0" indent="0" algn="just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   </a:t>
            </a:r>
            <a:r>
              <a:rPr lang="zh-CN" altLang="en-US" dirty="0" smtClean="0"/>
              <a:t>不能</a:t>
            </a:r>
            <a:r>
              <a:rPr lang="zh-CN" altLang="en-US" dirty="0" smtClean="0">
                <a:solidFill>
                  <a:srgbClr val="FF0000"/>
                </a:solidFill>
              </a:rPr>
              <a:t>改变</a:t>
            </a:r>
            <a:r>
              <a:rPr lang="zh-CN" altLang="en-US" dirty="0" smtClean="0"/>
              <a:t>字符串</a:t>
            </a:r>
            <a:r>
              <a:rPr lang="zh-CN" altLang="en-US" dirty="0" smtClean="0">
                <a:solidFill>
                  <a:srgbClr val="FF0000"/>
                </a:solidFill>
              </a:rPr>
              <a:t>常量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just"/>
            <a:endParaRPr lang="en-US" altLang="zh-CN" dirty="0">
              <a:solidFill>
                <a:srgbClr val="FFFF00"/>
              </a:solidFill>
            </a:endParaRPr>
          </a:p>
          <a:p>
            <a:pPr algn="just"/>
            <a:endParaRPr lang="en-US" altLang="zh-CN" dirty="0"/>
          </a:p>
          <a:p>
            <a:pPr algn="just"/>
            <a:endParaRPr lang="en-US" altLang="zh-CN" dirty="0"/>
          </a:p>
          <a:p>
            <a:pPr algn="just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6649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变量和数据单元地址</a:t>
            </a:r>
            <a:endParaRPr lang="en-US" altLang="zh-CN" dirty="0"/>
          </a:p>
        </p:txBody>
      </p:sp>
      <p:sp>
        <p:nvSpPr>
          <p:cNvPr id="76" name="矩形 75"/>
          <p:cNvSpPr/>
          <p:nvPr/>
        </p:nvSpPr>
        <p:spPr>
          <a:xfrm>
            <a:off x="3564903" y="4941168"/>
            <a:ext cx="1440160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</a:rPr>
              <a:t>1000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3565918" y="5373216"/>
            <a:ext cx="1440160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noFill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131432" y="4941168"/>
            <a:ext cx="43174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p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2771800" y="1916832"/>
            <a:ext cx="2808312" cy="3888432"/>
            <a:chOff x="2771800" y="1916832"/>
            <a:chExt cx="2808312" cy="3888432"/>
          </a:xfrm>
        </p:grpSpPr>
        <p:sp>
          <p:nvSpPr>
            <p:cNvPr id="69" name="矩形 68"/>
            <p:cNvSpPr/>
            <p:nvPr/>
          </p:nvSpPr>
          <p:spPr>
            <a:xfrm>
              <a:off x="3563888" y="1916832"/>
              <a:ext cx="1440160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内存单元</a:t>
              </a:r>
              <a:endParaRPr lang="en-US" altLang="zh-CN" sz="24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3563888" y="2348880"/>
              <a:ext cx="144016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……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3563888" y="2780928"/>
              <a:ext cx="144016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20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3563888" y="3212976"/>
              <a:ext cx="144016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1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3564903" y="3645024"/>
              <a:ext cx="144016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155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3564903" y="4077072"/>
              <a:ext cx="144016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……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3564903" y="4509120"/>
              <a:ext cx="144016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noFill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2771800" y="1916832"/>
              <a:ext cx="793000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2400" dirty="0" smtClean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地址</a:t>
              </a:r>
              <a:endParaRPr lang="en-US" altLang="zh-CN" sz="24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2771800" y="2348880"/>
              <a:ext cx="793000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2771800" y="2780928"/>
              <a:ext cx="793000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2400" dirty="0" smtClean="0">
                  <a:solidFill>
                    <a:schemeClr val="tx1"/>
                  </a:solidFill>
                </a:rPr>
                <a:t>1000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2771800" y="3212976"/>
              <a:ext cx="793000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2400" dirty="0" smtClean="0">
                  <a:solidFill>
                    <a:schemeClr val="tx1"/>
                  </a:solidFill>
                </a:rPr>
                <a:t>1002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2772359" y="3645024"/>
              <a:ext cx="793000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2400" dirty="0" smtClean="0">
                  <a:solidFill>
                    <a:schemeClr val="tx1"/>
                  </a:solidFill>
                </a:rPr>
                <a:t>1004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2772359" y="4077072"/>
              <a:ext cx="793000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2400" dirty="0" smtClean="0">
                  <a:solidFill>
                    <a:schemeClr val="tx1"/>
                  </a:solidFill>
                </a:rPr>
                <a:t>……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2772359" y="4509120"/>
              <a:ext cx="793000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 sz="2400">
                <a:noFill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2772359" y="4941168"/>
              <a:ext cx="793000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2400" dirty="0" smtClean="0">
                  <a:solidFill>
                    <a:schemeClr val="tx1"/>
                  </a:solidFill>
                </a:rPr>
                <a:t>2000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2772918" y="5373216"/>
              <a:ext cx="793000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2400" dirty="0" smtClean="0">
                  <a:solidFill>
                    <a:schemeClr val="tx1"/>
                  </a:solidFill>
                </a:rPr>
                <a:t>2002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148064" y="2780928"/>
              <a:ext cx="431744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 smtClean="0">
                  <a:solidFill>
                    <a:schemeClr val="tx1"/>
                  </a:solidFill>
                </a:rPr>
                <a:t>x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5148064" y="3212976"/>
              <a:ext cx="431744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chemeClr val="tx1"/>
                  </a:solidFill>
                </a:rPr>
                <a:t>y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5148368" y="3645024"/>
              <a:ext cx="431744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 smtClean="0">
                  <a:solidFill>
                    <a:schemeClr val="tx1"/>
                  </a:solidFill>
                </a:rPr>
                <a:t>z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9" name="肘形连接符 78"/>
          <p:cNvCxnSpPr/>
          <p:nvPr/>
        </p:nvCxnSpPr>
        <p:spPr>
          <a:xfrm flipV="1">
            <a:off x="5508104" y="2996952"/>
            <a:ext cx="16632" cy="2160240"/>
          </a:xfrm>
          <a:prstGeom prst="bentConnector3">
            <a:avLst>
              <a:gd name="adj1" fmla="val 147445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5940152" y="4941168"/>
            <a:ext cx="158417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sz="2400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 = &amp; x</a:t>
            </a:r>
            <a:endParaRPr lang="zh-CN" altLang="en-US" sz="2400" dirty="0">
              <a:solidFill>
                <a:srgbClr val="FFFF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940152" y="2924944"/>
            <a:ext cx="2664296" cy="1152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表达式</a:t>
            </a:r>
            <a:r>
              <a:rPr lang="en-US" altLang="zh-CN" sz="2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*p</a:t>
            </a:r>
            <a:r>
              <a:rPr lang="zh-CN" altLang="en-US" sz="2400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和变量</a:t>
            </a:r>
            <a:r>
              <a:rPr lang="en-US" altLang="zh-CN" sz="2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sz="2400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指代同一个东西</a:t>
            </a:r>
            <a:endParaRPr lang="zh-CN" altLang="en-US" sz="2400" dirty="0">
              <a:solidFill>
                <a:srgbClr val="FFFF00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6392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8.5 </a:t>
            </a:r>
            <a:r>
              <a:rPr lang="zh-CN" altLang="en-US" smtClean="0"/>
              <a:t>动态内存申请和使用</a:t>
            </a:r>
            <a:endParaRPr lang="zh-CN" altLang="en-US" dirty="0" smtClean="0"/>
          </a:p>
        </p:txBody>
      </p:sp>
      <p:sp>
        <p:nvSpPr>
          <p:cNvPr id="4301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数组的局限</a:t>
            </a:r>
            <a:endParaRPr lang="en-US" altLang="zh-CN" dirty="0" smtClean="0"/>
          </a:p>
          <a:p>
            <a:pPr lvl="1"/>
            <a:r>
              <a:rPr lang="zh-CN" altLang="en-US" dirty="0"/>
              <a:t>大小</a:t>
            </a:r>
            <a:r>
              <a:rPr lang="zh-CN" altLang="en-US" dirty="0" smtClean="0"/>
              <a:t>固定、使用</a:t>
            </a:r>
            <a:r>
              <a:rPr lang="zh-CN" altLang="en-US" dirty="0"/>
              <a:t>不</a:t>
            </a:r>
            <a:r>
              <a:rPr lang="zh-CN" altLang="en-US" dirty="0" smtClean="0"/>
              <a:t>灵活</a:t>
            </a:r>
            <a:endParaRPr lang="en-US" altLang="zh-CN" dirty="0" smtClean="0"/>
          </a:p>
          <a:p>
            <a:pPr lvl="1"/>
            <a:r>
              <a:rPr lang="zh-CN" altLang="en-US" dirty="0"/>
              <a:t>预定义</a:t>
            </a:r>
            <a:r>
              <a:rPr lang="zh-CN" altLang="en-US" dirty="0" smtClean="0"/>
              <a:t>的数组容量通常比较小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动态分配内存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根据运行情况，按需分配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001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[</a:t>
            </a:r>
            <a:r>
              <a:rPr lang="zh-CN" altLang="en-US" dirty="0" smtClean="0"/>
              <a:t>例</a:t>
            </a:r>
            <a:r>
              <a:rPr lang="en-US" altLang="zh-CN" dirty="0" smtClean="0"/>
              <a:t>8-12] </a:t>
            </a:r>
            <a:r>
              <a:rPr lang="zh-CN" altLang="en-US" dirty="0" smtClean="0"/>
              <a:t>数据输入和求和</a:t>
            </a:r>
          </a:p>
        </p:txBody>
      </p:sp>
      <p:sp>
        <p:nvSpPr>
          <p:cNvPr id="4301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514116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输入一个整数</a:t>
            </a:r>
            <a:r>
              <a:rPr lang="en-US" altLang="zh-CN" dirty="0" smtClean="0">
                <a:solidFill>
                  <a:srgbClr val="FF0000"/>
                </a:solidFill>
              </a:rPr>
              <a:t>n</a:t>
            </a:r>
            <a:r>
              <a:rPr lang="zh-CN" altLang="en-US" dirty="0"/>
              <a:t>，以及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个整数，计算它们的和。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#include&lt;</a:t>
            </a:r>
            <a:r>
              <a:rPr lang="en-US" altLang="zh-CN" dirty="0" err="1" smtClean="0"/>
              <a:t>stdio.h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#include&lt;</a:t>
            </a:r>
            <a:r>
              <a:rPr lang="en-US" altLang="zh-CN" dirty="0" err="1" smtClean="0">
                <a:solidFill>
                  <a:srgbClr val="FFFF00"/>
                </a:solidFill>
              </a:rPr>
              <a:t>stdlib.h</a:t>
            </a:r>
            <a:r>
              <a:rPr lang="en-US" altLang="zh-CN" dirty="0" smtClean="0">
                <a:solidFill>
                  <a:srgbClr val="FFFF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n, sum, i, *p;</a:t>
            </a:r>
          </a:p>
          <a:p>
            <a:pPr marL="0" indent="0">
              <a:buNone/>
            </a:pPr>
            <a:r>
              <a:rPr lang="en-US" altLang="zh-CN" dirty="0" err="1" smtClean="0"/>
              <a:t>scanf</a:t>
            </a:r>
            <a:r>
              <a:rPr lang="en-US" altLang="zh-CN" dirty="0" smtClean="0"/>
              <a:t>("%d", </a:t>
            </a:r>
            <a:r>
              <a:rPr lang="en-US" altLang="zh-CN" dirty="0" smtClean="0">
                <a:solidFill>
                  <a:srgbClr val="FF0000"/>
                </a:solidFill>
              </a:rPr>
              <a:t>&amp;n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FFFF00"/>
                </a:solidFill>
              </a:rPr>
              <a:t>p = (</a:t>
            </a:r>
            <a:r>
              <a:rPr lang="en-US" altLang="zh-CN" b="1" dirty="0" err="1" smtClean="0">
                <a:solidFill>
                  <a:srgbClr val="FFFF00"/>
                </a:solidFill>
              </a:rPr>
              <a:t>int</a:t>
            </a:r>
            <a:r>
              <a:rPr lang="en-US" altLang="zh-CN" b="1" dirty="0" smtClean="0">
                <a:solidFill>
                  <a:srgbClr val="FFFF00"/>
                </a:solidFill>
              </a:rPr>
              <a:t>*) </a:t>
            </a:r>
            <a:r>
              <a:rPr lang="en-US" altLang="zh-CN" b="1" dirty="0" err="1" smtClean="0">
                <a:solidFill>
                  <a:srgbClr val="FFFF00"/>
                </a:solidFill>
              </a:rPr>
              <a:t>calloc</a:t>
            </a:r>
            <a:r>
              <a:rPr lang="en-US" altLang="zh-CN" b="1" dirty="0" smtClean="0">
                <a:solidFill>
                  <a:srgbClr val="FFFF00"/>
                </a:solidFill>
              </a:rPr>
              <a:t>(n, </a:t>
            </a:r>
            <a:r>
              <a:rPr lang="en-US" altLang="zh-CN" b="1" dirty="0" err="1" smtClean="0">
                <a:solidFill>
                  <a:srgbClr val="FFFF00"/>
                </a:solidFill>
              </a:rPr>
              <a:t>sizeof</a:t>
            </a:r>
            <a:r>
              <a:rPr lang="en-US" altLang="zh-CN" b="1" dirty="0" smtClean="0">
                <a:solidFill>
                  <a:srgbClr val="FFFF00"/>
                </a:solidFill>
              </a:rPr>
              <a:t>(</a:t>
            </a:r>
            <a:r>
              <a:rPr lang="en-US" altLang="zh-CN" b="1" dirty="0" err="1" smtClean="0">
                <a:solidFill>
                  <a:srgbClr val="FFFF00"/>
                </a:solidFill>
              </a:rPr>
              <a:t>int</a:t>
            </a:r>
            <a:r>
              <a:rPr lang="en-US" altLang="zh-CN" b="1" dirty="0" smtClean="0">
                <a:solidFill>
                  <a:srgbClr val="FFFF00"/>
                </a:solidFill>
              </a:rPr>
              <a:t>));</a:t>
            </a:r>
            <a:endParaRPr lang="zh-CN" altLang="en-US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52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[</a:t>
            </a:r>
            <a:r>
              <a:rPr lang="zh-CN" altLang="en-US" dirty="0" smtClean="0"/>
              <a:t>例</a:t>
            </a:r>
            <a:r>
              <a:rPr lang="en-US" altLang="zh-CN" dirty="0" smtClean="0"/>
              <a:t>8-12] </a:t>
            </a:r>
            <a:r>
              <a:rPr lang="zh-CN" altLang="en-US" dirty="0" smtClean="0"/>
              <a:t>数据输入和求和</a:t>
            </a:r>
          </a:p>
        </p:txBody>
      </p:sp>
      <p:sp>
        <p:nvSpPr>
          <p:cNvPr id="4301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5069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/>
              <a:t>/* </a:t>
            </a:r>
            <a:r>
              <a:rPr lang="zh-CN" altLang="en-US" sz="2800" dirty="0" smtClean="0"/>
              <a:t>检查内存申请结果 </a:t>
            </a:r>
            <a:r>
              <a:rPr lang="en-US" altLang="zh-CN" sz="2800" dirty="0" smtClean="0"/>
              <a:t>*/</a:t>
            </a:r>
          </a:p>
          <a:p>
            <a:pPr marL="0" indent="0">
              <a:buNone/>
            </a:pPr>
            <a:r>
              <a:rPr lang="en-US" altLang="zh-CN" sz="2800" dirty="0" smtClean="0"/>
              <a:t>if( p==</a:t>
            </a:r>
            <a:r>
              <a:rPr lang="en-US" altLang="zh-CN" sz="2800" dirty="0" smtClean="0">
                <a:solidFill>
                  <a:srgbClr val="FF0000"/>
                </a:solidFill>
              </a:rPr>
              <a:t>NULL</a:t>
            </a:r>
            <a:r>
              <a:rPr lang="en-US" altLang="zh-CN" sz="2800" dirty="0" smtClean="0"/>
              <a:t> )   </a:t>
            </a:r>
            <a:r>
              <a:rPr lang="en-US" altLang="zh-CN" sz="2800" dirty="0" smtClean="0">
                <a:solidFill>
                  <a:srgbClr val="FFFF00"/>
                </a:solidFill>
              </a:rPr>
              <a:t>/</a:t>
            </a:r>
            <a:r>
              <a:rPr lang="zh-CN" altLang="en-US" sz="2800" dirty="0" smtClean="0">
                <a:solidFill>
                  <a:srgbClr val="FFFF00"/>
                </a:solidFill>
              </a:rPr>
              <a:t>* </a:t>
            </a:r>
            <a:r>
              <a:rPr lang="zh-CN" altLang="en-US" sz="2800" dirty="0" smtClean="0"/>
              <a:t>等价</a:t>
            </a:r>
            <a:r>
              <a:rPr lang="zh-CN" altLang="en-US" sz="2800" dirty="0"/>
              <a:t>于</a:t>
            </a:r>
            <a:r>
              <a:rPr lang="zh-CN" altLang="en-US" sz="2800" dirty="0" smtClean="0">
                <a:solidFill>
                  <a:srgbClr val="FFFF00"/>
                </a:solidFill>
              </a:rPr>
              <a:t> </a:t>
            </a:r>
            <a:r>
              <a:rPr lang="en-US" altLang="zh-CN" sz="2800" dirty="0" smtClean="0">
                <a:solidFill>
                  <a:srgbClr val="FFFF00"/>
                </a:solidFill>
              </a:rPr>
              <a:t>if ( !p ) </a:t>
            </a:r>
            <a:r>
              <a:rPr lang="zh-CN" altLang="en-US" sz="2800" dirty="0" smtClean="0">
                <a:solidFill>
                  <a:srgbClr val="FFFF00"/>
                </a:solidFill>
              </a:rPr>
              <a:t>*</a:t>
            </a:r>
            <a:r>
              <a:rPr lang="en-US" altLang="zh-CN" sz="2800" dirty="0" smtClean="0">
                <a:solidFill>
                  <a:srgbClr val="FFFF00"/>
                </a:solidFill>
              </a:rPr>
              <a:t>/</a:t>
            </a:r>
          </a:p>
          <a:p>
            <a:pPr marL="0" indent="0">
              <a:buNone/>
            </a:pPr>
            <a:r>
              <a:rPr lang="en-US" altLang="zh-CN" sz="2800" dirty="0" smtClean="0"/>
              <a:t>{</a:t>
            </a:r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/* </a:t>
            </a:r>
            <a:r>
              <a:rPr lang="zh-CN" altLang="en-US" sz="2800" dirty="0" smtClean="0"/>
              <a:t>输出一些信息，作为错误提示 </a:t>
            </a:r>
            <a:r>
              <a:rPr lang="en-US" altLang="zh-CN" sz="2800" dirty="0" smtClean="0"/>
              <a:t>*/</a:t>
            </a:r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("Not able to allocate memory\n");</a:t>
            </a:r>
          </a:p>
          <a:p>
            <a:pPr marL="0" indent="0">
              <a:buNone/>
            </a:pPr>
            <a:r>
              <a:rPr lang="en-US" altLang="zh-CN" sz="2800" dirty="0" smtClean="0"/>
              <a:t>    return;</a:t>
            </a:r>
          </a:p>
          <a:p>
            <a:pPr marL="0" indent="0">
              <a:buNone/>
            </a:pPr>
            <a:r>
              <a:rPr lang="en-US" altLang="zh-CN" sz="28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659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[</a:t>
            </a:r>
            <a:r>
              <a:rPr lang="zh-CN" altLang="en-US" dirty="0" smtClean="0"/>
              <a:t>例</a:t>
            </a:r>
            <a:r>
              <a:rPr lang="en-US" altLang="zh-CN" dirty="0" smtClean="0"/>
              <a:t>8-12] </a:t>
            </a:r>
            <a:r>
              <a:rPr lang="zh-CN" altLang="en-US" dirty="0" smtClean="0"/>
              <a:t>数据输入和求和</a:t>
            </a:r>
          </a:p>
        </p:txBody>
      </p:sp>
      <p:sp>
        <p:nvSpPr>
          <p:cNvPr id="4301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5069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/* </a:t>
            </a:r>
            <a:r>
              <a:rPr lang="zh-CN" altLang="en-US" dirty="0" smtClean="0"/>
              <a:t>输入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个整数 </a:t>
            </a:r>
            <a:r>
              <a:rPr lang="en-US" altLang="zh-CN" dirty="0" smtClean="0"/>
              <a:t>*/</a:t>
            </a:r>
          </a:p>
          <a:p>
            <a:pPr marL="0" indent="0">
              <a:buNone/>
            </a:pPr>
            <a:r>
              <a:rPr lang="en-US" altLang="zh-CN" dirty="0" smtClean="0"/>
              <a:t>for( i=0; i&lt;n; i++ )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("%d",</a:t>
            </a:r>
            <a:r>
              <a:rPr lang="en-US" altLang="zh-CN" dirty="0" err="1" smtClean="0"/>
              <a:t>p+i</a:t>
            </a:r>
            <a:r>
              <a:rPr lang="en-US" altLang="zh-CN" dirty="0" smtClean="0"/>
              <a:t>); </a:t>
            </a:r>
            <a:r>
              <a:rPr lang="en-US" altLang="zh-CN" dirty="0" smtClean="0">
                <a:solidFill>
                  <a:srgbClr val="FFFF00"/>
                </a:solidFill>
              </a:rPr>
              <a:t>/* </a:t>
            </a:r>
            <a:r>
              <a:rPr lang="en-US" altLang="zh-CN" dirty="0" smtClean="0">
                <a:solidFill>
                  <a:srgbClr val="FF0000"/>
                </a:solidFill>
              </a:rPr>
              <a:t>&amp; p[i] </a:t>
            </a:r>
            <a:r>
              <a:rPr lang="en-US" altLang="zh-CN" dirty="0" smtClean="0">
                <a:solidFill>
                  <a:srgbClr val="FFFF00"/>
                </a:solidFill>
              </a:rPr>
              <a:t>*/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/* </a:t>
            </a:r>
            <a:r>
              <a:rPr lang="zh-CN" altLang="en-US" dirty="0"/>
              <a:t>求和</a:t>
            </a:r>
            <a:r>
              <a:rPr lang="zh-CN" altLang="en-US" dirty="0" smtClean="0"/>
              <a:t> </a:t>
            </a:r>
            <a:r>
              <a:rPr lang="en-US" altLang="zh-CN" dirty="0"/>
              <a:t>*/</a:t>
            </a:r>
          </a:p>
          <a:p>
            <a:pPr marL="0" indent="0">
              <a:buNone/>
            </a:pPr>
            <a:r>
              <a:rPr lang="en-US" altLang="zh-CN" dirty="0" smtClean="0"/>
              <a:t>for(sum=0, </a:t>
            </a:r>
            <a:r>
              <a:rPr lang="en-US" altLang="zh-CN" dirty="0"/>
              <a:t>i=0; i&lt;n; i++ )</a:t>
            </a:r>
          </a:p>
          <a:p>
            <a:pPr marL="0" indent="0">
              <a:buNone/>
            </a:pPr>
            <a:r>
              <a:rPr lang="en-US" altLang="zh-CN" dirty="0" smtClean="0"/>
              <a:t>   sum += p[i]; </a:t>
            </a:r>
            <a:r>
              <a:rPr lang="en-US" altLang="zh-CN" dirty="0">
                <a:solidFill>
                  <a:srgbClr val="FFFF00"/>
                </a:solidFill>
              </a:rPr>
              <a:t>/* </a:t>
            </a:r>
            <a:r>
              <a:rPr lang="en-US" altLang="zh-CN" dirty="0" smtClean="0">
                <a:solidFill>
                  <a:srgbClr val="FF0000"/>
                </a:solidFill>
              </a:rPr>
              <a:t>*(</a:t>
            </a:r>
            <a:r>
              <a:rPr lang="en-US" altLang="zh-CN" dirty="0" err="1" smtClean="0">
                <a:solidFill>
                  <a:srgbClr val="FF0000"/>
                </a:solidFill>
              </a:rPr>
              <a:t>p+i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en-US" altLang="zh-CN" dirty="0" smtClean="0">
                <a:solidFill>
                  <a:srgbClr val="FFFF00"/>
                </a:solidFill>
              </a:rPr>
              <a:t> </a:t>
            </a:r>
            <a:r>
              <a:rPr lang="en-US" altLang="zh-CN" dirty="0">
                <a:solidFill>
                  <a:srgbClr val="FFFF00"/>
                </a:solidFill>
              </a:rPr>
              <a:t>*/</a:t>
            </a:r>
          </a:p>
          <a:p>
            <a:pPr marL="0" indent="0">
              <a:buNone/>
            </a:pPr>
            <a:r>
              <a:rPr lang="en-US" altLang="zh-CN" dirty="0" err="1" smtClean="0"/>
              <a:t>printf</a:t>
            </a:r>
            <a:r>
              <a:rPr lang="en-US" altLang="zh-CN" dirty="0" smtClean="0"/>
              <a:t>("sum=%d\n", sum);</a:t>
            </a:r>
          </a:p>
        </p:txBody>
      </p:sp>
    </p:spTree>
    <p:extLst>
      <p:ext uri="{BB962C8B-B14F-4D97-AF65-F5344CB8AC3E}">
        <p14:creationId xmlns:p14="http://schemas.microsoft.com/office/powerpoint/2010/main" val="115659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[</a:t>
            </a:r>
            <a:r>
              <a:rPr lang="zh-CN" altLang="en-US" dirty="0" smtClean="0"/>
              <a:t>例</a:t>
            </a:r>
            <a:r>
              <a:rPr lang="en-US" altLang="zh-CN" dirty="0" smtClean="0"/>
              <a:t>8-12] </a:t>
            </a:r>
            <a:r>
              <a:rPr lang="zh-CN" altLang="en-US" dirty="0" smtClean="0"/>
              <a:t>数据输入和求和</a:t>
            </a:r>
          </a:p>
        </p:txBody>
      </p:sp>
      <p:sp>
        <p:nvSpPr>
          <p:cNvPr id="4301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5069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/* </a:t>
            </a:r>
            <a:r>
              <a:rPr lang="zh-CN" altLang="en-US" dirty="0" smtClean="0"/>
              <a:t>释放内存 </a:t>
            </a:r>
            <a:r>
              <a:rPr lang="en-US" altLang="zh-CN" dirty="0" smtClean="0"/>
              <a:t>*/</a:t>
            </a:r>
          </a:p>
          <a:p>
            <a:pPr marL="0" indent="0">
              <a:buNone/>
            </a:pPr>
            <a:r>
              <a:rPr lang="en-US" altLang="zh-CN" dirty="0" smtClean="0"/>
              <a:t>free( p );</a:t>
            </a:r>
          </a:p>
        </p:txBody>
      </p:sp>
    </p:spTree>
    <p:extLst>
      <p:ext uri="{BB962C8B-B14F-4D97-AF65-F5344CB8AC3E}">
        <p14:creationId xmlns:p14="http://schemas.microsoft.com/office/powerpoint/2010/main" val="333378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8.5.2 </a:t>
            </a:r>
            <a:r>
              <a:rPr lang="zh-CN" altLang="en-US" smtClean="0"/>
              <a:t>用指针实现内存动态分配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包含头文件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#include &lt;</a:t>
            </a:r>
            <a:r>
              <a:rPr lang="en-US" altLang="zh-CN" dirty="0" err="1" smtClean="0"/>
              <a:t>stdlib.h</a:t>
            </a:r>
            <a:r>
              <a:rPr lang="en-US" altLang="zh-CN" dirty="0" smtClean="0"/>
              <a:t>&gt; </a:t>
            </a: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或者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  #</a:t>
            </a:r>
            <a:r>
              <a:rPr lang="en-US" altLang="zh-CN" dirty="0"/>
              <a:t>include 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malloc.h</a:t>
            </a:r>
            <a:r>
              <a:rPr lang="en-US" altLang="zh-CN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7425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8.5.2 </a:t>
            </a:r>
            <a:r>
              <a:rPr lang="zh-CN" altLang="en-US" smtClean="0"/>
              <a:t>用指针实现内存动态分配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调用内存分配函数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void * </a:t>
            </a:r>
            <a:r>
              <a:rPr lang="en-US" altLang="zh-CN" dirty="0" err="1" smtClean="0"/>
              <a:t>calloc</a:t>
            </a:r>
            <a:r>
              <a:rPr lang="en-US" altLang="zh-CN" dirty="0" smtClean="0"/>
              <a:t>( unsigned </a:t>
            </a:r>
            <a:r>
              <a:rPr lang="en-US" altLang="zh-CN" dirty="0" smtClean="0">
                <a:solidFill>
                  <a:srgbClr val="FF0000"/>
                </a:solidFill>
              </a:rPr>
              <a:t>n</a:t>
            </a:r>
            <a:r>
              <a:rPr lang="en-US" altLang="zh-CN" dirty="0" smtClean="0"/>
              <a:t>, unsigned </a:t>
            </a:r>
            <a:r>
              <a:rPr lang="en-US" altLang="zh-CN" dirty="0" smtClean="0">
                <a:solidFill>
                  <a:srgbClr val="FF0000"/>
                </a:solidFill>
              </a:rPr>
              <a:t>size</a:t>
            </a:r>
            <a:r>
              <a:rPr lang="en-US" altLang="zh-CN" dirty="0" smtClean="0"/>
              <a:t> )</a:t>
            </a:r>
          </a:p>
          <a:p>
            <a:pPr marL="457200" lvl="1" indent="0">
              <a:buNone/>
            </a:pPr>
            <a:r>
              <a:rPr lang="en-US" altLang="zh-CN" dirty="0" smtClean="0"/>
              <a:t>   </a:t>
            </a:r>
            <a:r>
              <a:rPr lang="zh-CN" altLang="en-US" dirty="0" smtClean="0">
                <a:solidFill>
                  <a:schemeClr val="tx1"/>
                </a:solidFill>
              </a:rPr>
              <a:t>参数  </a:t>
            </a:r>
            <a:r>
              <a:rPr lang="en-US" altLang="zh-CN" dirty="0" smtClean="0">
                <a:solidFill>
                  <a:schemeClr val="tx1"/>
                </a:solidFill>
              </a:rPr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n</a:t>
            </a:r>
            <a:r>
              <a:rPr lang="en-US" altLang="zh-CN" dirty="0" smtClean="0">
                <a:solidFill>
                  <a:schemeClr val="tx1"/>
                </a:solidFill>
              </a:rPr>
              <a:t> – </a:t>
            </a:r>
            <a:r>
              <a:rPr lang="zh-CN" altLang="en-US" dirty="0">
                <a:solidFill>
                  <a:schemeClr val="tx1"/>
                </a:solidFill>
              </a:rPr>
              <a:t>包含的</a:t>
            </a:r>
            <a:r>
              <a:rPr lang="zh-CN" altLang="en-US" dirty="0" smtClean="0">
                <a:solidFill>
                  <a:srgbClr val="FF0000"/>
                </a:solidFill>
              </a:rPr>
              <a:t>元素个数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zh-CN" altLang="en-US" dirty="0" smtClean="0"/>
              <a:t>   </a:t>
            </a:r>
            <a:r>
              <a:rPr lang="zh-CN" altLang="en-US" dirty="0" smtClean="0">
                <a:solidFill>
                  <a:schemeClr val="tx1"/>
                </a:solidFill>
              </a:rPr>
              <a:t>参数 </a:t>
            </a:r>
            <a:r>
              <a:rPr lang="en-US" altLang="zh-CN" dirty="0" smtClean="0">
                <a:solidFill>
                  <a:srgbClr val="FF0000"/>
                </a:solidFill>
              </a:rPr>
              <a:t>size</a:t>
            </a:r>
            <a:r>
              <a:rPr lang="en-US" altLang="zh-CN" dirty="0" smtClean="0">
                <a:solidFill>
                  <a:schemeClr val="tx1"/>
                </a:solidFill>
              </a:rPr>
              <a:t> – </a:t>
            </a:r>
            <a:r>
              <a:rPr lang="zh-CN" altLang="en-US" dirty="0" smtClean="0">
                <a:solidFill>
                  <a:schemeClr val="tx1"/>
                </a:solidFill>
              </a:rPr>
              <a:t>每个元素所占的</a:t>
            </a:r>
            <a:r>
              <a:rPr lang="zh-CN" altLang="en-US" dirty="0" smtClean="0">
                <a:solidFill>
                  <a:srgbClr val="FF0000"/>
                </a:solidFill>
              </a:rPr>
              <a:t>字节数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 dirty="0" smtClean="0"/>
              <a:t>       </a:t>
            </a:r>
            <a:r>
              <a:rPr lang="zh-CN" altLang="en-US" dirty="0" smtClean="0"/>
              <a:t>（总的内存大小为 </a:t>
            </a:r>
            <a:r>
              <a:rPr lang="en-US" altLang="zh-CN" dirty="0" smtClean="0">
                <a:solidFill>
                  <a:srgbClr val="FF0000"/>
                </a:solidFill>
              </a:rPr>
              <a:t>n*size </a:t>
            </a:r>
            <a:r>
              <a:rPr lang="zh-CN" altLang="en-US" dirty="0" smtClean="0">
                <a:solidFill>
                  <a:schemeClr val="tx1"/>
                </a:solidFill>
              </a:rPr>
              <a:t>字节）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</a:t>
            </a:r>
            <a:r>
              <a:rPr lang="zh-CN" altLang="en-US" dirty="0" smtClean="0">
                <a:solidFill>
                  <a:schemeClr val="tx1"/>
                </a:solidFill>
              </a:rPr>
              <a:t>返回值 </a:t>
            </a:r>
            <a:r>
              <a:rPr lang="en-US" altLang="zh-CN" dirty="0" smtClean="0">
                <a:solidFill>
                  <a:schemeClr val="tx1"/>
                </a:solidFill>
              </a:rPr>
              <a:t>– </a:t>
            </a:r>
            <a:r>
              <a:rPr lang="zh-CN" altLang="en-US" dirty="0" smtClean="0">
                <a:solidFill>
                  <a:schemeClr val="tx1"/>
                </a:solidFill>
              </a:rPr>
              <a:t>无类型指针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   </a:t>
            </a:r>
            <a:r>
              <a:rPr lang="zh-CN" altLang="en-US" dirty="0" smtClean="0">
                <a:solidFill>
                  <a:schemeClr val="tx1"/>
                </a:solidFill>
              </a:rPr>
              <a:t>指向所分配的内存地址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7544" y="5229200"/>
            <a:ext cx="7344816" cy="1815882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FFC000"/>
                </a:solidFill>
                <a:latin typeface="楷体" pitchFamily="49" charset="-122"/>
                <a:ea typeface="楷体" pitchFamily="49" charset="-122"/>
              </a:rPr>
              <a:t>void   </a:t>
            </a:r>
            <a:r>
              <a:rPr lang="zh-CN" altLang="en-US" sz="2800" dirty="0" smtClean="0">
                <a:solidFill>
                  <a:srgbClr val="FFC000"/>
                </a:solidFill>
                <a:latin typeface="楷体" pitchFamily="49" charset="-122"/>
                <a:ea typeface="楷体" pitchFamily="49" charset="-122"/>
              </a:rPr>
              <a:t>无类型</a:t>
            </a:r>
            <a:endParaRPr lang="en-US" altLang="zh-CN" sz="2800" dirty="0" smtClean="0">
              <a:solidFill>
                <a:srgbClr val="FFC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800" dirty="0" smtClean="0">
                <a:solidFill>
                  <a:srgbClr val="FFC000"/>
                </a:solidFill>
                <a:latin typeface="楷体" pitchFamily="49" charset="-122"/>
                <a:ea typeface="楷体" pitchFamily="49" charset="-122"/>
              </a:rPr>
              <a:t>void * </a:t>
            </a:r>
            <a:r>
              <a:rPr lang="zh-CN" altLang="en-US" sz="2800" dirty="0" smtClean="0">
                <a:solidFill>
                  <a:srgbClr val="FFC000"/>
                </a:solidFill>
                <a:latin typeface="楷体" pitchFamily="49" charset="-122"/>
                <a:ea typeface="楷体" pitchFamily="49" charset="-122"/>
              </a:rPr>
              <a:t>无类型指针</a:t>
            </a:r>
            <a:endParaRPr lang="en-US" altLang="zh-CN" sz="2800" dirty="0" smtClean="0">
              <a:solidFill>
                <a:srgbClr val="FFC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800" dirty="0" smtClean="0">
                <a:solidFill>
                  <a:srgbClr val="FFC000"/>
                </a:solidFill>
                <a:latin typeface="楷体" pitchFamily="49" charset="-122"/>
                <a:ea typeface="楷体" pitchFamily="49" charset="-122"/>
              </a:rPr>
              <a:t>void * </a:t>
            </a:r>
            <a:r>
              <a:rPr lang="zh-CN" altLang="en-US" sz="2800" dirty="0" smtClean="0">
                <a:solidFill>
                  <a:srgbClr val="FFC000"/>
                </a:solidFill>
                <a:latin typeface="楷体" pitchFamily="49" charset="-122"/>
                <a:ea typeface="楷体" pitchFamily="49" charset="-122"/>
              </a:rPr>
              <a:t>可以强制转化为任何类型的指针</a:t>
            </a:r>
            <a:endParaRPr lang="en-US" altLang="zh-CN" sz="2800" dirty="0" smtClean="0">
              <a:solidFill>
                <a:srgbClr val="FFC000"/>
              </a:solidFill>
              <a:latin typeface="楷体" pitchFamily="49" charset="-122"/>
              <a:ea typeface="楷体" pitchFamily="49" charset="-122"/>
            </a:endParaRPr>
          </a:p>
          <a:p>
            <a:endParaRPr lang="en-US" altLang="zh-CN" sz="2800" dirty="0">
              <a:solidFill>
                <a:srgbClr val="FFC000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24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8.5.2 </a:t>
            </a:r>
            <a:r>
              <a:rPr lang="zh-CN" altLang="en-US" smtClean="0"/>
              <a:t>用指针实现内存动态分配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69159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en-US" altLang="zh-CN" dirty="0" smtClean="0"/>
              <a:t>void * </a:t>
            </a:r>
            <a:r>
              <a:rPr lang="en-US" altLang="zh-CN" dirty="0" err="1" smtClean="0"/>
              <a:t>malloc</a:t>
            </a:r>
            <a:r>
              <a:rPr lang="en-US" altLang="zh-CN" dirty="0" smtClean="0"/>
              <a:t>( unsigned </a:t>
            </a:r>
            <a:r>
              <a:rPr lang="en-US" altLang="zh-CN" dirty="0">
                <a:solidFill>
                  <a:srgbClr val="FF0000"/>
                </a:solidFill>
              </a:rPr>
              <a:t>size</a:t>
            </a:r>
            <a:r>
              <a:rPr lang="en-US" altLang="zh-CN" dirty="0" smtClean="0"/>
              <a:t>)</a:t>
            </a:r>
          </a:p>
          <a:p>
            <a:pPr marL="457200" lvl="1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   参数 </a:t>
            </a:r>
            <a:r>
              <a:rPr lang="en-US" altLang="zh-CN" dirty="0" smtClean="0">
                <a:solidFill>
                  <a:srgbClr val="FF0000"/>
                </a:solidFill>
              </a:rPr>
              <a:t>size</a:t>
            </a:r>
            <a:r>
              <a:rPr lang="en-US" altLang="zh-CN" dirty="0" smtClean="0">
                <a:solidFill>
                  <a:schemeClr val="tx1"/>
                </a:solidFill>
              </a:rPr>
              <a:t> – </a:t>
            </a:r>
            <a:r>
              <a:rPr lang="zh-CN" altLang="en-US" dirty="0" smtClean="0">
                <a:solidFill>
                  <a:schemeClr val="tx1"/>
                </a:solidFill>
              </a:rPr>
              <a:t>申请内存的</a:t>
            </a:r>
            <a:r>
              <a:rPr lang="zh-CN" altLang="en-US" dirty="0" smtClean="0">
                <a:solidFill>
                  <a:srgbClr val="FF0000"/>
                </a:solidFill>
              </a:rPr>
              <a:t>字节数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 dirty="0" smtClean="0"/>
              <a:t>       </a:t>
            </a:r>
            <a:r>
              <a:rPr lang="zh-CN" altLang="en-US" dirty="0" smtClean="0"/>
              <a:t>（总的内存大小为 </a:t>
            </a:r>
            <a:r>
              <a:rPr lang="en-US" altLang="zh-CN" dirty="0" smtClean="0">
                <a:solidFill>
                  <a:srgbClr val="FF0000"/>
                </a:solidFill>
              </a:rPr>
              <a:t>size </a:t>
            </a:r>
            <a:r>
              <a:rPr lang="zh-CN" altLang="en-US" dirty="0" smtClean="0">
                <a:solidFill>
                  <a:schemeClr val="tx1"/>
                </a:solidFill>
              </a:rPr>
              <a:t>字节）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</a:t>
            </a:r>
            <a:r>
              <a:rPr lang="zh-CN" altLang="en-US" dirty="0" smtClean="0">
                <a:solidFill>
                  <a:schemeClr val="tx1"/>
                </a:solidFill>
              </a:rPr>
              <a:t>返回值 </a:t>
            </a:r>
            <a:r>
              <a:rPr lang="en-US" altLang="zh-CN" dirty="0" smtClean="0">
                <a:solidFill>
                  <a:schemeClr val="tx1"/>
                </a:solidFill>
              </a:rPr>
              <a:t>– </a:t>
            </a:r>
            <a:r>
              <a:rPr lang="zh-CN" altLang="en-US" dirty="0" smtClean="0">
                <a:solidFill>
                  <a:schemeClr val="tx1"/>
                </a:solidFill>
              </a:rPr>
              <a:t>无类型指针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   </a:t>
            </a:r>
            <a:r>
              <a:rPr lang="zh-CN" altLang="en-US" dirty="0" smtClean="0">
                <a:solidFill>
                  <a:schemeClr val="tx1"/>
                </a:solidFill>
              </a:rPr>
              <a:t>指向所分配的内存地址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FFC000"/>
                </a:solidFill>
              </a:rPr>
              <a:t>假设你的数据类型为</a:t>
            </a:r>
            <a:r>
              <a:rPr lang="en-US" altLang="zh-CN" dirty="0" err="1">
                <a:solidFill>
                  <a:srgbClr val="FF0000"/>
                </a:solidFill>
              </a:rPr>
              <a:t>UType</a:t>
            </a:r>
            <a:r>
              <a:rPr lang="en-US" altLang="zh-CN" dirty="0">
                <a:solidFill>
                  <a:srgbClr val="FFC000"/>
                </a:solidFill>
              </a:rPr>
              <a:t>,</a:t>
            </a:r>
            <a:r>
              <a:rPr lang="zh-CN" altLang="en-US" dirty="0" smtClean="0">
                <a:solidFill>
                  <a:srgbClr val="FFC000"/>
                </a:solidFill>
              </a:rPr>
              <a:t>那么调用步骤如下：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FF0000"/>
                </a:solidFill>
              </a:rPr>
              <a:t>UType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*</a:t>
            </a:r>
            <a:r>
              <a:rPr lang="en-US" altLang="zh-CN" dirty="0">
                <a:solidFill>
                  <a:srgbClr val="FFC000"/>
                </a:solidFill>
              </a:rPr>
              <a:t>p</a:t>
            </a:r>
            <a:r>
              <a:rPr lang="en-US" altLang="zh-CN" dirty="0" smtClean="0">
                <a:solidFill>
                  <a:srgbClr val="FFC000"/>
                </a:solidFill>
              </a:rPr>
              <a:t>;</a:t>
            </a:r>
          </a:p>
          <a:p>
            <a:pPr marL="0" indent="0">
              <a:buNone/>
            </a:pPr>
            <a:endParaRPr lang="en-US" altLang="zh-CN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C000"/>
                </a:solidFill>
              </a:rPr>
              <a:t>p = (</a:t>
            </a:r>
            <a:r>
              <a:rPr lang="en-US" altLang="zh-CN" dirty="0" err="1">
                <a:solidFill>
                  <a:srgbClr val="FF0000"/>
                </a:solidFill>
              </a:rPr>
              <a:t>UType</a:t>
            </a:r>
            <a:r>
              <a:rPr lang="en-US" altLang="zh-CN" dirty="0">
                <a:solidFill>
                  <a:srgbClr val="FF0000"/>
                </a:solidFill>
              </a:rPr>
              <a:t> *</a:t>
            </a:r>
            <a:r>
              <a:rPr lang="en-US" altLang="zh-CN" dirty="0">
                <a:solidFill>
                  <a:srgbClr val="FFC000"/>
                </a:solidFill>
              </a:rPr>
              <a:t>) </a:t>
            </a:r>
            <a:r>
              <a:rPr lang="en-US" altLang="zh-CN" dirty="0" err="1">
                <a:solidFill>
                  <a:srgbClr val="FFC000"/>
                </a:solidFill>
              </a:rPr>
              <a:t>malloc</a:t>
            </a:r>
            <a:r>
              <a:rPr lang="en-US" altLang="zh-CN" dirty="0">
                <a:solidFill>
                  <a:srgbClr val="FFC000"/>
                </a:solidFill>
              </a:rPr>
              <a:t>( </a:t>
            </a:r>
            <a:r>
              <a:rPr lang="zh-CN" altLang="en-US" dirty="0">
                <a:solidFill>
                  <a:srgbClr val="FFC000"/>
                </a:solidFill>
              </a:rPr>
              <a:t>元素个数</a:t>
            </a:r>
            <a:r>
              <a:rPr lang="en-US" altLang="zh-CN" dirty="0">
                <a:solidFill>
                  <a:srgbClr val="FFC000"/>
                </a:solidFill>
              </a:rPr>
              <a:t>*</a:t>
            </a:r>
            <a:r>
              <a:rPr lang="en-US" altLang="zh-CN" dirty="0" err="1">
                <a:solidFill>
                  <a:srgbClr val="FFC000"/>
                </a:solidFill>
              </a:rPr>
              <a:t>sizeof</a:t>
            </a:r>
            <a:r>
              <a:rPr lang="en-US" altLang="zh-CN" dirty="0">
                <a:solidFill>
                  <a:srgbClr val="FFC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UType</a:t>
            </a:r>
            <a:r>
              <a:rPr lang="en-US" altLang="zh-CN" dirty="0">
                <a:solidFill>
                  <a:srgbClr val="FFC000"/>
                </a:solidFill>
              </a:rPr>
              <a:t>) 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C000"/>
                </a:solidFill>
              </a:rPr>
              <a:t>if( !p )  /*</a:t>
            </a:r>
            <a:r>
              <a:rPr lang="zh-CN" altLang="en-US" dirty="0">
                <a:solidFill>
                  <a:srgbClr val="FFC000"/>
                </a:solidFill>
              </a:rPr>
              <a:t>检查分配是否成功</a:t>
            </a:r>
            <a:r>
              <a:rPr lang="en-US" altLang="zh-CN" dirty="0">
                <a:solidFill>
                  <a:srgbClr val="FFC000"/>
                </a:solidFill>
              </a:rPr>
              <a:t>*/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C000"/>
                </a:solidFill>
              </a:rPr>
              <a:t>   …… /</a:t>
            </a:r>
            <a:r>
              <a:rPr lang="zh-CN" altLang="en-US" dirty="0" smtClean="0">
                <a:solidFill>
                  <a:srgbClr val="FFC000"/>
                </a:solidFill>
              </a:rPr>
              <a:t>* </a:t>
            </a:r>
            <a:r>
              <a:rPr lang="zh-CN" altLang="en-US" dirty="0">
                <a:solidFill>
                  <a:srgbClr val="FFC000"/>
                </a:solidFill>
              </a:rPr>
              <a:t>处理</a:t>
            </a:r>
            <a:r>
              <a:rPr lang="zh-CN" altLang="en-US" dirty="0" smtClean="0">
                <a:solidFill>
                  <a:srgbClr val="FFC000"/>
                </a:solidFill>
              </a:rPr>
              <a:t>错误 *</a:t>
            </a:r>
            <a:r>
              <a:rPr lang="en-US" altLang="zh-CN" dirty="0" smtClean="0">
                <a:solidFill>
                  <a:srgbClr val="FFC000"/>
                </a:solidFill>
              </a:rPr>
              <a:t>/</a:t>
            </a:r>
            <a:endParaRPr lang="en-US" altLang="zh-CN" dirty="0">
              <a:solidFill>
                <a:srgbClr val="FFC000"/>
              </a:solidFill>
            </a:endParaRPr>
          </a:p>
          <a:p>
            <a:pPr marL="57150" indent="0"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62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8.5.2 </a:t>
            </a:r>
            <a:r>
              <a:rPr lang="zh-CN" altLang="en-US" smtClean="0"/>
              <a:t>用指针实现内存动态分配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然后就可以如普通数组一样使用</a:t>
            </a:r>
            <a:r>
              <a:rPr lang="en-US" altLang="zh-CN" dirty="0" smtClean="0"/>
              <a:t>p</a:t>
            </a:r>
          </a:p>
          <a:p>
            <a:r>
              <a:rPr lang="zh-CN" altLang="en-US" dirty="0"/>
              <a:t>使用完成之后</a:t>
            </a:r>
            <a:r>
              <a:rPr lang="zh-CN" altLang="en-US" dirty="0" smtClean="0"/>
              <a:t>，</a:t>
            </a:r>
            <a:r>
              <a:rPr lang="zh-CN" altLang="en-US" dirty="0"/>
              <a:t>释放</a:t>
            </a:r>
            <a:r>
              <a:rPr lang="zh-CN" altLang="en-US" dirty="0" smtClean="0"/>
              <a:t>内存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 smtClean="0">
                <a:solidFill>
                  <a:srgbClr val="FF0000"/>
                </a:solidFill>
              </a:rPr>
              <a:t>free(p);</a:t>
            </a:r>
          </a:p>
        </p:txBody>
      </p:sp>
    </p:spTree>
    <p:extLst>
      <p:ext uri="{BB962C8B-B14F-4D97-AF65-F5344CB8AC3E}">
        <p14:creationId xmlns:p14="http://schemas.microsoft.com/office/powerpoint/2010/main" val="1122774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8.5.2 </a:t>
            </a:r>
            <a:r>
              <a:rPr lang="zh-CN" altLang="en-US" smtClean="0"/>
              <a:t>用指针实现内存动态分配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使用过程中如果发现内存不够多（或者多了），还可以动态调整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800" dirty="0">
                <a:solidFill>
                  <a:srgbClr val="FFFF00"/>
                </a:solidFill>
              </a:rPr>
              <a:t> </a:t>
            </a:r>
            <a:r>
              <a:rPr lang="en-US" altLang="zh-CN" sz="2800" dirty="0" smtClean="0">
                <a:solidFill>
                  <a:srgbClr val="FFFF00"/>
                </a:solidFill>
              </a:rPr>
              <a:t> void </a:t>
            </a:r>
            <a:r>
              <a:rPr lang="en-US" altLang="zh-CN" sz="2800" dirty="0">
                <a:solidFill>
                  <a:srgbClr val="FFFF00"/>
                </a:solidFill>
              </a:rPr>
              <a:t>* </a:t>
            </a:r>
            <a:r>
              <a:rPr lang="en-US" altLang="zh-CN" sz="2800" dirty="0" err="1">
                <a:solidFill>
                  <a:srgbClr val="FFFF00"/>
                </a:solidFill>
              </a:rPr>
              <a:t>realloc</a:t>
            </a:r>
            <a:r>
              <a:rPr lang="en-US" altLang="zh-CN" sz="2800" dirty="0">
                <a:solidFill>
                  <a:srgbClr val="FFFF00"/>
                </a:solidFill>
              </a:rPr>
              <a:t>(void *p, unsigned size</a:t>
            </a:r>
            <a:r>
              <a:rPr lang="en-US" altLang="zh-CN" sz="2800" dirty="0" smtClean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FFFF00"/>
                </a:solidFill>
              </a:rPr>
              <a:t> </a:t>
            </a:r>
            <a:r>
              <a:rPr lang="en-US" altLang="zh-CN" sz="2800" dirty="0" smtClean="0">
                <a:solidFill>
                  <a:srgbClr val="FFFF00"/>
                </a:solidFill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</a:rPr>
              <a:t>指针</a:t>
            </a:r>
            <a:r>
              <a:rPr lang="en-US" altLang="zh-CN" sz="2800" dirty="0" smtClean="0">
                <a:solidFill>
                  <a:srgbClr val="FF0000"/>
                </a:solidFill>
              </a:rPr>
              <a:t>p </a:t>
            </a:r>
            <a:r>
              <a:rPr lang="zh-CN" altLang="en-US" sz="2800" dirty="0" smtClean="0">
                <a:solidFill>
                  <a:srgbClr val="FF0000"/>
                </a:solidFill>
              </a:rPr>
              <a:t>必须是指向动态申请的内存，否则出错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 size</a:t>
            </a:r>
            <a:r>
              <a:rPr lang="zh-CN" altLang="en-US" sz="2800" dirty="0" smtClean="0">
                <a:solidFill>
                  <a:srgbClr val="FF0000"/>
                </a:solidFill>
              </a:rPr>
              <a:t>为新的大小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/>
              <a:t>如果</a:t>
            </a:r>
            <a:r>
              <a:rPr lang="zh-CN" altLang="en-US" dirty="0"/>
              <a:t>调整成功，返回新的地址，并将原地址的内容复制到</a:t>
            </a:r>
            <a:r>
              <a:rPr lang="zh-CN" altLang="en-US" dirty="0" smtClean="0"/>
              <a:t>新地方</a:t>
            </a:r>
            <a:endParaRPr lang="en-US" altLang="zh-CN" dirty="0" smtClean="0"/>
          </a:p>
          <a:p>
            <a:r>
              <a:rPr lang="zh-CN" altLang="en-US" dirty="0"/>
              <a:t>否则</a:t>
            </a:r>
            <a:r>
              <a:rPr lang="zh-CN" altLang="en-US" dirty="0" smtClean="0"/>
              <a:t>，</a:t>
            </a:r>
            <a:r>
              <a:rPr lang="zh-CN" altLang="en-US" dirty="0"/>
              <a:t>返回</a:t>
            </a:r>
            <a:r>
              <a:rPr lang="en-US" altLang="zh-CN" dirty="0" smtClean="0"/>
              <a:t>NULL</a:t>
            </a:r>
            <a:r>
              <a:rPr lang="zh-CN" altLang="en-US" smtClean="0"/>
              <a:t>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22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8.1.3  指针变量的定义</a:t>
            </a:r>
          </a:p>
        </p:txBody>
      </p:sp>
      <p:sp>
        <p:nvSpPr>
          <p:cNvPr id="6149" name="Rectangle 1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en-US" dirty="0" smtClean="0"/>
              <a:t>    </a:t>
            </a:r>
            <a:r>
              <a:rPr lang="en-US" altLang="en-US" dirty="0" err="1" smtClean="0"/>
              <a:t>类型名</a:t>
            </a:r>
            <a:r>
              <a:rPr lang="en-US" altLang="en-US" dirty="0" smtClean="0"/>
              <a:t>  *</a:t>
            </a:r>
            <a:r>
              <a:rPr lang="en-US" altLang="zh-CN" dirty="0" smtClean="0"/>
              <a:t> </a:t>
            </a:r>
            <a:r>
              <a:rPr lang="en-US" altLang="en-US" dirty="0" err="1" smtClean="0"/>
              <a:t>指针变量名</a:t>
            </a:r>
            <a:endParaRPr lang="en-US" altLang="en-US" dirty="0" smtClean="0"/>
          </a:p>
          <a:p>
            <a:pPr marL="400050" lvl="1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b="1" dirty="0" err="1"/>
              <a:t>int</a:t>
            </a:r>
            <a:r>
              <a:rPr lang="en-US" altLang="zh-CN" b="1" dirty="0"/>
              <a:t>  *p; </a:t>
            </a:r>
          </a:p>
          <a:p>
            <a:pPr lvl="1"/>
            <a:r>
              <a:rPr lang="en-US" altLang="zh-CN" b="1" dirty="0"/>
              <a:t>p </a:t>
            </a:r>
            <a:r>
              <a:rPr lang="zh-CN" altLang="zh-CN" b="1" dirty="0"/>
              <a:t>是整型指针</a:t>
            </a:r>
            <a:r>
              <a:rPr lang="zh-CN" altLang="zh-CN" b="1" dirty="0" smtClean="0"/>
              <a:t>，</a:t>
            </a:r>
            <a:r>
              <a:rPr lang="zh-CN" altLang="en-US" b="1" dirty="0" smtClean="0"/>
              <a:t>可</a:t>
            </a:r>
            <a:r>
              <a:rPr lang="zh-CN" altLang="en-US" b="1" dirty="0"/>
              <a:t>用来</a:t>
            </a:r>
            <a:r>
              <a:rPr lang="zh-CN" altLang="zh-CN" b="1" dirty="0" smtClean="0"/>
              <a:t>指向</a:t>
            </a:r>
            <a:r>
              <a:rPr lang="zh-CN" altLang="zh-CN" b="1" dirty="0"/>
              <a:t>整型</a:t>
            </a:r>
            <a:r>
              <a:rPr lang="zh-CN" altLang="zh-CN" b="1" dirty="0" smtClean="0"/>
              <a:t>变量</a:t>
            </a:r>
            <a:endParaRPr lang="en-US" altLang="zh-CN" b="1" dirty="0" smtClean="0"/>
          </a:p>
          <a:p>
            <a:pPr lvl="1"/>
            <a:r>
              <a:rPr lang="zh-CN" altLang="en-US" b="1" dirty="0" smtClean="0">
                <a:solidFill>
                  <a:srgbClr val="FF0000"/>
                </a:solidFill>
              </a:rPr>
              <a:t>只能指向同类型的变量</a:t>
            </a:r>
            <a:endParaRPr lang="en-US" alt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b="1" dirty="0"/>
              <a:t>float *</a:t>
            </a:r>
            <a:r>
              <a:rPr lang="en-US" altLang="zh-CN" b="1" dirty="0" err="1"/>
              <a:t>fp</a:t>
            </a:r>
            <a:r>
              <a:rPr lang="en-US" altLang="zh-CN" b="1" dirty="0"/>
              <a:t>;   </a:t>
            </a:r>
          </a:p>
          <a:p>
            <a:pPr lvl="1"/>
            <a:r>
              <a:rPr lang="en-US" altLang="zh-CN" b="1" dirty="0" err="1"/>
              <a:t>fp</a:t>
            </a:r>
            <a:r>
              <a:rPr lang="en-US" altLang="zh-CN" b="1" dirty="0"/>
              <a:t> </a:t>
            </a:r>
            <a:r>
              <a:rPr lang="zh-CN" altLang="zh-CN" b="1" dirty="0"/>
              <a:t>是浮点型指针</a:t>
            </a:r>
            <a:r>
              <a:rPr lang="zh-CN" altLang="zh-CN" b="1" dirty="0" smtClean="0"/>
              <a:t>，</a:t>
            </a:r>
            <a:r>
              <a:rPr lang="zh-CN" altLang="en-US" b="1" dirty="0" smtClean="0"/>
              <a:t>可用来</a:t>
            </a:r>
            <a:r>
              <a:rPr lang="zh-CN" altLang="zh-CN" b="1" dirty="0" smtClean="0"/>
              <a:t>指向</a:t>
            </a:r>
            <a:r>
              <a:rPr lang="zh-CN" altLang="zh-CN" b="1" dirty="0"/>
              <a:t>浮点型变量</a:t>
            </a:r>
            <a:endParaRPr lang="zh-CN" altLang="en-US" b="1" dirty="0"/>
          </a:p>
          <a:p>
            <a:pPr marL="0" indent="0">
              <a:buNone/>
            </a:pPr>
            <a:r>
              <a:rPr lang="en-US" altLang="zh-CN" b="1" dirty="0" smtClean="0"/>
              <a:t>double *q;</a:t>
            </a:r>
            <a:endParaRPr lang="en-US" altLang="zh-CN" b="1" dirty="0"/>
          </a:p>
          <a:p>
            <a:pPr lvl="1"/>
            <a:r>
              <a:rPr lang="en-US" altLang="zh-CN" b="1" dirty="0"/>
              <a:t>q</a:t>
            </a:r>
            <a:r>
              <a:rPr lang="en-US" altLang="zh-CN" b="1" dirty="0" smtClean="0"/>
              <a:t> </a:t>
            </a:r>
            <a:r>
              <a:rPr lang="zh-CN" altLang="zh-CN" b="1" dirty="0"/>
              <a:t>是字符型指针</a:t>
            </a:r>
            <a:r>
              <a:rPr lang="zh-CN" altLang="zh-CN" b="1" dirty="0" smtClean="0"/>
              <a:t>，</a:t>
            </a:r>
            <a:r>
              <a:rPr lang="zh-CN" altLang="en-US" b="1" dirty="0"/>
              <a:t>可用来</a:t>
            </a:r>
            <a:r>
              <a:rPr lang="zh-CN" altLang="zh-CN" b="1" dirty="0" smtClean="0"/>
              <a:t>指向</a:t>
            </a:r>
            <a:r>
              <a:rPr lang="en-US" altLang="zh-CN" b="1" dirty="0" smtClean="0"/>
              <a:t>double</a:t>
            </a:r>
            <a:r>
              <a:rPr lang="zh-CN" altLang="zh-CN" b="1" dirty="0" smtClean="0"/>
              <a:t>变量</a:t>
            </a:r>
            <a:endParaRPr lang="zh-CN" altLang="en-US" b="1" dirty="0"/>
          </a:p>
          <a:p>
            <a:pPr marL="0" indent="0">
              <a:buNone/>
            </a:pPr>
            <a:r>
              <a:rPr lang="en-US" altLang="zh-CN" b="1" dirty="0" smtClean="0"/>
              <a:t>char </a:t>
            </a:r>
            <a:r>
              <a:rPr lang="en-US" altLang="zh-CN" b="1" dirty="0"/>
              <a:t>*</a:t>
            </a:r>
            <a:r>
              <a:rPr lang="en-US" altLang="zh-CN" b="1" dirty="0" err="1"/>
              <a:t>cp</a:t>
            </a:r>
            <a:r>
              <a:rPr lang="en-US" altLang="zh-CN" b="1" dirty="0" smtClean="0"/>
              <a:t>;</a:t>
            </a:r>
          </a:p>
          <a:p>
            <a:pPr lvl="1"/>
            <a:r>
              <a:rPr lang="en-US" altLang="zh-CN" b="1" dirty="0" err="1"/>
              <a:t>c</a:t>
            </a:r>
            <a:r>
              <a:rPr lang="en-US" altLang="zh-CN" b="1" dirty="0" err="1" smtClean="0"/>
              <a:t>p</a:t>
            </a:r>
            <a:r>
              <a:rPr lang="en-US" altLang="zh-CN" b="1" dirty="0" smtClean="0"/>
              <a:t> </a:t>
            </a:r>
            <a:r>
              <a:rPr lang="zh-CN" altLang="zh-CN" b="1" dirty="0"/>
              <a:t>是字符型指针</a:t>
            </a:r>
            <a:r>
              <a:rPr lang="zh-CN" altLang="zh-CN" b="1" dirty="0" smtClean="0"/>
              <a:t>，</a:t>
            </a:r>
            <a:r>
              <a:rPr lang="zh-CN" altLang="en-US" b="1" dirty="0"/>
              <a:t>可用来</a:t>
            </a:r>
            <a:r>
              <a:rPr lang="zh-CN" altLang="zh-CN" b="1" dirty="0" smtClean="0"/>
              <a:t>指向</a:t>
            </a:r>
            <a:r>
              <a:rPr lang="zh-CN" altLang="zh-CN" b="1" dirty="0"/>
              <a:t>字符型变量</a:t>
            </a:r>
            <a:endParaRPr lang="zh-CN" altLang="en-US" b="1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611560" y="2420888"/>
            <a:ext cx="7920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38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8.5.2 </a:t>
            </a:r>
            <a:r>
              <a:rPr lang="zh-CN" altLang="en-US" smtClean="0"/>
              <a:t>内存动态调整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532859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count = 0;</a:t>
            </a:r>
          </a:p>
          <a:p>
            <a:pPr marL="0" indent="0">
              <a:buNone/>
            </a:pPr>
            <a:r>
              <a:rPr lang="en-US" altLang="zh-CN" dirty="0"/>
              <a:t>float * </a:t>
            </a:r>
            <a:r>
              <a:rPr lang="en-US" altLang="zh-CN" dirty="0" err="1"/>
              <a:t>pbuf</a:t>
            </a:r>
            <a:r>
              <a:rPr lang="en-US" altLang="zh-CN" dirty="0"/>
              <a:t> = NULL;</a:t>
            </a:r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bufsize</a:t>
            </a:r>
            <a:r>
              <a:rPr lang="en-US" altLang="zh-CN" dirty="0"/>
              <a:t> = 0, delta = 1000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checkbuf</a:t>
            </a:r>
            <a:r>
              <a:rPr lang="en-US" altLang="zh-CN" dirty="0" smtClean="0"/>
              <a:t>()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void * p = NULL;</a:t>
            </a:r>
          </a:p>
          <a:p>
            <a:pPr marL="400050" lvl="1" indent="0">
              <a:buNone/>
            </a:pPr>
            <a:r>
              <a:rPr lang="en-US" altLang="zh-CN" dirty="0" smtClean="0"/>
              <a:t>if( count&lt;</a:t>
            </a:r>
            <a:r>
              <a:rPr lang="en-US" altLang="zh-CN" dirty="0" err="1" smtClean="0"/>
              <a:t>bufsize</a:t>
            </a:r>
            <a:r>
              <a:rPr lang="en-US" altLang="zh-CN" dirty="0" smtClean="0"/>
              <a:t> ) </a:t>
            </a:r>
            <a:r>
              <a:rPr lang="en-US" altLang="zh-CN" dirty="0" err="1">
                <a:solidFill>
                  <a:srgbClr val="00B050"/>
                </a:solidFill>
              </a:rPr>
              <a:t>retrun</a:t>
            </a:r>
            <a:r>
              <a:rPr lang="en-US" altLang="zh-CN" dirty="0">
                <a:solidFill>
                  <a:srgbClr val="00B050"/>
                </a:solidFill>
              </a:rPr>
              <a:t> 1</a:t>
            </a:r>
            <a:r>
              <a:rPr lang="en-US" altLang="zh-CN" dirty="0" smtClean="0"/>
              <a:t>;</a:t>
            </a:r>
          </a:p>
          <a:p>
            <a:pPr marL="400050" lvl="1" indent="0">
              <a:buNone/>
            </a:pPr>
            <a:r>
              <a:rPr lang="en-US" altLang="zh-CN" dirty="0" smtClean="0"/>
              <a:t>p = </a:t>
            </a:r>
            <a:r>
              <a:rPr lang="en-US" altLang="zh-CN" dirty="0" err="1" smtClean="0">
                <a:solidFill>
                  <a:srgbClr val="FF0000"/>
                </a:solidFill>
              </a:rPr>
              <a:t>realloc</a:t>
            </a:r>
            <a:r>
              <a:rPr lang="en-US" altLang="zh-CN" dirty="0" smtClean="0"/>
              <a:t>( </a:t>
            </a:r>
            <a:r>
              <a:rPr lang="en-US" altLang="zh-CN" dirty="0" err="1" smtClean="0"/>
              <a:t>pbuf</a:t>
            </a:r>
            <a:r>
              <a:rPr lang="en-US" altLang="zh-CN" dirty="0" smtClean="0"/>
              <a:t>, (</a:t>
            </a:r>
            <a:r>
              <a:rPr lang="en-US" altLang="zh-CN" dirty="0" err="1" smtClean="0"/>
              <a:t>bufsize+delta</a:t>
            </a:r>
            <a:r>
              <a:rPr lang="en-US" altLang="zh-CN" dirty="0" smtClean="0"/>
              <a:t>)*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(float) );</a:t>
            </a:r>
          </a:p>
          <a:p>
            <a:pPr marL="400050" lvl="1" indent="0">
              <a:buNone/>
            </a:pPr>
            <a:r>
              <a:rPr lang="en-US" altLang="zh-CN" dirty="0" smtClean="0"/>
              <a:t>if( ! p ) </a:t>
            </a:r>
            <a:r>
              <a:rPr lang="en-US" altLang="zh-CN" dirty="0" smtClean="0">
                <a:solidFill>
                  <a:srgbClr val="00B050"/>
                </a:solidFill>
              </a:rPr>
              <a:t>return 0</a:t>
            </a:r>
            <a:r>
              <a:rPr lang="en-US" altLang="zh-CN" dirty="0" smtClean="0"/>
              <a:t>;</a:t>
            </a:r>
          </a:p>
          <a:p>
            <a:pPr marL="400050" lvl="1" indent="0">
              <a:buNone/>
            </a:pPr>
            <a:r>
              <a:rPr lang="en-US" altLang="zh-CN" dirty="0" err="1" smtClean="0"/>
              <a:t>pbuf</a:t>
            </a:r>
            <a:r>
              <a:rPr lang="en-US" altLang="zh-CN" dirty="0" smtClean="0"/>
              <a:t> = (float*) p;</a:t>
            </a:r>
          </a:p>
          <a:p>
            <a:pPr marL="400050" lvl="1" indent="0">
              <a:buNone/>
            </a:pPr>
            <a:r>
              <a:rPr lang="en-US" altLang="zh-CN" dirty="0" err="1" smtClean="0"/>
              <a:t>bufsize</a:t>
            </a:r>
            <a:r>
              <a:rPr lang="en-US" altLang="zh-CN" dirty="0" smtClean="0"/>
              <a:t> += delta;</a:t>
            </a:r>
          </a:p>
          <a:p>
            <a:pPr marL="400050" lvl="1" indent="0">
              <a:buNone/>
            </a:pPr>
            <a:r>
              <a:rPr lang="en-US" altLang="zh-CN" dirty="0" err="1">
                <a:solidFill>
                  <a:srgbClr val="00B050"/>
                </a:solidFill>
              </a:rPr>
              <a:t>retrun</a:t>
            </a:r>
            <a:r>
              <a:rPr lang="en-US" altLang="zh-CN" dirty="0">
                <a:solidFill>
                  <a:srgbClr val="00B050"/>
                </a:solidFill>
              </a:rPr>
              <a:t> 1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241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8.5.2 </a:t>
            </a:r>
            <a:r>
              <a:rPr lang="zh-CN" altLang="en-US" smtClean="0"/>
              <a:t>内存动态调整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addToBuf</a:t>
            </a:r>
            <a:r>
              <a:rPr lang="en-US" altLang="zh-CN" dirty="0" smtClean="0"/>
              <a:t>(float v)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if( !</a:t>
            </a:r>
            <a:r>
              <a:rPr lang="en-US" altLang="zh-CN" dirty="0" err="1" smtClean="0"/>
              <a:t>checkbuf</a:t>
            </a:r>
            <a:r>
              <a:rPr lang="en-US" altLang="zh-CN" dirty="0" smtClean="0"/>
              <a:t>() ) return 0;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pbuf</a:t>
            </a:r>
            <a:r>
              <a:rPr lang="en-US" altLang="zh-CN" dirty="0" smtClean="0"/>
              <a:t>[count++] = v;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return count;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070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本章要点</a:t>
            </a:r>
          </a:p>
        </p:txBody>
      </p:sp>
      <p:sp>
        <p:nvSpPr>
          <p:cNvPr id="7577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68313" y="1700213"/>
            <a:ext cx="8362950" cy="4327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变量、内存单元和地址之间是什么关系？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如何定义指针变量，怎样才能使用指针变量？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什么是指针变量的初始化？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指针变量的基本运算有哪些？如何使用指针操作所指向的变量？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指针作为函数参数的作用是什么？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如何使用指针实现函数调用返回多个值？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如何利用指针实现内存的动态分配？ </a:t>
            </a:r>
          </a:p>
        </p:txBody>
      </p:sp>
    </p:spTree>
    <p:extLst>
      <p:ext uri="{BB962C8B-B14F-4D97-AF65-F5344CB8AC3E}">
        <p14:creationId xmlns:p14="http://schemas.microsoft.com/office/powerpoint/2010/main" val="32096289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8.1.4 指针的基本运算 </a:t>
            </a:r>
          </a:p>
        </p:txBody>
      </p:sp>
      <p:sp>
        <p:nvSpPr>
          <p:cNvPr id="241689" name="Rectangle 2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给指针赋值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a, x, *p;</a:t>
            </a:r>
          </a:p>
          <a:p>
            <a:pPr marL="457200" lvl="1" indent="0">
              <a:buNone/>
            </a:pPr>
            <a:r>
              <a:rPr lang="en-US" altLang="zh-CN" dirty="0" smtClean="0"/>
              <a:t>p = &amp; a;</a:t>
            </a:r>
          </a:p>
          <a:p>
            <a:r>
              <a:rPr lang="zh-CN" altLang="en-US" dirty="0" smtClean="0"/>
              <a:t>访问指针所指向的变量</a:t>
            </a:r>
          </a:p>
          <a:p>
            <a:pPr marL="457200" lvl="1" indent="0">
              <a:buNone/>
            </a:pPr>
            <a:r>
              <a:rPr lang="en-US" altLang="zh-CN" dirty="0" smtClean="0"/>
              <a:t>*p = 3;</a:t>
            </a:r>
          </a:p>
          <a:p>
            <a:pPr marL="457200" lvl="1" indent="0">
              <a:buNone/>
            </a:pPr>
            <a:r>
              <a:rPr lang="en-US" altLang="zh-CN" dirty="0" smtClean="0"/>
              <a:t>*p = 5;</a:t>
            </a:r>
          </a:p>
          <a:p>
            <a:pPr marL="457200" lvl="1" indent="0">
              <a:buNone/>
            </a:pPr>
            <a:r>
              <a:rPr lang="en-US" altLang="zh-CN" dirty="0" smtClean="0"/>
              <a:t>x = *p;</a:t>
            </a:r>
          </a:p>
        </p:txBody>
      </p:sp>
    </p:spTree>
    <p:extLst>
      <p:ext uri="{BB962C8B-B14F-4D97-AF65-F5344CB8AC3E}">
        <p14:creationId xmlns:p14="http://schemas.microsoft.com/office/powerpoint/2010/main" val="16227549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16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16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16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16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[</a:t>
            </a:r>
            <a:r>
              <a:rPr lang="zh-CN" altLang="en-US" smtClean="0"/>
              <a:t>例</a:t>
            </a:r>
            <a:r>
              <a:rPr lang="en-US" altLang="zh-CN" smtClean="0"/>
              <a:t>8-2]</a:t>
            </a:r>
            <a:r>
              <a:rPr lang="zh-CN" altLang="en-US" smtClean="0"/>
              <a:t>指针运算和访问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9715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a = 3, *p;            	   </a:t>
            </a:r>
          </a:p>
          <a:p>
            <a:pPr marL="0" indent="0">
              <a:buNone/>
            </a:pPr>
            <a:r>
              <a:rPr lang="en-US" altLang="zh-CN" dirty="0" smtClean="0"/>
              <a:t>p = </a:t>
            </a:r>
            <a:r>
              <a:rPr lang="en-US" altLang="zh-CN" dirty="0" smtClean="0">
                <a:solidFill>
                  <a:srgbClr val="FF0000"/>
                </a:solidFill>
              </a:rPr>
              <a:t>&amp;</a:t>
            </a:r>
            <a:r>
              <a:rPr lang="en-US" altLang="zh-CN" dirty="0" smtClean="0"/>
              <a:t>a;                 	   </a:t>
            </a:r>
          </a:p>
          <a:p>
            <a:pPr marL="0" indent="0">
              <a:buNone/>
            </a:pPr>
            <a:r>
              <a:rPr lang="en-US" altLang="zh-CN" dirty="0" err="1" smtClean="0"/>
              <a:t>printf</a:t>
            </a:r>
            <a:r>
              <a:rPr lang="en-US" altLang="zh-CN" dirty="0" smtClean="0"/>
              <a:t>("a=%d, *p=%d\n</a:t>
            </a:r>
            <a:r>
              <a:rPr lang="en-US" altLang="zh-CN" dirty="0"/>
              <a:t>"</a:t>
            </a:r>
            <a:r>
              <a:rPr lang="en-US" altLang="zh-CN" dirty="0" smtClean="0"/>
              <a:t>, a, </a:t>
            </a:r>
            <a:r>
              <a:rPr lang="en-US" altLang="zh-CN" dirty="0" smtClean="0">
                <a:solidFill>
                  <a:srgbClr val="FF0000"/>
                </a:solidFill>
              </a:rPr>
              <a:t>*p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>
                <a:solidFill>
                  <a:srgbClr val="FF0000"/>
                </a:solidFill>
              </a:rPr>
              <a:t>p </a:t>
            </a:r>
            <a:r>
              <a:rPr lang="en-US" altLang="zh-CN" dirty="0" smtClean="0"/>
              <a:t>= 10;        </a:t>
            </a:r>
          </a:p>
          <a:p>
            <a:pPr marL="0" indent="0">
              <a:buNone/>
            </a:pPr>
            <a:r>
              <a:rPr lang="en-US" altLang="zh-CN" dirty="0" err="1" smtClean="0"/>
              <a:t>printf</a:t>
            </a:r>
            <a:r>
              <a:rPr lang="en-US" altLang="zh-CN" dirty="0" smtClean="0"/>
              <a:t>("a=%d, *p=%d\n", a, </a:t>
            </a:r>
            <a:r>
              <a:rPr lang="en-US" altLang="zh-CN" dirty="0" smtClean="0">
                <a:solidFill>
                  <a:srgbClr val="FF0000"/>
                </a:solidFill>
              </a:rPr>
              <a:t>*p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 err="1" smtClean="0"/>
              <a:t>printf</a:t>
            </a:r>
            <a:r>
              <a:rPr lang="en-US" altLang="zh-CN" dirty="0" smtClean="0"/>
              <a:t>(“Enter a: ”); </a:t>
            </a:r>
            <a:r>
              <a:rPr lang="en-US" altLang="zh-CN" dirty="0"/>
              <a:t>/</a:t>
            </a:r>
            <a:r>
              <a:rPr lang="zh-CN" altLang="en-US" dirty="0" smtClean="0"/>
              <a:t>*</a:t>
            </a:r>
            <a:r>
              <a:rPr lang="zh-CN" altLang="en-US" dirty="0" smtClean="0">
                <a:solidFill>
                  <a:srgbClr val="FFFF00"/>
                </a:solidFill>
              </a:rPr>
              <a:t>若输入</a:t>
            </a:r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r>
              <a:rPr lang="zh-CN" altLang="en-US" dirty="0" smtClean="0"/>
              <a:t>*</a:t>
            </a:r>
            <a:r>
              <a:rPr lang="en-US" altLang="zh-CN" dirty="0" smtClean="0"/>
              <a:t>/</a:t>
            </a:r>
          </a:p>
          <a:p>
            <a:pPr marL="0" indent="0">
              <a:buNone/>
            </a:pPr>
            <a:r>
              <a:rPr lang="en-US" altLang="zh-CN" dirty="0" err="1" smtClean="0"/>
              <a:t>scanf</a:t>
            </a:r>
            <a:r>
              <a:rPr lang="en-US" altLang="zh-CN" dirty="0" smtClean="0"/>
              <a:t>("%d", </a:t>
            </a:r>
            <a:r>
              <a:rPr lang="en-US" altLang="zh-CN" dirty="0" smtClean="0">
                <a:solidFill>
                  <a:srgbClr val="FF0000"/>
                </a:solidFill>
              </a:rPr>
              <a:t>&amp;</a:t>
            </a:r>
            <a:r>
              <a:rPr lang="en-US" altLang="zh-CN" dirty="0" smtClean="0"/>
              <a:t>a);        	</a:t>
            </a:r>
          </a:p>
          <a:p>
            <a:pPr marL="0" indent="0">
              <a:buNone/>
            </a:pPr>
            <a:r>
              <a:rPr lang="en-US" altLang="zh-CN" dirty="0" err="1" smtClean="0"/>
              <a:t>printf</a:t>
            </a:r>
            <a:r>
              <a:rPr lang="en-US" altLang="zh-CN" dirty="0" smtClean="0"/>
              <a:t>("a=%d, *p=%d\n", a, </a:t>
            </a:r>
            <a:r>
              <a:rPr lang="en-US" altLang="zh-CN" dirty="0" smtClean="0">
                <a:solidFill>
                  <a:srgbClr val="FF0000"/>
                </a:solidFill>
              </a:rPr>
              <a:t>*p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*p</a:t>
            </a:r>
            <a:r>
              <a:rPr lang="en-US" altLang="zh-CN" dirty="0" smtClean="0"/>
              <a:t>)++;	</a:t>
            </a:r>
          </a:p>
          <a:p>
            <a:pPr marL="0" indent="0">
              <a:buNone/>
            </a:pPr>
            <a:r>
              <a:rPr lang="en-US" altLang="zh-CN" dirty="0" err="1" smtClean="0"/>
              <a:t>printf</a:t>
            </a:r>
            <a:r>
              <a:rPr lang="en-US" altLang="zh-CN" dirty="0" smtClean="0"/>
              <a:t>("a=%d, *p=%d\n", a, </a:t>
            </a:r>
            <a:r>
              <a:rPr lang="en-US" altLang="zh-CN" dirty="0" smtClean="0">
                <a:solidFill>
                  <a:srgbClr val="FF0000"/>
                </a:solidFill>
              </a:rPr>
              <a:t>*p</a:t>
            </a:r>
            <a:r>
              <a:rPr lang="en-US" altLang="zh-CN" dirty="0" smtClean="0"/>
              <a:t>);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9C93-C33A-457B-B141-E0DA5E2594F6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203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8.1.5 </a:t>
            </a:r>
            <a:r>
              <a:rPr lang="zh-CN" altLang="en-US" dirty="0" smtClean="0"/>
              <a:t>指针的</a:t>
            </a:r>
            <a:r>
              <a:rPr lang="zh-CN" altLang="en-US" dirty="0"/>
              <a:t>变量的初始化</a:t>
            </a:r>
            <a:r>
              <a:rPr lang="zh-CN" altLang="en-US" dirty="0" smtClean="0"/>
              <a:t> </a:t>
            </a:r>
          </a:p>
        </p:txBody>
      </p:sp>
      <p:sp>
        <p:nvSpPr>
          <p:cNvPr id="241689" name="Rectangle 2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a, x;</a:t>
            </a:r>
          </a:p>
          <a:p>
            <a:pPr marL="5715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* p = &amp; a;</a:t>
            </a:r>
          </a:p>
          <a:p>
            <a:pPr marL="5715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* q = NULL;</a:t>
            </a:r>
          </a:p>
          <a:p>
            <a:pPr marL="457200" lvl="1" indent="0">
              <a:buNone/>
            </a:pPr>
            <a:r>
              <a:rPr lang="en-US" altLang="zh-CN" dirty="0" smtClean="0"/>
              <a:t>NULL</a:t>
            </a:r>
            <a:r>
              <a:rPr lang="zh-CN" altLang="en-US" dirty="0" smtClean="0"/>
              <a:t>是一个</a:t>
            </a:r>
            <a:r>
              <a:rPr lang="zh-CN" altLang="en-US" dirty="0"/>
              <a:t>常量，值为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zh-CN" altLang="en-US" dirty="0"/>
              <a:t>，</a:t>
            </a:r>
            <a:r>
              <a:rPr lang="zh-CN" altLang="en-US" dirty="0" smtClean="0"/>
              <a:t>表示</a:t>
            </a:r>
            <a:r>
              <a:rPr lang="zh-CN" altLang="en-US" dirty="0" smtClean="0">
                <a:solidFill>
                  <a:srgbClr val="FF0000"/>
                </a:solidFill>
              </a:rPr>
              <a:t>空</a:t>
            </a:r>
            <a:r>
              <a:rPr lang="zh-CN" altLang="en-US" dirty="0" smtClean="0"/>
              <a:t>指针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#define NULL 0</a:t>
            </a:r>
            <a:endParaRPr lang="en-US" altLang="zh-CN" dirty="0" smtClean="0"/>
          </a:p>
          <a:p>
            <a:pPr marL="5715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* q = </a:t>
            </a:r>
            <a:r>
              <a:rPr lang="en-US" altLang="zh-CN" dirty="0" smtClean="0"/>
              <a:t>0;</a:t>
            </a:r>
          </a:p>
          <a:p>
            <a:pPr marL="57150" indent="0">
              <a:buNone/>
            </a:pPr>
            <a:r>
              <a:rPr lang="en-US" altLang="zh-CN" dirty="0" smtClean="0"/>
              <a:t>float </a:t>
            </a:r>
            <a:r>
              <a:rPr lang="en-US" altLang="zh-CN" dirty="0"/>
              <a:t>* </a:t>
            </a:r>
            <a:r>
              <a:rPr lang="en-US" altLang="zh-CN" dirty="0" err="1" smtClean="0"/>
              <a:t>fp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(float*)1732;</a:t>
            </a:r>
            <a:endParaRPr lang="en-US" altLang="zh-CN" dirty="0"/>
          </a:p>
          <a:p>
            <a:pPr marL="5715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028508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1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16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16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16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16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16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16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8.2 </a:t>
            </a:r>
            <a:r>
              <a:rPr lang="zh-CN" altLang="en-US" dirty="0"/>
              <a:t>变量交换</a:t>
            </a:r>
            <a:r>
              <a:rPr lang="en-US" altLang="zh-CN" dirty="0" smtClean="0"/>
              <a:t>swap</a:t>
            </a:r>
            <a:r>
              <a:rPr lang="zh-CN" altLang="en-US" dirty="0" smtClean="0"/>
              <a:t>函数实现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83488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void swap1(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y)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temp = x;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x = y;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y = temp;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5652120" y="1600201"/>
            <a:ext cx="3034680" cy="4525963"/>
          </a:xfrm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void main()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a=1, b=2;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swap1(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FF00"/>
                </a:solidFill>
              </a:rPr>
              <a:t>能否成功交换变量</a:t>
            </a:r>
            <a:r>
              <a:rPr lang="en-US" altLang="zh-CN" dirty="0" smtClean="0">
                <a:solidFill>
                  <a:srgbClr val="FFFF00"/>
                </a:solidFill>
              </a:rPr>
              <a:t>a</a:t>
            </a:r>
            <a:r>
              <a:rPr lang="zh-CN" altLang="en-US" dirty="0" smtClean="0">
                <a:solidFill>
                  <a:srgbClr val="FFFF00"/>
                </a:solidFill>
              </a:rPr>
              <a:t>和</a:t>
            </a:r>
            <a:r>
              <a:rPr lang="en-US" altLang="zh-CN" dirty="0" smtClean="0">
                <a:solidFill>
                  <a:srgbClr val="FFFF00"/>
                </a:solidFill>
              </a:rPr>
              <a:t>b</a:t>
            </a:r>
            <a:r>
              <a:rPr lang="zh-CN" altLang="en-US" dirty="0" smtClean="0">
                <a:solidFill>
                  <a:srgbClr val="FFFF00"/>
                </a:solidFill>
              </a:rPr>
              <a:t>的值？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632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凤舞九天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8662</TotalTime>
  <Words>3086</Words>
  <Application>Microsoft Office PowerPoint</Application>
  <PresentationFormat>全屏显示(4:3)</PresentationFormat>
  <Paragraphs>598</Paragraphs>
  <Slides>52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3" baseType="lpstr">
      <vt:lpstr>凤舞九天</vt:lpstr>
      <vt:lpstr>C语言程序设计基础 第8章 指针</vt:lpstr>
      <vt:lpstr>第8章  指针 </vt:lpstr>
      <vt:lpstr>8.1.2  指针类型</vt:lpstr>
      <vt:lpstr>变量和数据单元地址</vt:lpstr>
      <vt:lpstr>8.1.3  指针变量的定义</vt:lpstr>
      <vt:lpstr>8.1.4 指针的基本运算 </vt:lpstr>
      <vt:lpstr>[例8-2]指针运算和访问</vt:lpstr>
      <vt:lpstr>8.1.5 指针的变量的初始化 </vt:lpstr>
      <vt:lpstr>8.2 变量交换swap函数实现</vt:lpstr>
      <vt:lpstr>8.2 变量交换swap函数实现</vt:lpstr>
      <vt:lpstr>8.2 变量交换swap函数实现</vt:lpstr>
      <vt:lpstr>8.2.2 指针作为函数的参数</vt:lpstr>
      <vt:lpstr>例[8-4]编写函数，计算某年某天对应的月份和日期</vt:lpstr>
      <vt:lpstr>例[8-4]计算某年某天对应的月份和日期</vt:lpstr>
      <vt:lpstr>8.3 指针与数组</vt:lpstr>
      <vt:lpstr>8.3 指针与数组</vt:lpstr>
      <vt:lpstr>指针比较与减法</vt:lpstr>
      <vt:lpstr>8.3 指针与数组</vt:lpstr>
      <vt:lpstr>例[8-5]冒泡排序</vt:lpstr>
      <vt:lpstr>例[8-5]冒泡排序</vt:lpstr>
      <vt:lpstr>例[8-5]冒泡排序</vt:lpstr>
      <vt:lpstr>8.3.3 数组名作为函数参数</vt:lpstr>
      <vt:lpstr>8.3.3 数组名作为函数参数</vt:lpstr>
      <vt:lpstr>例8-7编写函数将数组逆序</vt:lpstr>
      <vt:lpstr>8.4  简单的加密问题 </vt:lpstr>
      <vt:lpstr>8.4.2 字符串和字符指针 </vt:lpstr>
      <vt:lpstr>8.4.2 字符串和字符指针</vt:lpstr>
      <vt:lpstr>8.4.2 字符串和字符指针</vt:lpstr>
      <vt:lpstr>8.4.2 字符串和字符指针</vt:lpstr>
      <vt:lpstr>8.4.3 常用的字符串处理函数</vt:lpstr>
      <vt:lpstr>8.4.3 常用的字符串处理函数</vt:lpstr>
      <vt:lpstr>8.4.3 常用的字符串处理函数</vt:lpstr>
      <vt:lpstr>8.4.3 常用字符串处理函数          实现参考</vt:lpstr>
      <vt:lpstr>8.4.3 常用字符串处理函数          实现参考</vt:lpstr>
      <vt:lpstr>8.4.3 常用字符串处理函数          实现参考</vt:lpstr>
      <vt:lpstr>8.4.3 常用字符串处理函数          实现参考</vt:lpstr>
      <vt:lpstr>8.4.3 常用字符串处理函数          实现参考</vt:lpstr>
      <vt:lpstr>8.4.3 常用字符串处理函数</vt:lpstr>
      <vt:lpstr>8.4.3 常用字符串处理函数</vt:lpstr>
      <vt:lpstr>8.5 动态内存申请和使用</vt:lpstr>
      <vt:lpstr>[例8-12] 数据输入和求和</vt:lpstr>
      <vt:lpstr>[例8-12] 数据输入和求和</vt:lpstr>
      <vt:lpstr>[例8-12] 数据输入和求和</vt:lpstr>
      <vt:lpstr>[例8-12] 数据输入和求和</vt:lpstr>
      <vt:lpstr>8.5.2 用指针实现内存动态分配</vt:lpstr>
      <vt:lpstr>8.5.2 用指针实现内存动态分配</vt:lpstr>
      <vt:lpstr>8.5.2 用指针实现内存动态分配</vt:lpstr>
      <vt:lpstr>8.5.2 用指针实现内存动态分配</vt:lpstr>
      <vt:lpstr>8.5.2 用指针实现内存动态分配</vt:lpstr>
      <vt:lpstr>8.5.2 内存动态调整</vt:lpstr>
      <vt:lpstr>8.5.2 内存动态调整</vt:lpstr>
      <vt:lpstr>本章要点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chap1 引言</dc:title>
  <dc:creator>yanhui</dc:creator>
  <cp:lastModifiedBy>liu</cp:lastModifiedBy>
  <cp:revision>1226</cp:revision>
  <dcterms:created xsi:type="dcterms:W3CDTF">1998-02-11T08:33:02Z</dcterms:created>
  <dcterms:modified xsi:type="dcterms:W3CDTF">2015-11-23T05:29:35Z</dcterms:modified>
</cp:coreProperties>
</file>