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56"/>
  </p:notesMasterIdLst>
  <p:handoutMasterIdLst>
    <p:handoutMasterId r:id="rId57"/>
  </p:handoutMasterIdLst>
  <p:sldIdLst>
    <p:sldId id="378" r:id="rId2"/>
    <p:sldId id="896" r:id="rId3"/>
    <p:sldId id="897" r:id="rId4"/>
    <p:sldId id="898" r:id="rId5"/>
    <p:sldId id="899" r:id="rId6"/>
    <p:sldId id="900" r:id="rId7"/>
    <p:sldId id="901" r:id="rId8"/>
    <p:sldId id="902" r:id="rId9"/>
    <p:sldId id="903" r:id="rId10"/>
    <p:sldId id="904" r:id="rId11"/>
    <p:sldId id="905" r:id="rId12"/>
    <p:sldId id="906" r:id="rId13"/>
    <p:sldId id="907" r:id="rId14"/>
    <p:sldId id="909" r:id="rId15"/>
    <p:sldId id="947" r:id="rId16"/>
    <p:sldId id="949" r:id="rId17"/>
    <p:sldId id="952" r:id="rId18"/>
    <p:sldId id="954" r:id="rId19"/>
    <p:sldId id="955" r:id="rId20"/>
    <p:sldId id="956" r:id="rId21"/>
    <p:sldId id="957" r:id="rId22"/>
    <p:sldId id="958" r:id="rId23"/>
    <p:sldId id="967" r:id="rId24"/>
    <p:sldId id="968" r:id="rId25"/>
    <p:sldId id="969" r:id="rId26"/>
    <p:sldId id="970" r:id="rId27"/>
    <p:sldId id="971" r:id="rId28"/>
    <p:sldId id="972" r:id="rId29"/>
    <p:sldId id="973" r:id="rId30"/>
    <p:sldId id="974" r:id="rId31"/>
    <p:sldId id="975" r:id="rId32"/>
    <p:sldId id="910" r:id="rId33"/>
    <p:sldId id="912" r:id="rId34"/>
    <p:sldId id="913" r:id="rId35"/>
    <p:sldId id="976" r:id="rId36"/>
    <p:sldId id="977" r:id="rId37"/>
    <p:sldId id="914" r:id="rId38"/>
    <p:sldId id="978" r:id="rId39"/>
    <p:sldId id="979" r:id="rId40"/>
    <p:sldId id="980" r:id="rId41"/>
    <p:sldId id="981" r:id="rId42"/>
    <p:sldId id="982" r:id="rId43"/>
    <p:sldId id="983" r:id="rId44"/>
    <p:sldId id="984" r:id="rId45"/>
    <p:sldId id="985" r:id="rId46"/>
    <p:sldId id="986" r:id="rId47"/>
    <p:sldId id="991" r:id="rId48"/>
    <p:sldId id="987" r:id="rId49"/>
    <p:sldId id="988" r:id="rId50"/>
    <p:sldId id="989" r:id="rId51"/>
    <p:sldId id="990" r:id="rId52"/>
    <p:sldId id="992" r:id="rId53"/>
    <p:sldId id="993" r:id="rId54"/>
    <p:sldId id="99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9900"/>
    <a:srgbClr val="CC0066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 varScale="1">
        <p:scale>
          <a:sx n="61" d="100"/>
          <a:sy n="61" d="100"/>
        </p:scale>
        <p:origin x="-3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000" dirty="0" smtClean="0"/>
              <a:t>C</a:t>
            </a:r>
            <a:r>
              <a:rPr lang="zh-CN" altLang="en-US" sz="6000" dirty="0" smtClean="0"/>
              <a:t>语言程序设计基础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>
                <a:solidFill>
                  <a:schemeClr val="tx1"/>
                </a:solidFill>
              </a:rPr>
              <a:t>第</a:t>
            </a:r>
            <a:r>
              <a:rPr lang="en-US" altLang="zh-CN" sz="6000" dirty="0" smtClean="0">
                <a:solidFill>
                  <a:schemeClr val="tx1"/>
                </a:solidFill>
              </a:rPr>
              <a:t>10</a:t>
            </a:r>
            <a:r>
              <a:rPr lang="zh-CN" altLang="en-US" sz="6000" dirty="0" smtClean="0">
                <a:solidFill>
                  <a:schemeClr val="tx1"/>
                </a:solidFill>
              </a:rPr>
              <a:t>章 函数与程序结构</a:t>
            </a:r>
            <a:endParaRPr lang="zh-CN" altLang="en-US" sz="60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圆柱</a:t>
            </a:r>
            <a:r>
              <a:rPr lang="zh-CN" altLang="en-US" dirty="0" smtClean="0"/>
              <a:t>体积函数</a:t>
            </a:r>
            <a:r>
              <a:rPr lang="en-US" altLang="zh-CN" dirty="0" err="1" smtClean="0"/>
              <a:t>vol_cylind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 err="1" smtClean="0"/>
              <a:t>vol_cylind</a:t>
            </a:r>
            <a:r>
              <a:rPr lang="en-US" altLang="zh-CN" sz="2800" dirty="0" smtClean="0"/>
              <a:t>( )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double r , h 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请输入圆柱的底圆半径和高：");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</a:t>
            </a:r>
            <a:r>
              <a:rPr lang="en-US" altLang="zh-CN" sz="2800" dirty="0" smtClean="0"/>
              <a:t>",&amp;</a:t>
            </a:r>
            <a:r>
              <a:rPr lang="en-US" altLang="zh-CN" sz="2800" dirty="0" err="1" smtClean="0"/>
              <a:t>r,&amp;h</a:t>
            </a:r>
            <a:r>
              <a:rPr lang="en-US" altLang="zh-CN" sz="2800" dirty="0" smtClean="0"/>
              <a:t>);  </a:t>
            </a:r>
          </a:p>
          <a:p>
            <a:pPr marL="0" indent="0">
              <a:buNone/>
            </a:pPr>
            <a:r>
              <a:rPr lang="en-US" altLang="zh-CN" sz="2800" dirty="0" smtClean="0"/>
              <a:t>    return(PI*r*r*h);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07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圆锥</a:t>
            </a:r>
            <a:r>
              <a:rPr lang="zh-CN" altLang="en-US" dirty="0" smtClean="0"/>
              <a:t>体积函数</a:t>
            </a:r>
            <a:r>
              <a:rPr lang="en-US" altLang="zh-CN" dirty="0" err="1"/>
              <a:t>vol_cone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double </a:t>
            </a:r>
            <a:r>
              <a:rPr lang="en-US" altLang="zh-CN" sz="2800" dirty="0" err="1" smtClean="0"/>
              <a:t>vol_cone</a:t>
            </a:r>
            <a:r>
              <a:rPr lang="en-US" altLang="zh-CN" sz="2800" dirty="0" smtClean="0"/>
              <a:t>( )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 smtClean="0"/>
              <a:t>    double r , h ;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请输入圆锥的底圆半径和高：");</a:t>
            </a:r>
          </a:p>
          <a:p>
            <a:pPr marL="0" indent="0">
              <a:buNone/>
            </a:pPr>
            <a:r>
              <a:rPr lang="zh-CN" altLang="zh-CN" sz="2800" dirty="0" smtClean="0"/>
              <a:t>  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</a:t>
            </a:r>
            <a:r>
              <a:rPr lang="en-US" altLang="zh-CN" sz="2800" dirty="0" smtClean="0"/>
              <a:t>",&amp;</a:t>
            </a:r>
            <a:r>
              <a:rPr lang="en-US" altLang="zh-CN" sz="2800" dirty="0" err="1" smtClean="0"/>
              <a:t>r,&amp;h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en-US" altLang="zh-CN" sz="2800" dirty="0" smtClean="0"/>
              <a:t>    return(PI*r*r*h/3.0);</a:t>
            </a:r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01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10.1.2 </a:t>
            </a:r>
            <a:r>
              <a:rPr lang="zh-CN" altLang="en-US" dirty="0" smtClean="0"/>
              <a:t>函数的嵌套调用</a:t>
            </a:r>
            <a:endParaRPr lang="zh-CN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1"/>
            <a:ext cx="4330824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en-US" altLang="zh-CN" dirty="0" smtClean="0"/>
              <a:t>    y = fact(3);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    z = </a:t>
            </a:r>
            <a:r>
              <a:rPr lang="en-US" altLang="zh-CN" dirty="0" err="1" smtClean="0"/>
              <a:t>mypow</a:t>
            </a:r>
            <a:r>
              <a:rPr lang="en-US" altLang="zh-CN" dirty="0" smtClean="0"/>
              <a:t>(3.5, 2);</a:t>
            </a:r>
            <a:br>
              <a:rPr lang="en-US" altLang="zh-CN" dirty="0" smtClean="0"/>
            </a:b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fact(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mypow</a:t>
            </a:r>
            <a:r>
              <a:rPr lang="en-US" altLang="zh-CN" dirty="0" smtClean="0"/>
              <a:t>(double x, in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grpSp>
        <p:nvGrpSpPr>
          <p:cNvPr id="462852" name="Group 4"/>
          <p:cNvGrpSpPr>
            <a:grpSpLocks/>
          </p:cNvGrpSpPr>
          <p:nvPr/>
        </p:nvGrpSpPr>
        <p:grpSpPr bwMode="auto">
          <a:xfrm>
            <a:off x="5795963" y="1484313"/>
            <a:ext cx="2514600" cy="1616075"/>
            <a:chOff x="3792" y="672"/>
            <a:chExt cx="1584" cy="1018"/>
          </a:xfrm>
        </p:grpSpPr>
        <p:sp>
          <p:nvSpPr>
            <p:cNvPr id="11282" name="Text Box 5"/>
            <p:cNvSpPr txBox="1">
              <a:spLocks noChangeArrowheads="1"/>
            </p:cNvSpPr>
            <p:nvPr/>
          </p:nvSpPr>
          <p:spPr bwMode="auto">
            <a:xfrm>
              <a:off x="4224" y="672"/>
              <a:ext cx="62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smicTwo" pitchFamily="34" charset="0"/>
                </a:rPr>
                <a:t>main</a:t>
              </a:r>
            </a:p>
          </p:txBody>
        </p:sp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3792" y="1440"/>
              <a:ext cx="43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fact</a:t>
              </a:r>
            </a:p>
          </p:txBody>
        </p:sp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mypow</a:t>
              </a:r>
            </a:p>
          </p:txBody>
        </p:sp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 flipH="1">
              <a:off x="4032" y="960"/>
              <a:ext cx="288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9"/>
            <p:cNvSpPr>
              <a:spLocks noChangeShapeType="1"/>
            </p:cNvSpPr>
            <p:nvPr/>
          </p:nvSpPr>
          <p:spPr bwMode="auto">
            <a:xfrm>
              <a:off x="4608" y="960"/>
              <a:ext cx="336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6248400" y="3810000"/>
            <a:ext cx="0" cy="5334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 flipV="1">
            <a:off x="6248400" y="388620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6858000" y="3962400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 flipH="1" flipV="1">
            <a:off x="6248400" y="4419600"/>
            <a:ext cx="609600" cy="228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6248400" y="44196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 flipV="1">
            <a:off x="6248400" y="487680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>
            <a:off x="6858000" y="4953000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 flipH="1" flipV="1">
            <a:off x="6248400" y="5410200"/>
            <a:ext cx="609600" cy="228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6248400" y="54102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5943600" y="3429000"/>
            <a:ext cx="9906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CosmicTwo" pitchFamily="34" charset="0"/>
              </a:rPr>
              <a:t>main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7086600" y="3962400"/>
            <a:ext cx="6858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fact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7086600" y="4953000"/>
            <a:ext cx="12192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mypow</a:t>
            </a:r>
          </a:p>
        </p:txBody>
      </p:sp>
    </p:spTree>
    <p:extLst>
      <p:ext uri="{BB962C8B-B14F-4D97-AF65-F5344CB8AC3E}">
        <p14:creationId xmlns:p14="http://schemas.microsoft.com/office/powerpoint/2010/main" val="24928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nimBg="1"/>
      <p:bldP spid="462859" grpId="0" animBg="1"/>
      <p:bldP spid="462860" grpId="0" animBg="1"/>
      <p:bldP spid="462861" grpId="0" animBg="1"/>
      <p:bldP spid="462862" grpId="0" animBg="1"/>
      <p:bldP spid="462863" grpId="0" animBg="1"/>
      <p:bldP spid="462864" grpId="0" animBg="1"/>
      <p:bldP spid="462865" grpId="0" animBg="1"/>
      <p:bldP spid="462866" grpId="0" animBg="1"/>
      <p:bldP spid="11279" grpId="0" animBg="1"/>
      <p:bldP spid="11280" grpId="0" animBg="1"/>
      <p:bldP spid="112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函数的嵌套调用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3898776" cy="51411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……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 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	……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</a:t>
            </a:r>
          </a:p>
          <a:p>
            <a:pPr marL="0" indent="0">
              <a:buNone/>
            </a:pPr>
            <a:r>
              <a:rPr lang="en-US" altLang="zh-CN" dirty="0" smtClean="0"/>
              <a:t>{	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5715000" y="3969892"/>
            <a:ext cx="0" cy="88324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 flipV="1">
            <a:off x="5724128" y="4473581"/>
            <a:ext cx="369168" cy="43241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>
            <a:off x="6073874" y="4601939"/>
            <a:ext cx="0" cy="68505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5720680" y="5097760"/>
            <a:ext cx="402704" cy="60540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>
            <a:off x="5720680" y="5139605"/>
            <a:ext cx="0" cy="116971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V="1">
            <a:off x="6100936" y="4869160"/>
            <a:ext cx="609600" cy="4572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6728792" y="4904333"/>
            <a:ext cx="0" cy="685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H="1" flipV="1">
            <a:off x="6123384" y="5398368"/>
            <a:ext cx="609600" cy="228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Text Box 13"/>
          <p:cNvSpPr txBox="1">
            <a:spLocks noChangeArrowheads="1"/>
          </p:cNvSpPr>
          <p:nvPr/>
        </p:nvSpPr>
        <p:spPr bwMode="auto">
          <a:xfrm>
            <a:off x="5334000" y="3573016"/>
            <a:ext cx="990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latin typeface="CosmicTwo" pitchFamily="34" charset="0"/>
              </a:rPr>
              <a:t>main</a:t>
            </a:r>
          </a:p>
        </p:txBody>
      </p:sp>
      <p:sp>
        <p:nvSpPr>
          <p:cNvPr id="12309" name="Text Box 14"/>
          <p:cNvSpPr txBox="1">
            <a:spLocks noChangeArrowheads="1"/>
          </p:cNvSpPr>
          <p:nvPr/>
        </p:nvSpPr>
        <p:spPr bwMode="auto">
          <a:xfrm>
            <a:off x="6280276" y="4293096"/>
            <a:ext cx="609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rPr>
              <a:t>cal</a:t>
            </a:r>
            <a:endParaRPr lang="en-US" altLang="zh-CN" sz="2000" b="1" dirty="0">
              <a:solidFill>
                <a:schemeClr val="bg2">
                  <a:lumMod val="40000"/>
                  <a:lumOff val="60000"/>
                </a:schemeClr>
              </a:solidFill>
              <a:latin typeface="CosmicTwo" pitchFamily="34" charset="0"/>
            </a:endParaRPr>
          </a:p>
        </p:txBody>
      </p:sp>
      <p:sp>
        <p:nvSpPr>
          <p:cNvPr id="12310" name="Text Box 15"/>
          <p:cNvSpPr txBox="1">
            <a:spLocks noChangeArrowheads="1"/>
          </p:cNvSpPr>
          <p:nvPr/>
        </p:nvSpPr>
        <p:spPr bwMode="auto">
          <a:xfrm>
            <a:off x="6872808" y="5083522"/>
            <a:ext cx="1371600" cy="396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CC0066"/>
                </a:solidFill>
                <a:latin typeface="CosmicTwo" pitchFamily="34" charset="0"/>
              </a:rPr>
              <a:t>vol_ball</a:t>
            </a:r>
            <a:endParaRPr lang="en-US" altLang="zh-CN" sz="2000" b="1" dirty="0">
              <a:solidFill>
                <a:srgbClr val="CC0066"/>
              </a:solidFill>
              <a:latin typeface="CosmicTwo" pitchFamily="34" charset="0"/>
            </a:endParaRPr>
          </a:p>
        </p:txBody>
      </p:sp>
      <p:grpSp>
        <p:nvGrpSpPr>
          <p:cNvPr id="463888" name="Group 16"/>
          <p:cNvGrpSpPr>
            <a:grpSpLocks/>
          </p:cNvGrpSpPr>
          <p:nvPr/>
        </p:nvGrpSpPr>
        <p:grpSpPr bwMode="auto">
          <a:xfrm>
            <a:off x="5334000" y="914400"/>
            <a:ext cx="1295400" cy="2225675"/>
            <a:chOff x="3360" y="576"/>
            <a:chExt cx="816" cy="1402"/>
          </a:xfrm>
        </p:grpSpPr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3552" y="576"/>
              <a:ext cx="624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CosmicTwo" pitchFamily="34" charset="0"/>
                </a:rPr>
                <a:t>main</a:t>
              </a:r>
            </a:p>
          </p:txBody>
        </p:sp>
        <p:sp>
          <p:nvSpPr>
            <p:cNvPr id="12304" name="Text Box 18"/>
            <p:cNvSpPr txBox="1">
              <a:spLocks noChangeArrowheads="1"/>
            </p:cNvSpPr>
            <p:nvPr/>
          </p:nvSpPr>
          <p:spPr bwMode="auto">
            <a:xfrm>
              <a:off x="3648" y="1152"/>
              <a:ext cx="384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bg2">
                      <a:lumMod val="40000"/>
                      <a:lumOff val="60000"/>
                    </a:schemeClr>
                  </a:solidFill>
                  <a:latin typeface="CosmicTwo" pitchFamily="34" charset="0"/>
                </a:rPr>
                <a:t>cal</a:t>
              </a:r>
              <a:endPara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smicTwo" pitchFamily="34" charset="0"/>
              </a:endParaRPr>
            </a:p>
          </p:txBody>
        </p:sp>
        <p:sp>
          <p:nvSpPr>
            <p:cNvPr id="12305" name="Text Box 19"/>
            <p:cNvSpPr txBox="1">
              <a:spLocks noChangeArrowheads="1"/>
            </p:cNvSpPr>
            <p:nvPr/>
          </p:nvSpPr>
          <p:spPr bwMode="auto">
            <a:xfrm>
              <a:off x="3360" y="1728"/>
              <a:ext cx="816" cy="25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latin typeface="CosmicTwo" pitchFamily="34" charset="0"/>
                </a:rPr>
                <a:t>vol_ball</a:t>
              </a:r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 flipH="1">
              <a:off x="3792" y="816"/>
              <a:ext cx="0" cy="33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 flipH="1">
              <a:off x="3792" y="1392"/>
              <a:ext cx="0" cy="33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3894" name="Line 22"/>
          <p:cNvSpPr>
            <a:spLocks noChangeShapeType="1"/>
          </p:cNvSpPr>
          <p:nvPr/>
        </p:nvSpPr>
        <p:spPr bwMode="auto">
          <a:xfrm>
            <a:off x="6123384" y="5398368"/>
            <a:ext cx="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  <p:bldP spid="463878" grpId="0" animBg="1"/>
      <p:bldP spid="463879" grpId="0" animBg="1"/>
      <p:bldP spid="463880" grpId="0" animBg="1"/>
      <p:bldP spid="463881" grpId="0" animBg="1"/>
      <p:bldP spid="463882" grpId="0" animBg="1"/>
      <p:bldP spid="463883" grpId="0" animBg="1"/>
      <p:bldP spid="12308" grpId="0" animBg="1"/>
      <p:bldP spid="12309" grpId="0" animBg="1"/>
      <p:bldP spid="12310" grpId="0" animBg="1"/>
      <p:bldP spid="4638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函数的嵌套调用</a:t>
            </a:r>
            <a:endParaRPr lang="zh-CN" altLang="en-US" smtClean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在一个函数中再调用其它函数的情况称为函数的</a:t>
            </a:r>
            <a:r>
              <a:rPr lang="zh-CN" altLang="en-US" dirty="0" smtClean="0">
                <a:solidFill>
                  <a:srgbClr val="FFC000"/>
                </a:solidFill>
              </a:rPr>
              <a:t>嵌套调用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调用函数</a:t>
            </a:r>
            <a:r>
              <a:rPr lang="en-US" altLang="zh-CN" dirty="0" smtClean="0"/>
              <a:t>B，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再调用函数</a:t>
            </a:r>
            <a:r>
              <a:rPr lang="en-US" altLang="zh-CN" dirty="0" smtClean="0"/>
              <a:t>C，</a:t>
            </a:r>
            <a:r>
              <a:rPr lang="zh-CN" altLang="en-US" dirty="0" smtClean="0"/>
              <a:t>一个调用一个地嵌套下去，构成了函数的嵌套调用。</a:t>
            </a:r>
          </a:p>
          <a:p>
            <a:r>
              <a:rPr lang="zh-CN" altLang="en-US" dirty="0" smtClean="0"/>
              <a:t>具有嵌套调用函数的程序，需要分别定义多个</a:t>
            </a:r>
            <a:r>
              <a:rPr lang="zh-CN" altLang="en-US" dirty="0" smtClean="0">
                <a:solidFill>
                  <a:srgbClr val="FFC000"/>
                </a:solidFill>
              </a:rPr>
              <a:t>不同的函数体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完成不同的功能</a:t>
            </a:r>
            <a:r>
              <a:rPr lang="zh-CN" altLang="en-US" dirty="0" smtClean="0"/>
              <a:t>，它们合起来解决复杂的问题。</a:t>
            </a:r>
            <a:endParaRPr lang="en-US" altLang="zh-CN" dirty="0" smtClean="0"/>
          </a:p>
          <a:p>
            <a:r>
              <a:rPr lang="zh-CN" altLang="en-US" dirty="0" smtClean="0"/>
              <a:t>循环嵌套调用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递归函数，递归调用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4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10.2.2 </a:t>
            </a:r>
            <a:r>
              <a:rPr lang="zh-CN" altLang="en-US" smtClean="0"/>
              <a:t>递归函数基本概念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阶乘的</a:t>
            </a:r>
            <a:r>
              <a:rPr lang="zh-CN" altLang="en-US" dirty="0"/>
              <a:t>递归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n! = n * (n-1)!,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n&gt;1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n! = 1</a:t>
            </a:r>
            <a:r>
              <a:rPr lang="zh-CN" altLang="en-US" dirty="0" smtClean="0"/>
              <a:t>， 当</a:t>
            </a:r>
            <a:r>
              <a:rPr lang="en-US" altLang="zh-CN" dirty="0" smtClean="0"/>
              <a:t>n=0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n=0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756628" y="2276872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zh-CN" altLang="en-US" sz="2400" dirty="0" smtClean="0">
                <a:solidFill>
                  <a:srgbClr val="FF0000"/>
                </a:solidFill>
              </a:rPr>
              <a:t>递归</a:t>
            </a:r>
            <a:r>
              <a:rPr lang="zh-CN" altLang="en-US" sz="2400" dirty="0">
                <a:solidFill>
                  <a:srgbClr val="FF0000"/>
                </a:solidFill>
              </a:rPr>
              <a:t>通式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240" y="274521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zh-CN" altLang="en-US" sz="2400" dirty="0" smtClean="0">
                <a:solidFill>
                  <a:srgbClr val="FF0000"/>
                </a:solidFill>
              </a:rPr>
              <a:t>递归</a:t>
            </a:r>
            <a:r>
              <a:rPr lang="zh-CN" altLang="en-US" sz="2400" dirty="0">
                <a:solidFill>
                  <a:srgbClr val="FF0000"/>
                </a:solidFill>
              </a:rPr>
              <a:t>出口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3356992"/>
            <a:ext cx="5832648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double  fact( 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int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n )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{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double result;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if( n&lt;=1 ) 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  result = 1.0;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else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   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result = n * fact(n-1);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 return result;</a:t>
            </a:r>
            <a:b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</a:br>
            <a:r>
              <a:rPr lang="en-US" altLang="zh-CN" sz="24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}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4048" y="5229200"/>
            <a:ext cx="349696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不能写成：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fact(n) = n*fact(n-1);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9660" y="4265054"/>
            <a:ext cx="349696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函数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fact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自己调用自己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r>
              <a:rPr lang="en-US" altLang="zh-CN" sz="24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</a:t>
            </a:r>
            <a:r>
              <a:rPr lang="zh-CN" altLang="en-US" sz="2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称作：递归调用</a:t>
            </a:r>
            <a:endParaRPr lang="en-US" altLang="zh-CN" sz="24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3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10.2.2 </a:t>
            </a:r>
            <a:r>
              <a:rPr lang="zh-CN" altLang="en-US" sz="4000" smtClean="0"/>
              <a:t>递归函数基本概念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02632" cy="639763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直接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02632" cy="3951288"/>
          </a:xfrm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f(x-1)</a:t>
            </a:r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3491881" y="1535113"/>
            <a:ext cx="5184575" cy="639763"/>
          </a:xfrm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zh-CN" altLang="en-US" dirty="0" smtClean="0"/>
              <a:t>间接接</a:t>
            </a:r>
            <a:r>
              <a:rPr lang="zh-CN" altLang="en-US" dirty="0"/>
              <a:t>递归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3491881" y="2174875"/>
            <a:ext cx="2592287" cy="3951288"/>
          </a:xfrm>
          <a:ln>
            <a:solidFill>
              <a:srgbClr val="FFC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f(</a:t>
            </a:r>
            <a:r>
              <a:rPr lang="en-US" altLang="zh-CN" dirty="0" err="1"/>
              <a:t>int</a:t>
            </a:r>
            <a:r>
              <a:rPr lang="en-US" altLang="zh-CN" dirty="0"/>
              <a:t> x)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y = </a:t>
            </a:r>
            <a:r>
              <a:rPr lang="en-US" altLang="zh-CN" dirty="0" smtClean="0"/>
              <a:t>g(x-1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return 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084168" y="2172028"/>
            <a:ext cx="2592288" cy="39512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6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6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z </a:t>
            </a:r>
            <a:r>
              <a:rPr lang="en-US" altLang="zh-CN" dirty="0"/>
              <a:t>= </a:t>
            </a:r>
            <a:r>
              <a:rPr lang="en-US" altLang="zh-CN" dirty="0" smtClean="0"/>
              <a:t>f(x-1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  return </a:t>
            </a:r>
            <a:r>
              <a:rPr lang="en-US" altLang="zh-CN" dirty="0" smtClean="0"/>
              <a:t>z;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1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996961" y="4725144"/>
            <a:ext cx="2125903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fact(2)</a:t>
            </a:r>
          </a:p>
          <a:p>
            <a:r>
              <a:rPr kumimoji="1" lang="en-US" altLang="zh-CN" sz="2400" b="1" dirty="0" smtClean="0"/>
              <a:t>{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/>
              <a:t>....    </a:t>
            </a:r>
          </a:p>
          <a:p>
            <a:r>
              <a:rPr kumimoji="1" lang="en-US" altLang="zh-CN" sz="2400" b="1" dirty="0" smtClean="0"/>
              <a:t>    f=2*fact(1);</a:t>
            </a:r>
          </a:p>
          <a:p>
            <a:r>
              <a:rPr kumimoji="1" lang="en-US" altLang="zh-CN" sz="2400" b="1" dirty="0" smtClean="0"/>
              <a:t>    </a:t>
            </a:r>
            <a:endParaRPr lang="zh-CN" altLang="en-US" sz="2400" b="1" dirty="0"/>
          </a:p>
        </p:txBody>
      </p: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611560" y="4746575"/>
            <a:ext cx="2457724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/>
              <a:t>main</a:t>
            </a:r>
            <a:r>
              <a:rPr kumimoji="1" lang="en-US" altLang="zh-CN" sz="2400" b="1" dirty="0" smtClean="0"/>
              <a:t>()</a:t>
            </a:r>
          </a:p>
          <a:p>
            <a:r>
              <a:rPr kumimoji="1" lang="en-US" altLang="zh-CN" sz="2400" b="1" dirty="0" smtClean="0"/>
              <a:t>{  ....    </a:t>
            </a:r>
          </a:p>
          <a:p>
            <a:r>
              <a:rPr kumimoji="1" lang="en-US" altLang="zh-CN" sz="2400" b="1" dirty="0" smtClean="0"/>
              <a:t>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(fact(3));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</a:t>
            </a:r>
            <a:endParaRPr lang="zh-CN" altLang="en-US" sz="24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7207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递归函数 </a:t>
            </a:r>
            <a:r>
              <a:rPr lang="en-US" altLang="zh-CN" sz="4000" smtClean="0"/>
              <a:t>fact( n )</a:t>
            </a:r>
            <a:r>
              <a:rPr lang="zh-CN" altLang="en-US" sz="4000" smtClean="0"/>
              <a:t>的实现过程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054553" cy="3095625"/>
          </a:xfrm>
          <a:noFill/>
          <a:ln w="38100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fact(3)= 3*fact(2)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2*fact(1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                      fact(1</a:t>
            </a:r>
            <a:r>
              <a:rPr lang="en-US" altLang="zh-CN" sz="2800" dirty="0" smtClean="0"/>
              <a:t>) =1</a:t>
            </a:r>
            <a:endParaRPr lang="zh-CN" altLang="en-US" sz="2800" dirty="0" smtClean="0"/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3061072" y="1917601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757238 h 432"/>
              <a:gd name="T4" fmla="*/ 533400 w 336"/>
              <a:gd name="T5" fmla="*/ 757238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4" name="Freeform 6"/>
          <p:cNvSpPr>
            <a:spLocks/>
          </p:cNvSpPr>
          <p:nvPr/>
        </p:nvSpPr>
        <p:spPr bwMode="auto">
          <a:xfrm>
            <a:off x="4572372" y="2997101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757238 h 432"/>
              <a:gd name="T4" fmla="*/ 533400 w 336"/>
              <a:gd name="T5" fmla="*/ 757238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 flipH="1" flipV="1">
            <a:off x="5081960" y="2984401"/>
            <a:ext cx="1219200" cy="5889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H="1" flipV="1">
            <a:off x="3564310" y="1844576"/>
            <a:ext cx="2438400" cy="5889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5292576" y="2468464"/>
            <a:ext cx="1735659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/>
              <a:t>=</a:t>
            </a:r>
            <a:r>
              <a:rPr kumimoji="1" lang="zh-CN" altLang="en-US" sz="2800" b="1" dirty="0" smtClean="0"/>
              <a:t>2</a:t>
            </a:r>
            <a:r>
              <a:rPr kumimoji="1" lang="zh-CN" altLang="en-US" sz="2800" b="1" dirty="0"/>
              <a:t>*1=2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3996432" y="1435001"/>
            <a:ext cx="1543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smtClean="0"/>
              <a:t>=</a:t>
            </a:r>
            <a:r>
              <a:rPr kumimoji="1" lang="zh-CN" altLang="en-US" sz="2800" b="1" dirty="0" smtClean="0"/>
              <a:t>3</a:t>
            </a:r>
            <a:r>
              <a:rPr kumimoji="1" lang="zh-CN" altLang="en-US" sz="2800" b="1" dirty="0"/>
              <a:t>*2=6</a:t>
            </a:r>
          </a:p>
        </p:txBody>
      </p:sp>
      <p:sp>
        <p:nvSpPr>
          <p:cNvPr id="406539" name="Line 11"/>
          <p:cNvSpPr>
            <a:spLocks noChangeShapeType="1"/>
          </p:cNvSpPr>
          <p:nvPr/>
        </p:nvSpPr>
        <p:spPr bwMode="auto">
          <a:xfrm flipV="1">
            <a:off x="2162533" y="5140642"/>
            <a:ext cx="826425" cy="50482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auto">
          <a:xfrm flipV="1">
            <a:off x="4139952" y="4962474"/>
            <a:ext cx="906016" cy="576262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V="1">
            <a:off x="6444208" y="5015652"/>
            <a:ext cx="844065" cy="52308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 flipV="1">
            <a:off x="6444208" y="5890738"/>
            <a:ext cx="1152128" cy="26632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3" name="Line 15"/>
          <p:cNvSpPr>
            <a:spLocks noChangeShapeType="1"/>
          </p:cNvSpPr>
          <p:nvPr/>
        </p:nvSpPr>
        <p:spPr bwMode="auto">
          <a:xfrm flipH="1" flipV="1">
            <a:off x="4211960" y="5877271"/>
            <a:ext cx="1130672" cy="27979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 flipH="1" flipV="1">
            <a:off x="2088516" y="5899097"/>
            <a:ext cx="1259347" cy="25796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66909" y="3915578"/>
            <a:ext cx="2843213" cy="83099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ea typeface="仿宋_GB2312" pitchFamily="49" charset="-122"/>
              </a:rPr>
              <a:t>同时有4个函数在运行，且都未完成</a:t>
            </a:r>
            <a:endParaRPr kumimoji="1" lang="zh-CN" altLang="en-US" sz="24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915816" y="4730368"/>
            <a:ext cx="2173993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fact(3)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{ </a:t>
            </a:r>
            <a:r>
              <a:rPr kumimoji="1" lang="en-US" altLang="zh-CN" sz="2400" b="1" dirty="0" smtClean="0"/>
              <a:t>  ....               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   f=3*fact(2);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    </a:t>
            </a:r>
            <a:endParaRPr lang="zh-CN" altLang="en-US" sz="2400" b="1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261920" y="4725144"/>
            <a:ext cx="1239442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fact(1)</a:t>
            </a:r>
          </a:p>
          <a:p>
            <a:r>
              <a:rPr kumimoji="1" lang="en-US" altLang="zh-CN" sz="2400" b="1" dirty="0" smtClean="0"/>
              <a:t>{  </a:t>
            </a:r>
            <a:r>
              <a:rPr kumimoji="1" lang="en-US" altLang="zh-CN" sz="2400" b="1" dirty="0" smtClean="0"/>
              <a:t> ....    </a:t>
            </a:r>
            <a:endParaRPr kumimoji="1" lang="en-US" altLang="zh-CN" sz="2400" b="1" dirty="0" smtClean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035494" y="5910371"/>
            <a:ext cx="18245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123726" y="5905147"/>
            <a:ext cx="173957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7368925" y="5517232"/>
            <a:ext cx="173957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 f=1; </a:t>
            </a:r>
          </a:p>
          <a:p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  </a:t>
            </a:r>
            <a:r>
              <a:rPr kumimoji="1" lang="en-US" altLang="zh-CN" sz="2400" b="1" dirty="0" smtClean="0">
                <a:solidFill>
                  <a:srgbClr val="C00000"/>
                </a:solidFill>
              </a:rPr>
              <a:t>return(f);</a:t>
            </a: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83568" y="5890739"/>
            <a:ext cx="970137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 smtClean="0"/>
              <a:t>  ……</a:t>
            </a:r>
            <a:endParaRPr kumimoji="1" lang="en-US" altLang="zh-CN" sz="2400" b="1" dirty="0" smtClean="0">
              <a:solidFill>
                <a:srgbClr val="C00000"/>
              </a:solidFill>
            </a:endParaRPr>
          </a:p>
          <a:p>
            <a:r>
              <a:rPr kumimoji="1" lang="en-US" altLang="zh-CN" sz="2400" b="1" dirty="0" smtClean="0"/>
              <a:t>}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593649" y="2984401"/>
            <a:ext cx="3137768" cy="707886"/>
          </a:xfrm>
          <a:prstGeom prst="rect">
            <a:avLst/>
          </a:prstGeom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个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f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是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不一样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的变量：</a:t>
            </a:r>
            <a:endParaRPr lang="en-US" altLang="zh-CN" sz="2000" b="1" dirty="0" smtClean="0">
              <a:solidFill>
                <a:srgbClr val="FFFF00"/>
              </a:solidFill>
              <a:latin typeface="+mn-ea"/>
              <a:ea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名字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都是</a:t>
            </a:r>
            <a:r>
              <a:rPr lang="en-US" altLang="zh-CN" sz="2000" b="1" dirty="0" smtClean="0">
                <a:solidFill>
                  <a:srgbClr val="FFFF00"/>
                </a:solidFill>
                <a:latin typeface="+mn-ea"/>
                <a:ea typeface="+mn-ea"/>
              </a:rPr>
              <a:t>f</a:t>
            </a:r>
            <a:r>
              <a:rPr lang="zh-CN" altLang="en-US" sz="2000" b="1" dirty="0" smtClean="0">
                <a:solidFill>
                  <a:srgbClr val="FFFF00"/>
                </a:solidFill>
                <a:latin typeface="+mn-ea"/>
                <a:ea typeface="+mn-ea"/>
              </a:rPr>
              <a:t>， 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  <a:ea typeface="+mn-ea"/>
              </a:rPr>
              <a:t>值不相同</a:t>
            </a:r>
          </a:p>
        </p:txBody>
      </p:sp>
    </p:spTree>
    <p:extLst>
      <p:ext uri="{BB962C8B-B14F-4D97-AF65-F5344CB8AC3E}">
        <p14:creationId xmlns:p14="http://schemas.microsoft.com/office/powerpoint/2010/main" val="1831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6530" grpId="0"/>
      <p:bldP spid="406533" grpId="0" animBg="1"/>
      <p:bldP spid="406534" grpId="0" animBg="1"/>
      <p:bldP spid="406535" grpId="0" animBg="1"/>
      <p:bldP spid="406536" grpId="0" animBg="1"/>
      <p:bldP spid="406537" grpId="0" autoUpdateAnimBg="0"/>
      <p:bldP spid="406538" grpId="0" autoUpdateAnimBg="0"/>
      <p:bldP spid="406539" grpId="0" animBg="1"/>
      <p:bldP spid="406540" grpId="0" animBg="1"/>
      <p:bldP spid="406541" grpId="0" animBg="1"/>
      <p:bldP spid="406542" grpId="0" animBg="1"/>
      <p:bldP spid="406543" grpId="0" animBg="1"/>
      <p:bldP spid="406544" grpId="0" animBg="1"/>
      <p:bldP spid="406545" grpId="0" animBg="1"/>
      <p:bldP spid="18" grpId="0"/>
      <p:bldP spid="20" grpId="0"/>
      <p:bldP spid="21" grpId="0"/>
      <p:bldP spid="22" grpId="0"/>
      <p:bldP spid="23" grpId="0"/>
      <p:bldP spid="24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例程</a:t>
            </a:r>
            <a:r>
              <a:rPr lang="en-US" altLang="zh-CN" dirty="0" smtClean="0"/>
              <a:t>10-3 </a:t>
            </a:r>
            <a:r>
              <a:rPr lang="zh-CN" altLang="en-US" dirty="0" smtClean="0"/>
              <a:t>将整数按照逆序输出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600201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reverse(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(“%d”, </a:t>
            </a:r>
            <a:r>
              <a:rPr lang="en-US" altLang="zh-CN" dirty="0" smtClean="0"/>
              <a:t>num%10);</a:t>
            </a:r>
          </a:p>
          <a:p>
            <a:pPr marL="0" indent="0">
              <a:buNone/>
            </a:pPr>
            <a:r>
              <a:rPr lang="en-US" altLang="zh-CN" dirty="0" smtClean="0"/>
              <a:t>   if(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&gt;9 )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reverse( </a:t>
            </a:r>
            <a:r>
              <a:rPr lang="en-US" altLang="zh-CN" dirty="0" err="1" smtClean="0">
                <a:solidFill>
                  <a:srgbClr val="FFFF00"/>
                </a:solidFill>
              </a:rPr>
              <a:t>num</a:t>
            </a:r>
            <a:r>
              <a:rPr lang="en-US" altLang="zh-CN" dirty="0" smtClean="0">
                <a:solidFill>
                  <a:srgbClr val="FFFF00"/>
                </a:solidFill>
              </a:rPr>
              <a:t>/10 );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600201"/>
            <a:ext cx="4104456" cy="506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reverse(12345)</a:t>
            </a:r>
          </a:p>
          <a:p>
            <a:pPr marL="400050" lvl="1" indent="0">
              <a:buNone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5</a:t>
            </a:r>
          </a:p>
          <a:p>
            <a:pPr marL="400050" lvl="1" indent="0"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reverse(1234)</a:t>
            </a:r>
          </a:p>
          <a:p>
            <a:pPr marL="400050" lvl="1" indent="0">
              <a:buNone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4</a:t>
            </a:r>
          </a:p>
          <a:p>
            <a:pPr marL="400050" lvl="1" indent="0"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reverse(123)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reverse(12)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</a:p>
          <a:p>
            <a:pPr marL="400050" lvl="1" indent="0">
              <a:buNone/>
            </a:pPr>
            <a:r>
              <a:rPr lang="zh-CN" altLang="en-US" dirty="0"/>
              <a:t>执行</a:t>
            </a:r>
            <a:r>
              <a:rPr lang="en-US" altLang="zh-CN" dirty="0" smtClean="0"/>
              <a:t>reverse(1)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因此，最终输出为 </a:t>
            </a:r>
            <a:r>
              <a:rPr lang="en-US" altLang="zh-CN" dirty="0" smtClean="0">
                <a:solidFill>
                  <a:srgbClr val="FFC000"/>
                </a:solidFill>
              </a:rPr>
              <a:t>54321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860032" y="1268760"/>
            <a:ext cx="0" cy="540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递归</a:t>
            </a:r>
            <a:r>
              <a:rPr lang="zh-CN" altLang="en-US" dirty="0" smtClean="0"/>
              <a:t>程序设计</a:t>
            </a:r>
            <a:endParaRPr lang="zh-CN" altLang="en-US" b="0" dirty="0" smtClean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用递归实现的问题，满足两个条件：</a:t>
            </a:r>
            <a:endParaRPr lang="zh-CN" altLang="en-US" sz="2400" dirty="0" smtClean="0"/>
          </a:p>
          <a:p>
            <a:pPr eaLnBrk="1" hangingPunct="1"/>
            <a:r>
              <a:rPr lang="zh-CN" altLang="en-US" sz="2800" dirty="0" smtClean="0"/>
              <a:t>问题可以逐步简化成自身较简单的形式（</a:t>
            </a:r>
            <a:r>
              <a:rPr lang="zh-CN" altLang="en-US" sz="2800" dirty="0" smtClean="0">
                <a:solidFill>
                  <a:srgbClr val="FFFF00"/>
                </a:solidFill>
              </a:rPr>
              <a:t>递归式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</a:rPr>
              <a:t>参数逐渐减小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/>
            <a:r>
              <a:rPr lang="zh-CN" altLang="en-US" sz="2800" dirty="0" smtClean="0"/>
              <a:t>递归</a:t>
            </a:r>
            <a:r>
              <a:rPr lang="zh-CN" altLang="en-US" sz="2800" dirty="0" smtClean="0"/>
              <a:t>最终能结束(</a:t>
            </a:r>
            <a:r>
              <a:rPr lang="zh-CN" altLang="en-US" sz="2800" dirty="0" smtClean="0">
                <a:solidFill>
                  <a:srgbClr val="FFFF00"/>
                </a:solidFill>
              </a:rPr>
              <a:t>递归出口</a:t>
            </a:r>
            <a:r>
              <a:rPr lang="zh-CN" altLang="en-US" sz="2800" dirty="0" smtClean="0"/>
              <a:t>)</a:t>
            </a:r>
            <a:endParaRPr lang="zh-CN" altLang="en-US" sz="2400" dirty="0" smtClean="0"/>
          </a:p>
          <a:p>
            <a:pPr lvl="1" eaLnBrk="1" hangingPunct="1"/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  <a:ea typeface="隶书" pitchFamily="49" charset="-122"/>
              </a:rPr>
              <a:t>两个条件缺一不可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  <a:ea typeface="隶书" pitchFamily="49" charset="-122"/>
              </a:rPr>
              <a:t>解决递归问题的两个着眼点</a:t>
            </a:r>
            <a:endParaRPr lang="zh-CN" altLang="zh-CN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362950" cy="1171575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859713" cy="3824288"/>
          </a:xfrm>
        </p:spPr>
        <p:txBody>
          <a:bodyPr/>
          <a:lstStyle/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mtClean="0"/>
              <a:t>怎样把多个函数组织起来？</a:t>
            </a:r>
          </a:p>
          <a:p>
            <a:pPr eaLnBrk="1" hangingPunct="1"/>
            <a:r>
              <a:rPr lang="zh-CN" altLang="en-US" smtClean="0"/>
              <a:t>怎样用结构化程序设计的思想解决问题？</a:t>
            </a:r>
          </a:p>
          <a:p>
            <a:pPr eaLnBrk="1" hangingPunct="1"/>
            <a:r>
              <a:rPr lang="zh-CN" altLang="en-US" smtClean="0"/>
              <a:t>怎样用函数嵌套求解复杂的问题？</a:t>
            </a:r>
          </a:p>
          <a:p>
            <a:pPr eaLnBrk="1" hangingPunct="1"/>
            <a:r>
              <a:rPr lang="zh-CN" altLang="en-US" smtClean="0"/>
              <a:t>怎样用函数递归解决问题？</a:t>
            </a:r>
          </a:p>
          <a:p>
            <a:pPr eaLnBrk="1" hangingPunct="1"/>
            <a:r>
              <a:rPr lang="zh-CN" altLang="en-US" smtClean="0"/>
              <a:t>如何使用宏？</a:t>
            </a:r>
          </a:p>
        </p:txBody>
      </p:sp>
    </p:spTree>
    <p:extLst>
      <p:ext uri="{BB962C8B-B14F-4D97-AF65-F5344CB8AC3E}">
        <p14:creationId xmlns:p14="http://schemas.microsoft.com/office/powerpoint/2010/main" val="41350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10-5  </a:t>
            </a:r>
            <a:r>
              <a:rPr lang="zh-CN" altLang="en-US" dirty="0" smtClean="0"/>
              <a:t>汉诺(</a:t>
            </a:r>
            <a:r>
              <a:rPr lang="en-US" altLang="zh-CN" dirty="0" smtClean="0"/>
              <a:t>Hanoi)</a:t>
            </a:r>
            <a:r>
              <a:rPr lang="zh-CN" altLang="en-US" dirty="0" smtClean="0"/>
              <a:t>塔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4235450"/>
            <a:ext cx="5943600" cy="2362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smtClean="0"/>
              <a:t>将64 个盘从座</a:t>
            </a:r>
            <a:r>
              <a:rPr lang="en-US" altLang="zh-CN" sz="2800" smtClean="0"/>
              <a:t>A</a:t>
            </a:r>
            <a:r>
              <a:rPr lang="zh-CN" altLang="en-US" sz="2800" smtClean="0"/>
              <a:t>搬到座</a:t>
            </a:r>
            <a:r>
              <a:rPr lang="en-US" altLang="zh-CN" sz="2800" smtClean="0"/>
              <a:t>B</a:t>
            </a:r>
            <a:endParaRPr lang="zh-CN" altLang="en-US" sz="2800" smtClean="0"/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(1) 一次只能搬一个盘子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(2) 盘子只能插在</a:t>
            </a:r>
            <a:r>
              <a:rPr lang="en-US" altLang="zh-CN" sz="2400" smtClean="0"/>
              <a:t>A、B、C</a:t>
            </a:r>
            <a:r>
              <a:rPr lang="zh-CN" altLang="en-US" sz="2400" smtClean="0"/>
              <a:t>三个杆中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smtClean="0"/>
              <a:t>(3) 大盘不能压在小盘上</a:t>
            </a:r>
            <a:endParaRPr lang="zh-CN" altLang="zh-CN" sz="2400" smtClean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295400" y="354965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         </a:t>
            </a:r>
            <a:r>
              <a:rPr kumimoji="1" lang="en-US" altLang="zh-CN" sz="2400" b="1"/>
              <a:t>A		        B	                               C</a:t>
            </a: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71600" y="1916832"/>
            <a:ext cx="1676400" cy="1240904"/>
            <a:chOff x="1371600" y="1916832"/>
            <a:chExt cx="1676400" cy="1240904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371600" y="2929136"/>
              <a:ext cx="1676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562100" y="1916832"/>
              <a:ext cx="1295400" cy="1012304"/>
              <a:chOff x="1562100" y="1712640"/>
              <a:chExt cx="1295400" cy="1012304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562100" y="2496344"/>
                <a:ext cx="12954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917700" y="1865040"/>
                <a:ext cx="609600" cy="174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2049780" y="1712640"/>
                <a:ext cx="3048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1705744" y="2267744"/>
                <a:ext cx="1008112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1848408" y="2039144"/>
                <a:ext cx="722784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39952" y="1916832"/>
            <a:ext cx="1676400" cy="1240904"/>
            <a:chOff x="4139952" y="1916832"/>
            <a:chExt cx="1676400" cy="1240904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4139952" y="2929136"/>
              <a:ext cx="1676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30452" y="1916832"/>
              <a:ext cx="1295400" cy="1012304"/>
              <a:chOff x="1562100" y="1712640"/>
              <a:chExt cx="1295400" cy="1012304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562100" y="2496344"/>
                <a:ext cx="1295400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917700" y="1865040"/>
                <a:ext cx="609600" cy="174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049780" y="1712640"/>
                <a:ext cx="304800" cy="152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1705744" y="2267744"/>
                <a:ext cx="1008112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1848408" y="2039144"/>
                <a:ext cx="722784" cy="228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1763712" cy="973138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zh-CN" altLang="en-US" smtClean="0">
              <a:solidFill>
                <a:srgbClr val="FFFFCC"/>
              </a:solidFill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950672" y="4165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1941272" y="2336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3795472" y="416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4938472" y="2489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6665672" y="4140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7656272" y="231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1331672" y="4241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      </a:t>
            </a:r>
            <a:r>
              <a:rPr kumimoji="1" lang="en-US" altLang="zh-CN" sz="2400" b="1"/>
              <a:t>A			         B		         C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672" y="2917076"/>
            <a:ext cx="939800" cy="867524"/>
            <a:chOff x="3124200" y="4771276"/>
            <a:chExt cx="939800" cy="867524"/>
          </a:xfrm>
        </p:grpSpPr>
        <p:sp>
          <p:nvSpPr>
            <p:cNvPr id="37912" name="AutoShape 24"/>
            <p:cNvSpPr>
              <a:spLocks/>
            </p:cNvSpPr>
            <p:nvPr/>
          </p:nvSpPr>
          <p:spPr bwMode="auto">
            <a:xfrm>
              <a:off x="3124200" y="4771276"/>
              <a:ext cx="228600" cy="867524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3375288" y="4973935"/>
              <a:ext cx="688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n-1</a:t>
              </a:r>
            </a:p>
          </p:txBody>
        </p:sp>
      </p:grpSp>
      <p:sp>
        <p:nvSpPr>
          <p:cNvPr id="477219" name="Freeform 35"/>
          <p:cNvSpPr>
            <a:spLocks/>
          </p:cNvSpPr>
          <p:nvPr/>
        </p:nvSpPr>
        <p:spPr bwMode="auto">
          <a:xfrm>
            <a:off x="2258772" y="2336800"/>
            <a:ext cx="5237480" cy="580276"/>
          </a:xfrm>
          <a:custGeom>
            <a:avLst/>
            <a:gdLst>
              <a:gd name="T0" fmla="*/ 0 w 2256"/>
              <a:gd name="T1" fmla="*/ 762000 h 480"/>
              <a:gd name="T2" fmla="*/ 1752600 w 2256"/>
              <a:gd name="T3" fmla="*/ 0 h 480"/>
              <a:gd name="T4" fmla="*/ 3581400 w 2256"/>
              <a:gd name="T5" fmla="*/ 7620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480">
                <a:moveTo>
                  <a:pt x="0" y="480"/>
                </a:moveTo>
                <a:cubicBezTo>
                  <a:pt x="364" y="240"/>
                  <a:pt x="728" y="0"/>
                  <a:pt x="1104" y="0"/>
                </a:cubicBezTo>
                <a:cubicBezTo>
                  <a:pt x="1480" y="0"/>
                  <a:pt x="1868" y="240"/>
                  <a:pt x="2256" y="48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7008572" y="3109575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1095452" y="39370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00272" y="39370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293572" y="2927236"/>
            <a:ext cx="1295400" cy="1012304"/>
            <a:chOff x="1562100" y="1712640"/>
            <a:chExt cx="1295400" cy="1012304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562100" y="2496344"/>
              <a:ext cx="12954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917700" y="1865040"/>
              <a:ext cx="609600" cy="174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049780" y="1712640"/>
              <a:ext cx="3048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705744" y="2267744"/>
              <a:ext cx="1008112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848408" y="2039144"/>
              <a:ext cx="722784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93572" y="2929927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90772" y="2927236"/>
            <a:ext cx="1295400" cy="1012304"/>
            <a:chOff x="1562100" y="4771276"/>
            <a:chExt cx="1295400" cy="1012304"/>
          </a:xfrm>
          <a:solidFill>
            <a:srgbClr val="008080"/>
          </a:solidFill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1562100" y="5554980"/>
              <a:ext cx="1295400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917700" y="4923676"/>
              <a:ext cx="609600" cy="174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049780" y="4771276"/>
              <a:ext cx="304800" cy="152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1705744" y="5326380"/>
              <a:ext cx="1008112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1848408" y="5097780"/>
              <a:ext cx="722784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26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9" grpId="0" animBg="1"/>
      <p:bldP spid="53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汉诺(</a:t>
            </a:r>
            <a:r>
              <a:rPr lang="en-US" altLang="zh-CN" dirty="0"/>
              <a:t>Hanoi)</a:t>
            </a:r>
            <a:r>
              <a:rPr lang="zh-CN" altLang="en-US" dirty="0"/>
              <a:t>塔 </a:t>
            </a:r>
            <a:r>
              <a:rPr lang="zh-CN" altLang="en-US" dirty="0" smtClean="0"/>
              <a:t>问题求解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07504" y="1493093"/>
            <a:ext cx="4245868" cy="6397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伪代码描述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79513" y="2174874"/>
            <a:ext cx="4248471" cy="43504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hanio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个盘，</a:t>
            </a:r>
            <a:r>
              <a:rPr lang="en-US" altLang="zh-CN" dirty="0" smtClean="0"/>
              <a:t>A→B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为过渡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if (n == 1)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直接</a:t>
            </a:r>
            <a:r>
              <a:rPr lang="zh-CN" altLang="en-US" dirty="0" smtClean="0">
                <a:solidFill>
                  <a:srgbClr val="FF0000"/>
                </a:solidFill>
              </a:rPr>
              <a:t>搬运</a:t>
            </a:r>
            <a:r>
              <a:rPr lang="zh-CN" altLang="en-US" dirty="0" smtClean="0">
                <a:solidFill>
                  <a:srgbClr val="FF0000"/>
                </a:solidFill>
              </a:rPr>
              <a:t>盘子：</a:t>
            </a:r>
            <a:r>
              <a:rPr lang="en-US" altLang="zh-CN" dirty="0" smtClean="0">
                <a:solidFill>
                  <a:srgbClr val="FF0000"/>
                </a:solidFill>
              </a:rPr>
              <a:t>A→B</a:t>
            </a:r>
          </a:p>
          <a:p>
            <a:pPr marL="0" indent="0">
              <a:buNone/>
            </a:pPr>
            <a:r>
              <a:rPr lang="en-US" altLang="zh-CN" dirty="0" smtClean="0"/>
              <a:t>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    </a:t>
            </a:r>
            <a:r>
              <a:rPr lang="en-US" altLang="zh-CN" dirty="0" err="1" smtClean="0">
                <a:solidFill>
                  <a:srgbClr val="FFC000"/>
                </a:solidFill>
              </a:rPr>
              <a:t>hanio</a:t>
            </a:r>
            <a:r>
              <a:rPr lang="en-US" altLang="zh-CN" dirty="0" smtClean="0">
                <a:solidFill>
                  <a:srgbClr val="FFC000"/>
                </a:solidFill>
              </a:rPr>
              <a:t>(n-1</a:t>
            </a:r>
            <a:r>
              <a:rPr lang="zh-CN" altLang="en-US" dirty="0" smtClean="0">
                <a:solidFill>
                  <a:srgbClr val="FFC000"/>
                </a:solidFill>
              </a:rPr>
              <a:t>个盘，</a:t>
            </a:r>
            <a:r>
              <a:rPr lang="en-US" altLang="zh-CN" dirty="0" smtClean="0">
                <a:solidFill>
                  <a:srgbClr val="FFC000"/>
                </a:solidFill>
              </a:rPr>
              <a:t>A→C,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</a:t>
            </a:r>
            <a:r>
              <a:rPr lang="en-US" altLang="zh-CN" dirty="0" smtClean="0">
                <a:solidFill>
                  <a:srgbClr val="FFC000"/>
                </a:solidFill>
              </a:rPr>
              <a:t> B</a:t>
            </a:r>
            <a:r>
              <a:rPr lang="zh-CN" altLang="en-US" dirty="0" smtClean="0">
                <a:solidFill>
                  <a:srgbClr val="FFC000"/>
                </a:solidFill>
              </a:rPr>
              <a:t>为过渡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搬运第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个盘子：</a:t>
            </a:r>
            <a:r>
              <a:rPr lang="en-US" altLang="zh-CN" dirty="0" smtClean="0"/>
              <a:t>A→B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C000"/>
                </a:solidFill>
              </a:rPr>
              <a:t>hanio</a:t>
            </a:r>
            <a:r>
              <a:rPr lang="en-US" altLang="zh-CN" dirty="0" smtClean="0">
                <a:solidFill>
                  <a:srgbClr val="FFC000"/>
                </a:solidFill>
              </a:rPr>
              <a:t>(n-1</a:t>
            </a:r>
            <a:r>
              <a:rPr lang="zh-CN" altLang="en-US" dirty="0" smtClean="0">
                <a:solidFill>
                  <a:srgbClr val="FFC000"/>
                </a:solidFill>
              </a:rPr>
              <a:t>个盘，</a:t>
            </a:r>
            <a:r>
              <a:rPr lang="en-US" altLang="zh-CN" dirty="0" smtClean="0">
                <a:solidFill>
                  <a:srgbClr val="FFC000"/>
                </a:solidFill>
              </a:rPr>
              <a:t>C→B,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</a:t>
            </a:r>
            <a:r>
              <a:rPr lang="en-US" altLang="zh-CN" dirty="0" smtClean="0">
                <a:solidFill>
                  <a:srgbClr val="FFC000"/>
                </a:solidFill>
              </a:rPr>
              <a:t> A</a:t>
            </a:r>
            <a:r>
              <a:rPr lang="zh-CN" altLang="en-US" dirty="0" smtClean="0">
                <a:solidFill>
                  <a:srgbClr val="FFC000"/>
                </a:solidFill>
              </a:rPr>
              <a:t>为过渡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355977" y="1493093"/>
            <a:ext cx="4330826" cy="6397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C</a:t>
            </a:r>
            <a:r>
              <a:rPr lang="zh-CN" altLang="en-US" sz="3200" dirty="0" smtClean="0">
                <a:solidFill>
                  <a:srgbClr val="C00000"/>
                </a:solidFill>
              </a:rPr>
              <a:t>语言代码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4427985" y="2174874"/>
            <a:ext cx="4716016" cy="43504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hanio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n, char </a:t>
            </a:r>
            <a:r>
              <a:rPr lang="en-US" altLang="zh-CN" dirty="0" smtClean="0"/>
              <a:t>A, </a:t>
            </a:r>
            <a:r>
              <a:rPr lang="en-US" altLang="zh-CN" dirty="0"/>
              <a:t>char </a:t>
            </a:r>
            <a:r>
              <a:rPr lang="en-US" altLang="zh-CN" dirty="0" smtClean="0"/>
              <a:t>B, char C)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(n == 1)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("%c--&gt;%c\n", </a:t>
            </a:r>
            <a:r>
              <a:rPr lang="en-US" altLang="zh-CN" dirty="0" smtClean="0">
                <a:solidFill>
                  <a:srgbClr val="FF0000"/>
                </a:solidFill>
              </a:rPr>
              <a:t>A, B);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else </a:t>
            </a:r>
          </a:p>
          <a:p>
            <a:pPr marL="0" indent="0">
              <a:buNone/>
            </a:pPr>
            <a:r>
              <a:rPr lang="en-US" altLang="zh-CN" dirty="0"/>
              <a:t> 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FF00"/>
                </a:solidFill>
              </a:rPr>
              <a:t>hanio</a:t>
            </a:r>
            <a:r>
              <a:rPr lang="en-US" altLang="zh-CN" dirty="0">
                <a:solidFill>
                  <a:srgbClr val="FFFF00"/>
                </a:solidFill>
              </a:rPr>
              <a:t>(n-1, </a:t>
            </a:r>
            <a:r>
              <a:rPr lang="en-US" altLang="zh-CN" dirty="0" smtClean="0">
                <a:solidFill>
                  <a:srgbClr val="FFFF00"/>
                </a:solidFill>
              </a:rPr>
              <a:t>A, C,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B);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("%c--&gt;%c\n", </a:t>
            </a:r>
            <a:r>
              <a:rPr lang="en-US" altLang="zh-CN" dirty="0" smtClean="0"/>
              <a:t>A, B);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>
                <a:solidFill>
                  <a:srgbClr val="FFFF00"/>
                </a:solidFill>
              </a:rPr>
              <a:t>hanio</a:t>
            </a:r>
            <a:r>
              <a:rPr lang="en-US" altLang="zh-CN" dirty="0">
                <a:solidFill>
                  <a:srgbClr val="FFFF00"/>
                </a:solidFill>
              </a:rPr>
              <a:t>(n-1, C</a:t>
            </a:r>
            <a:r>
              <a:rPr lang="en-US" altLang="zh-CN" dirty="0" smtClean="0">
                <a:solidFill>
                  <a:srgbClr val="FFFF00"/>
                </a:solidFill>
              </a:rPr>
              <a:t>, B,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A);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067944" y="1340768"/>
            <a:ext cx="0" cy="5400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  </a:t>
            </a:r>
            <a:r>
              <a:rPr lang="zh-CN" altLang="en-US" smtClean="0"/>
              <a:t>宏定义</a:t>
            </a:r>
            <a:endParaRPr lang="zh-CN" altLang="en-US" smtClean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#</a:t>
            </a:r>
            <a:r>
              <a:rPr lang="en-US" altLang="zh-CN" dirty="0" smtClean="0"/>
              <a:t>define </a:t>
            </a:r>
            <a:r>
              <a:rPr lang="zh-CN" altLang="en-US" dirty="0" smtClean="0"/>
              <a:t>宏名标识符  宏定义字符串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PI 3.14</a:t>
            </a:r>
          </a:p>
          <a:p>
            <a:pPr marL="457200" lvl="1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arr_size</a:t>
            </a:r>
            <a:r>
              <a:rPr lang="en-US" altLang="zh-CN" dirty="0" smtClean="0"/>
              <a:t>  4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编译时，把程序中所有与宏名相同的标识符，用宏定义字符串替代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说明:</a:t>
            </a:r>
          </a:p>
          <a:p>
            <a:pPr lvl="1"/>
            <a:r>
              <a:rPr lang="zh-CN" altLang="en-US" dirty="0" smtClean="0"/>
              <a:t>宏名一般用大写字母，以与变量名区别</a:t>
            </a:r>
          </a:p>
          <a:p>
            <a:pPr lvl="1"/>
            <a:r>
              <a:rPr lang="zh-CN" altLang="en-US" dirty="0" smtClean="0"/>
              <a:t>宏定义不是Ｃ语句，后面不得跟分号</a:t>
            </a:r>
          </a:p>
          <a:p>
            <a:pPr lvl="1"/>
            <a:r>
              <a:rPr lang="zh-CN" altLang="en-US" dirty="0" smtClean="0"/>
              <a:t>宏定义可以嵌套使用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多用于符号常量、简单的操作和函数等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#define MAX(a, b)  ((a)&gt;(b) ? (a) : (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b)</a:t>
            </a:r>
            <a:r>
              <a:rPr lang="en-US" altLang="zh-CN" dirty="0" smtClean="0">
                <a:solidFill>
                  <a:srgbClr val="FFC000"/>
                </a:solidFill>
              </a:rPr>
              <a:t>)  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10.3.1  </a:t>
            </a:r>
            <a:r>
              <a:rPr lang="zh-CN" altLang="en-US" smtClean="0"/>
              <a:t>宏基本定义</a:t>
            </a:r>
            <a:endParaRPr lang="zh-CN" altLang="en-US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宏定义可以写在程序中任何位置，它的作用范围从定义书写处到文件尾。</a:t>
            </a:r>
          </a:p>
          <a:p>
            <a:r>
              <a:rPr lang="zh-CN" altLang="en-US" smtClean="0"/>
              <a:t>可以通过“#</a:t>
            </a:r>
            <a:r>
              <a:rPr lang="en-US" altLang="zh-CN" smtClean="0"/>
              <a:t>undef”</a:t>
            </a:r>
            <a:r>
              <a:rPr lang="zh-CN" altLang="en-US" smtClean="0"/>
              <a:t>强制指定宏的结束范围。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8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宏的作用范围</a:t>
            </a:r>
            <a:endParaRPr lang="zh-CN" altLang="en-US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507288" cy="5976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 A  “This is the first macro”</a:t>
            </a:r>
          </a:p>
          <a:p>
            <a:pPr marL="0" indent="0">
              <a:buNone/>
            </a:pPr>
            <a:r>
              <a:rPr lang="en-US" altLang="zh-CN" dirty="0" smtClean="0"/>
              <a:t>void  f1()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“A\n”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#define  B  “This is the second macro”	A </a:t>
            </a:r>
            <a:r>
              <a:rPr lang="zh-CN" altLang="en-US" dirty="0" smtClean="0"/>
              <a:t>的有效范围</a:t>
            </a:r>
          </a:p>
          <a:p>
            <a:pPr marL="0" indent="0">
              <a:buNone/>
            </a:pPr>
            <a:r>
              <a:rPr lang="en-US" altLang="zh-CN" dirty="0" smtClean="0"/>
              <a:t>void  f2(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B ) ;		        B </a:t>
            </a:r>
            <a:r>
              <a:rPr lang="zh-CN" altLang="en-US" dirty="0" smtClean="0"/>
              <a:t>的有效范围</a:t>
            </a:r>
          </a:p>
          <a:p>
            <a:pPr marL="0" indent="0">
              <a:buNone/>
            </a:pPr>
            <a:r>
              <a:rPr lang="zh-CN" altLang="en-US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 B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f1( );</a:t>
            </a:r>
          </a:p>
          <a:p>
            <a:pPr marL="0" indent="0">
              <a:buNone/>
            </a:pPr>
            <a:r>
              <a:rPr lang="en-US" altLang="zh-CN" dirty="0" smtClean="0"/>
              <a:t>    f2( );</a:t>
            </a:r>
          </a:p>
          <a:p>
            <a:pPr marL="0" indent="0">
              <a:buNone/>
            </a:pPr>
            <a:r>
              <a:rPr lang="en-US" altLang="zh-CN" dirty="0" smtClean="0"/>
              <a:t> 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 flipV="1">
            <a:off x="5364088" y="3132377"/>
            <a:ext cx="0" cy="4953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11"/>
          <p:cNvSpPr>
            <a:spLocks noChangeShapeType="1"/>
          </p:cNvSpPr>
          <p:nvPr/>
        </p:nvSpPr>
        <p:spPr bwMode="auto">
          <a:xfrm>
            <a:off x="5364088" y="4208065"/>
            <a:ext cx="0" cy="3730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12"/>
          <p:cNvSpPr>
            <a:spLocks noChangeShapeType="1"/>
          </p:cNvSpPr>
          <p:nvPr/>
        </p:nvSpPr>
        <p:spPr bwMode="auto">
          <a:xfrm flipV="1">
            <a:off x="7164388" y="1268413"/>
            <a:ext cx="0" cy="13144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13"/>
          <p:cNvSpPr>
            <a:spLocks noChangeShapeType="1"/>
          </p:cNvSpPr>
          <p:nvPr/>
        </p:nvSpPr>
        <p:spPr bwMode="auto">
          <a:xfrm>
            <a:off x="7164388" y="3232150"/>
            <a:ext cx="0" cy="343721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10.3.2  </a:t>
            </a:r>
            <a:r>
              <a:rPr lang="zh-CN" altLang="en-US" smtClean="0"/>
              <a:t>带参数的宏定义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FFC000"/>
                </a:solidFill>
              </a:rPr>
              <a:t>a&gt;b ? a : b</a:t>
            </a:r>
          </a:p>
          <a:p>
            <a:pPr marL="0" indent="0">
              <a:buNone/>
            </a:pPr>
            <a:r>
              <a:rPr lang="en-US" altLang="zh-CN" dirty="0" smtClean="0"/>
              <a:t>#define SQR(x)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x*x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    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 y, z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x = 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y = SQR(x);</a:t>
            </a:r>
          </a:p>
          <a:p>
            <a:pPr marL="0" indent="0">
              <a:buNone/>
            </a:pPr>
            <a:r>
              <a:rPr lang="en-US" altLang="zh-CN" dirty="0" smtClean="0"/>
              <a:t>y = SQR(</a:t>
            </a:r>
            <a:r>
              <a:rPr lang="en-US" altLang="zh-CN" dirty="0" err="1" smtClean="0"/>
              <a:t>z+x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3383360" y="2684034"/>
            <a:ext cx="5760640" cy="1152128"/>
          </a:xfrm>
          <a:prstGeom prst="wedgeEllipseCallout">
            <a:avLst>
              <a:gd name="adj1" fmla="val -54101"/>
              <a:gd name="adj2" fmla="val 97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x&gt;y </a:t>
            </a:r>
            <a:r>
              <a:rPr lang="en-US" altLang="zh-CN" sz="48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 x : </a:t>
            </a:r>
            <a:r>
              <a:rPr lang="en-US" altLang="zh-CN" sz="48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en-US" altLang="zh-CN" sz="48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148064" y="4077072"/>
            <a:ext cx="3691697" cy="1152128"/>
          </a:xfrm>
          <a:prstGeom prst="wedgeEllipseCallout">
            <a:avLst>
              <a:gd name="adj1" fmla="val -115236"/>
              <a:gd name="adj2" fmla="val 40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x*x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902291" y="5589240"/>
            <a:ext cx="5782277" cy="1152128"/>
          </a:xfrm>
          <a:prstGeom prst="wedgeEllipseCallout">
            <a:avLst>
              <a:gd name="adj1" fmla="val -62820"/>
              <a:gd name="adj2" fmla="val -3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3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10.3.2  </a:t>
            </a:r>
            <a:r>
              <a:rPr lang="zh-CN" altLang="en-US" dirty="0" smtClean="0"/>
              <a:t>带参数的宏定义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建议使用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，减少麻烦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 (</a:t>
            </a:r>
            <a:r>
              <a:rPr lang="en-US" altLang="zh-CN" dirty="0" smtClean="0">
                <a:solidFill>
                  <a:srgbClr val="FFC000"/>
                </a:solidFill>
              </a:rPr>
              <a:t>a)&gt;(b) ? (a) : (b)</a:t>
            </a:r>
          </a:p>
          <a:p>
            <a:pPr marL="0" indent="0">
              <a:buNone/>
            </a:pPr>
            <a:r>
              <a:rPr lang="en-US" altLang="zh-CN" dirty="0" smtClean="0"/>
              <a:t>#define SQR(x)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(x)*(x)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     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 y, z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x = 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y = SQR(x);</a:t>
            </a:r>
          </a:p>
          <a:p>
            <a:pPr marL="0" indent="0">
              <a:buNone/>
            </a:pPr>
            <a:r>
              <a:rPr lang="en-US" altLang="zh-CN" dirty="0" smtClean="0"/>
              <a:t>y = SQR(</a:t>
            </a:r>
            <a:r>
              <a:rPr lang="en-US" altLang="zh-CN" dirty="0" err="1" smtClean="0"/>
              <a:t>z+x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2699792" y="2684034"/>
            <a:ext cx="7200800" cy="1152128"/>
          </a:xfrm>
          <a:prstGeom prst="wedgeEllipseCallout">
            <a:avLst>
              <a:gd name="adj1" fmla="val -46482"/>
              <a:gd name="adj2" fmla="val 9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(x)&gt;(y) </a:t>
            </a:r>
            <a:r>
              <a:rPr lang="en-US" altLang="zh-CN" sz="4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 </a:t>
            </a:r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(x) </a:t>
            </a:r>
            <a:r>
              <a:rPr lang="en-US" altLang="zh-CN" sz="4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4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(y)</a:t>
            </a:r>
            <a:endParaRPr lang="en-US" altLang="zh-CN" sz="40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148064" y="4077072"/>
            <a:ext cx="3691697" cy="1152128"/>
          </a:xfrm>
          <a:prstGeom prst="wedgeEllipseCallout">
            <a:avLst>
              <a:gd name="adj1" fmla="val -115236"/>
              <a:gd name="adj2" fmla="val 40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(x)*(x)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3902291" y="5589240"/>
            <a:ext cx="5782277" cy="1152128"/>
          </a:xfrm>
          <a:prstGeom prst="wedgeEllipseCallout">
            <a:avLst>
              <a:gd name="adj1" fmla="val -62820"/>
              <a:gd name="adj2" fmla="val -3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(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)*(</a:t>
            </a:r>
            <a:r>
              <a:rPr lang="en-US" altLang="zh-CN" sz="5400" dirty="0" err="1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z+x</a:t>
            </a:r>
            <a:r>
              <a:rPr lang="en-US" altLang="zh-CN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用宏实现两个变量的交换</a:t>
            </a:r>
            <a:endParaRPr lang="zh-CN" altLang="en-US" dirty="0" smtClean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 </a:t>
            </a:r>
            <a:r>
              <a:rPr lang="en-US" altLang="zh-CN" dirty="0" smtClean="0">
                <a:solidFill>
                  <a:srgbClr val="FFFF00"/>
                </a:solidFill>
              </a:rPr>
              <a:t>f(a, b, t</a:t>
            </a:r>
            <a:r>
              <a:rPr lang="zh-CN" altLang="en-US" dirty="0" smtClean="0">
                <a:solidFill>
                  <a:srgbClr val="FFFF00"/>
                </a:solidFill>
              </a:rPr>
              <a:t>) </a:t>
            </a:r>
            <a:r>
              <a:rPr lang="en-US" altLang="zh-CN" dirty="0" smtClean="0"/>
              <a:t>(t)=(a)</a:t>
            </a:r>
            <a:r>
              <a:rPr lang="en-US" altLang="zh-CN" dirty="0" smtClean="0"/>
              <a:t>,(</a:t>
            </a:r>
            <a:r>
              <a:rPr lang="en-US" altLang="zh-CN" dirty="0" smtClean="0"/>
              <a:t>a)=(b),(b)=(t)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void</a:t>
            </a:r>
            <a:r>
              <a:rPr lang="en-US" altLang="zh-CN" dirty="0" smtClean="0"/>
              <a:t> main( </a:t>
            </a:r>
            <a:r>
              <a:rPr lang="en-US" altLang="zh-CN" dirty="0" smtClean="0">
                <a:solidFill>
                  <a:srgbClr val="FFFF00"/>
                </a:solidFill>
              </a:rPr>
              <a:t>void</a:t>
            </a:r>
            <a:r>
              <a:rPr lang="en-US" altLang="zh-CN" dirty="0" smtClean="0"/>
              <a:t> 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x,y,t</a:t>
            </a:r>
            <a:r>
              <a:rPr lang="en-US" altLang="zh-CN" dirty="0" smtClean="0"/>
              <a:t> ;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d%d</a:t>
            </a:r>
            <a:r>
              <a:rPr lang="en-US" altLang="zh-CN" dirty="0" smtClean="0"/>
              <a:t>”, &amp;x, &amp;y);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f(</a:t>
            </a:r>
            <a:r>
              <a:rPr lang="en-US" altLang="zh-CN" dirty="0" err="1" smtClean="0">
                <a:solidFill>
                  <a:srgbClr val="FF0000"/>
                </a:solidFill>
              </a:rPr>
              <a:t>x,y,t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3300"/>
                </a:solidFill>
              </a:rPr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使用宏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  %d\n”, x, y)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99592" y="4365104"/>
            <a:ext cx="4532010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(t)=(x),(x)=(y),(y)=(</a:t>
            </a:r>
            <a:r>
              <a:rPr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800" b="1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);</a:t>
            </a:r>
            <a:endParaRPr lang="en-US" altLang="zh-CN" sz="2800" b="1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5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嵌套的宏定义与调用</a:t>
            </a:r>
            <a:endParaRPr lang="zh-CN" altLang="en-US" dirty="0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define F(x)  x - 2</a:t>
            </a:r>
          </a:p>
          <a:p>
            <a:pPr marL="0" indent="0">
              <a:buNone/>
            </a:pPr>
            <a:r>
              <a:rPr lang="en-US" altLang="zh-CN" dirty="0" smtClean="0"/>
              <a:t>#define D(x)  x*F(x)</a:t>
            </a:r>
          </a:p>
          <a:p>
            <a:pPr marL="0" indent="0">
              <a:buNone/>
            </a:pPr>
            <a:r>
              <a:rPr lang="en-US" altLang="zh-CN" dirty="0" smtClean="0"/>
              <a:t>void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rgbClr val="FFC000"/>
                </a:solidFill>
              </a:rPr>
              <a:t>D(3), D(D(3))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6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结构化程序设计</a:t>
            </a:r>
            <a:endParaRPr lang="zh-CN" altLang="en-US" dirty="0" smtClean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使用结构化程序设计方法解决复杂的问题</a:t>
            </a:r>
          </a:p>
          <a:p>
            <a:pPr lvl="1"/>
            <a:r>
              <a:rPr lang="zh-CN" altLang="en-US" dirty="0" smtClean="0"/>
              <a:t>把大问题分解成若干小问题，小问题再进一步分解成若干更小的问题</a:t>
            </a:r>
          </a:p>
          <a:p>
            <a:pPr lvl="1"/>
            <a:r>
              <a:rPr lang="zh-CN" altLang="en-US" dirty="0" smtClean="0"/>
              <a:t>写程序时，用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解决整个问题，它调用解决小问题的函数</a:t>
            </a:r>
          </a:p>
          <a:p>
            <a:pPr lvl="1"/>
            <a:r>
              <a:rPr lang="zh-CN" altLang="en-US" dirty="0" smtClean="0"/>
              <a:t>这些函数又进一步调用解决更小问题的函数，从而形成函数的嵌套调用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9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嵌套的宏定义</a:t>
            </a:r>
            <a:endParaRPr lang="zh-CN" altLang="en-US" sz="4000" dirty="0" smtClean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27984" y="1556792"/>
            <a:ext cx="4896544" cy="4824536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/>
              <a:t>D(3) = 3*F(3)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	 	  = </a:t>
            </a:r>
            <a:r>
              <a:rPr lang="en-US" altLang="zh-CN" sz="2400" dirty="0" smtClean="0"/>
              <a:t>3*3-2</a:t>
            </a:r>
            <a:endParaRPr lang="zh-CN" altLang="en-US" sz="24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	   = 7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/>
              <a:t>D(D(3)) = D(3)*F(D(3))</a:t>
            </a:r>
            <a:endParaRPr lang="zh-CN" altLang="en-US" sz="24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		     = </a:t>
            </a:r>
            <a:r>
              <a:rPr lang="en-US" altLang="zh-CN" sz="2400" dirty="0" smtClean="0"/>
              <a:t>3*F(3)*D(3)-2</a:t>
            </a:r>
            <a:endParaRPr lang="zh-CN" altLang="en-US" sz="20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		     = </a:t>
            </a:r>
            <a:r>
              <a:rPr lang="en-US" altLang="zh-CN" sz="2400" dirty="0" smtClean="0"/>
              <a:t>3*3-2*3*F(3)-2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	      = 3*3-2*3*3-2-2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 = -13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/>
              <a:t>运行结果：7  -13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39248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计算 </a:t>
            </a:r>
            <a:r>
              <a:rPr lang="en-US" altLang="zh-CN" dirty="0" smtClean="0"/>
              <a:t>D</a:t>
            </a:r>
            <a:r>
              <a:rPr lang="en-US" altLang="zh-CN" dirty="0"/>
              <a:t>(</a:t>
            </a:r>
            <a:r>
              <a:rPr lang="en-US" altLang="zh-CN" dirty="0" smtClean="0"/>
              <a:t>3)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D(D(3))</a:t>
            </a:r>
          </a:p>
          <a:p>
            <a:pPr algn="just">
              <a:buFont typeface="Wingdings" pitchFamily="2" charset="2"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#</a:t>
            </a:r>
            <a:r>
              <a:rPr lang="en-US" altLang="zh-CN" b="1" dirty="0">
                <a:solidFill>
                  <a:srgbClr val="FF0000"/>
                </a:solidFill>
              </a:rPr>
              <a:t>define F(x)  x </a:t>
            </a:r>
            <a:r>
              <a:rPr lang="en-US" altLang="zh-CN" b="1" dirty="0">
                <a:solidFill>
                  <a:srgbClr val="FF0000"/>
                </a:solidFill>
                <a:latin typeface="Albertus Extra Bold" pitchFamily="34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</a:rPr>
              <a:t> 2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#define D(x)  x*F(x)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先</a:t>
            </a:r>
            <a:r>
              <a:rPr lang="zh-CN" altLang="en-US" dirty="0">
                <a:solidFill>
                  <a:srgbClr val="FFC000"/>
                </a:solidFill>
              </a:rPr>
              <a:t>全部替换好，最后再统一计算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不可一边替换一边计算，更不可以人为添加</a:t>
            </a:r>
            <a:r>
              <a:rPr lang="zh-CN" altLang="en-US" dirty="0" smtClean="0">
                <a:solidFill>
                  <a:srgbClr val="FFC000"/>
                </a:solidFill>
              </a:rPr>
              <a:t>括号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577552" y="1196752"/>
            <a:ext cx="0" cy="57568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宏定义应用示例</a:t>
            </a:r>
            <a:endParaRPr lang="zh-CN" altLang="en-US" smtClean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判断字符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是否为小写字母。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 LOWCASE(c)  (((c) &gt;= 'a') &amp;&amp; ((c) &lt;= 'z') )</a:t>
            </a:r>
          </a:p>
          <a:p>
            <a:r>
              <a:rPr lang="zh-CN" altLang="en-US" dirty="0" smtClean="0"/>
              <a:t>将数字字符（</a:t>
            </a:r>
            <a:r>
              <a:rPr lang="en-US" altLang="zh-CN" dirty="0" smtClean="0"/>
              <a:t>‘0’</a:t>
            </a:r>
            <a:r>
              <a:rPr lang="zh-CN" altLang="en-US" dirty="0" smtClean="0"/>
              <a:t>～</a:t>
            </a:r>
            <a:r>
              <a:rPr lang="en-US" altLang="zh-CN" dirty="0" smtClean="0"/>
              <a:t>‘9’</a:t>
            </a:r>
            <a:r>
              <a:rPr lang="zh-CN" altLang="en-US" dirty="0" smtClean="0"/>
              <a:t>）转换为相应的十进制整数，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表示出错。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#define  CTOD(c)  (((c) &gt;= '0') &amp;&amp; ((c) &lt;= '9') ? c - '0' : -1) </a:t>
            </a:r>
          </a:p>
          <a:p>
            <a:r>
              <a:rPr lang="zh-CN" altLang="en-US" dirty="0" smtClean="0"/>
              <a:t>最大值、最小值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#define  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((a) &gt;= (b) ?  (a) : (b))</a:t>
            </a:r>
          </a:p>
          <a:p>
            <a:pPr marL="457200" lvl="1" indent="0">
              <a:buNone/>
            </a:pPr>
            <a:r>
              <a:rPr lang="en-US" altLang="zh-CN" dirty="0" smtClean="0"/>
              <a:t>#define  MIN(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 ((a) &lt;= (b) ?  (a) : (b))</a:t>
            </a:r>
          </a:p>
          <a:p>
            <a:pPr marL="457200" lvl="1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</a:t>
            </a:r>
            <a:r>
              <a:rPr lang="en-US" altLang="zh-CN" dirty="0" smtClean="0"/>
              <a:t>.4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文件包含</a:t>
            </a:r>
            <a:endParaRPr lang="zh-CN" altLang="en-US" dirty="0" smtClean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为了避免一个文件过长，可以把程序分别保存为几个文件。</a:t>
            </a:r>
          </a:p>
          <a:p>
            <a:r>
              <a:rPr lang="zh-CN" altLang="en-US" dirty="0" smtClean="0"/>
              <a:t>一个大程序会由几个文件组成，每一个文件又可能包含若干个函数。</a:t>
            </a:r>
          </a:p>
          <a:p>
            <a:r>
              <a:rPr lang="zh-CN" altLang="en-US" dirty="0" smtClean="0"/>
              <a:t>程序文件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/>
              <a:t>程序文件模块。</a:t>
            </a:r>
          </a:p>
          <a:p>
            <a:pPr lvl="1"/>
            <a:r>
              <a:rPr lang="zh-CN" altLang="en-US" dirty="0" smtClean="0"/>
              <a:t>程序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文件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函数</a:t>
            </a:r>
          </a:p>
          <a:p>
            <a:r>
              <a:rPr lang="zh-CN" altLang="en-US" dirty="0" smtClean="0"/>
              <a:t>大程序－若干程序文件模块</a:t>
            </a:r>
          </a:p>
          <a:p>
            <a:pPr lvl="1"/>
            <a:r>
              <a:rPr lang="zh-CN" altLang="en-US" dirty="0" smtClean="0"/>
              <a:t>各程序文件模块分别编译，再连接</a:t>
            </a:r>
          </a:p>
          <a:p>
            <a:r>
              <a:rPr lang="zh-CN" altLang="en-US" dirty="0" smtClean="0"/>
              <a:t>整个程序只允许有一个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函数</a:t>
            </a:r>
            <a:endParaRPr lang="zh-CN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文件包含</a:t>
            </a:r>
            <a:endParaRPr lang="zh-CN" altLang="en-US" smtClean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600201"/>
            <a:ext cx="4495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格式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include &lt;</a:t>
            </a:r>
            <a:r>
              <a:rPr lang="zh-CN" altLang="en-US" dirty="0" smtClean="0"/>
              <a:t>需包含的文件名&gt;  </a:t>
            </a:r>
          </a:p>
          <a:p>
            <a:pPr marL="457200" lvl="1" indent="0">
              <a:buNone/>
            </a:pPr>
            <a:r>
              <a:rPr lang="zh-CN" altLang="en-US" dirty="0" smtClean="0"/>
              <a:t>#</a:t>
            </a:r>
            <a:r>
              <a:rPr lang="en-US" altLang="zh-CN" dirty="0" smtClean="0"/>
              <a:t>include "</a:t>
            </a:r>
            <a:r>
              <a:rPr lang="zh-CN" altLang="en-US" dirty="0" smtClean="0"/>
              <a:t>需包含的文件名</a:t>
            </a:r>
            <a:r>
              <a:rPr lang="en-US" altLang="zh-CN" dirty="0" smtClean="0"/>
              <a:t>"</a:t>
            </a:r>
          </a:p>
          <a:p>
            <a:pPr marL="57150" indent="0">
              <a:buNone/>
            </a:pPr>
            <a:r>
              <a:rPr lang="zh-CN" altLang="en-US" dirty="0" smtClean="0"/>
              <a:t>  例如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457200" lvl="1" indent="0">
              <a:buNone/>
            </a:pPr>
            <a:r>
              <a:rPr lang="zh-CN" altLang="en-US" dirty="0"/>
              <a:t>#</a:t>
            </a:r>
            <a:r>
              <a:rPr lang="en-US" altLang="zh-CN" dirty="0"/>
              <a:t>include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myfunc.h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</a:t>
            </a:r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被</a:t>
            </a:r>
            <a:r>
              <a:rPr lang="zh-CN" altLang="en-US" dirty="0" smtClean="0"/>
              <a:t>包含的文件内容</a:t>
            </a:r>
            <a:r>
              <a:rPr lang="zh-CN" altLang="en-US" dirty="0"/>
              <a:t>插入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>
                <a:solidFill>
                  <a:srgbClr val="FF0000"/>
                </a:solidFill>
              </a:rPr>
              <a:t>include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所在位置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注意</a:t>
            </a:r>
            <a:endParaRPr lang="zh-CN" altLang="en-US" dirty="0"/>
          </a:p>
          <a:p>
            <a:pPr lvl="1"/>
            <a:r>
              <a:rPr lang="zh-CN" altLang="en-US" dirty="0"/>
              <a:t>编译预处理命令，以#开头。</a:t>
            </a:r>
          </a:p>
          <a:p>
            <a:pPr lvl="1"/>
            <a:r>
              <a:rPr lang="zh-CN" altLang="en-US" dirty="0" smtClean="0"/>
              <a:t>行</a:t>
            </a:r>
            <a:r>
              <a:rPr lang="zh-CN" altLang="en-US" dirty="0"/>
              <a:t>尾没有分号。</a:t>
            </a:r>
            <a:endParaRPr lang="zh-CN" altLang="zh-CN" dirty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572000" y="1484784"/>
            <a:ext cx="0" cy="39604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10-7] </a:t>
            </a:r>
            <a:r>
              <a:rPr lang="zh-CN" altLang="en-US" smtClean="0"/>
              <a:t>文件包含举例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err="1" smtClean="0"/>
              <a:t>length.h</a:t>
            </a:r>
            <a:endParaRPr lang="en-US" altLang="zh-CN" dirty="0" smtClean="0"/>
          </a:p>
          <a:p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英里</a:t>
            </a:r>
            <a:r>
              <a:rPr lang="en-US" altLang="zh-CN" dirty="0" smtClean="0">
                <a:solidFill>
                  <a:srgbClr val="00B050"/>
                </a:solidFill>
              </a:rPr>
              <a:t>=1609</a:t>
            </a:r>
            <a:r>
              <a:rPr lang="zh-CN" altLang="en-US" dirty="0" smtClean="0">
                <a:solidFill>
                  <a:srgbClr val="00B050"/>
                </a:solidFill>
              </a:rPr>
              <a:t>米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mile_to_meter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1609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英尺</a:t>
            </a:r>
            <a:r>
              <a:rPr lang="en-US" altLang="zh-CN" dirty="0" smtClean="0">
                <a:solidFill>
                  <a:srgbClr val="00B050"/>
                </a:solidFill>
              </a:rPr>
              <a:t>=30.48</a:t>
            </a:r>
            <a:r>
              <a:rPr lang="zh-CN" altLang="en-US" dirty="0" smtClean="0">
                <a:solidFill>
                  <a:srgbClr val="00B050"/>
                </a:solidFill>
              </a:rPr>
              <a:t>厘米 </a:t>
            </a:r>
            <a:r>
              <a:rPr lang="zh-CN" altLang="en-US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foot_to_centimeter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30.48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1</a:t>
            </a:r>
            <a:r>
              <a:rPr lang="zh-CN" altLang="en-US" dirty="0" smtClean="0">
                <a:solidFill>
                  <a:srgbClr val="00B050"/>
                </a:solidFill>
              </a:rPr>
              <a:t>英寸</a:t>
            </a:r>
            <a:r>
              <a:rPr lang="en-US" altLang="zh-CN" dirty="0" smtClean="0">
                <a:solidFill>
                  <a:srgbClr val="00B050"/>
                </a:solidFill>
              </a:rPr>
              <a:t>=2.54</a:t>
            </a:r>
            <a:r>
              <a:rPr lang="zh-CN" altLang="en-US" dirty="0" smtClean="0">
                <a:solidFill>
                  <a:srgbClr val="00B050"/>
                </a:solidFill>
              </a:rPr>
              <a:t>厘米 </a:t>
            </a:r>
            <a:r>
              <a:rPr lang="zh-CN" altLang="en-US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#define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inch_to_centimeter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2.54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10-7] </a:t>
            </a:r>
            <a:r>
              <a:rPr lang="zh-CN" altLang="en-US" smtClean="0"/>
              <a:t>文件包含举例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文件 </a:t>
            </a:r>
            <a:r>
              <a:rPr lang="en-US" altLang="zh-CN" dirty="0" err="1" smtClean="0"/>
              <a:t>prog.c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#include &lt;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stdio.h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#include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rgbClr val="FFC000"/>
                </a:solidFill>
              </a:rPr>
              <a:t>length.h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void main()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float foot, inch, mile;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(“%f miles = %f\n”,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    mile, mile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mile_to_meter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   …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6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.h</a:t>
            </a:r>
            <a:r>
              <a:rPr lang="zh-CN" altLang="en-US" dirty="0" smtClean="0"/>
              <a:t>头文件常规用法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统一的定义和声明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函数申明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外部变量</a:t>
            </a:r>
            <a:r>
              <a:rPr lang="zh-CN" altLang="en-US" dirty="0"/>
              <a:t>申明</a:t>
            </a:r>
            <a:endParaRPr lang="en-US" altLang="zh-CN" dirty="0"/>
          </a:p>
          <a:p>
            <a:pPr lvl="1"/>
            <a:r>
              <a:rPr lang="zh-CN" altLang="en-US" dirty="0"/>
              <a:t>自定义的数据类型（结构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避免多次重复定义</a:t>
            </a:r>
            <a:endParaRPr lang="en-US" altLang="zh-CN" dirty="0" smtClean="0"/>
          </a:p>
          <a:p>
            <a:r>
              <a:rPr lang="zh-CN" altLang="en-US" dirty="0" smtClean="0"/>
              <a:t>避免不一致</a:t>
            </a:r>
            <a:endParaRPr lang="en-US" altLang="zh-CN" dirty="0" smtClean="0"/>
          </a:p>
          <a:p>
            <a:r>
              <a:rPr lang="zh-CN" altLang="en-US" dirty="0" smtClean="0"/>
              <a:t>方便修改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5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常用标准头文件</a:t>
            </a:r>
            <a:endParaRPr lang="zh-CN" altLang="en-US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1"/>
            <a:ext cx="9145016" cy="4061047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ctype.h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字符处理	</a:t>
            </a:r>
          </a:p>
          <a:p>
            <a:r>
              <a:rPr lang="en-US" altLang="zh-CN" dirty="0" err="1" smtClean="0"/>
              <a:t>math.h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与数学处理函数有关的说明与定义</a:t>
            </a:r>
          </a:p>
          <a:p>
            <a:r>
              <a:rPr lang="en-US" altLang="zh-CN" dirty="0" err="1" smtClean="0"/>
              <a:t>stdio.h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输入输出函数中使用的有关说明和定义</a:t>
            </a:r>
          </a:p>
          <a:p>
            <a:r>
              <a:rPr lang="en-US" altLang="zh-CN" dirty="0" err="1" smtClean="0"/>
              <a:t>string.h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字符串函数的有关说明和定义	</a:t>
            </a:r>
          </a:p>
          <a:p>
            <a:r>
              <a:rPr lang="en-US" altLang="zh-CN" dirty="0" err="1" smtClean="0"/>
              <a:t>stddef.h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定义某些常用内容	</a:t>
            </a:r>
          </a:p>
          <a:p>
            <a:r>
              <a:rPr lang="en-US" altLang="zh-CN" dirty="0" err="1" smtClean="0"/>
              <a:t>stdlib.h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杂项说明	</a:t>
            </a:r>
          </a:p>
          <a:p>
            <a:r>
              <a:rPr lang="en-US" altLang="zh-CN" dirty="0" err="1" smtClean="0"/>
              <a:t>time.h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支持系统时间函数	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0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10.3.5  </a:t>
            </a:r>
            <a:r>
              <a:rPr lang="zh-CN" altLang="en-US" smtClean="0"/>
              <a:t>编译预处理</a:t>
            </a:r>
            <a:endParaRPr lang="zh-CN" altLang="en-US" dirty="0" smtClean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编译预处理</a:t>
            </a:r>
            <a:r>
              <a:rPr lang="zh-CN" altLang="en-US" dirty="0" smtClean="0"/>
              <a:t>是Ｃ语言</a:t>
            </a:r>
            <a:r>
              <a:rPr lang="zh-CN" altLang="en-US" dirty="0" smtClean="0">
                <a:solidFill>
                  <a:srgbClr val="FFC000"/>
                </a:solidFill>
              </a:rPr>
              <a:t>编译程序的组成部分</a:t>
            </a:r>
            <a:r>
              <a:rPr lang="zh-CN" altLang="en-US" dirty="0" smtClean="0"/>
              <a:t>，它用于解释处理Ｃ语言源程序中的</a:t>
            </a:r>
            <a:r>
              <a:rPr lang="zh-CN" altLang="en-US" dirty="0" smtClean="0">
                <a:solidFill>
                  <a:srgbClr val="FFC000"/>
                </a:solidFill>
              </a:rPr>
              <a:t>各种预处理指令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文件包含</a:t>
            </a:r>
            <a:r>
              <a:rPr lang="en-US" altLang="zh-CN" dirty="0" smtClean="0"/>
              <a:t>(</a:t>
            </a:r>
            <a:r>
              <a:rPr lang="zh-CN" altLang="en-US" dirty="0" smtClean="0"/>
              <a:t>#</a:t>
            </a:r>
            <a:r>
              <a:rPr lang="en-US" altLang="zh-CN" dirty="0" smtClean="0"/>
              <a:t>include)</a:t>
            </a:r>
            <a:r>
              <a:rPr lang="zh-CN" altLang="en-US" dirty="0" smtClean="0"/>
              <a:t>和宏定义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#</a:t>
            </a:r>
            <a:r>
              <a:rPr lang="en-US" altLang="zh-CN" dirty="0" smtClean="0"/>
              <a:t>define)</a:t>
            </a:r>
            <a:r>
              <a:rPr lang="zh-CN" altLang="en-US" dirty="0" smtClean="0"/>
              <a:t>都是编译预处理指令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在形式上都以“#”开头，不属于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语言中真正的语句</a:t>
            </a:r>
          </a:p>
          <a:p>
            <a:pPr lvl="1"/>
            <a:r>
              <a:rPr lang="zh-CN" altLang="en-US" dirty="0" smtClean="0"/>
              <a:t>增强了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语言的编程功能，改进Ｃ语言程序设计环境，提高编程效率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8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49672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由于</a:t>
            </a:r>
            <a:r>
              <a:rPr lang="zh-CN" altLang="en-US" dirty="0" smtClean="0"/>
              <a:t>#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等编译预处理指令不是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语句，不能被编译程序</a:t>
            </a:r>
            <a:r>
              <a:rPr lang="zh-CN" altLang="en-US" dirty="0" smtClean="0"/>
              <a:t>翻译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需要</a:t>
            </a:r>
            <a:r>
              <a:rPr lang="zh-CN" altLang="en-US" dirty="0" smtClean="0"/>
              <a:t>在真正编译之前作一个预处理，解释完成编译预处理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从而</a:t>
            </a:r>
            <a:r>
              <a:rPr lang="zh-CN" altLang="en-US" dirty="0" smtClean="0"/>
              <a:t>把预处理指令转换成相应的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程序段，最终成为由纯粹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语句构成的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经</a:t>
            </a:r>
            <a:r>
              <a:rPr lang="zh-CN" altLang="en-US" dirty="0" smtClean="0"/>
              <a:t>编译最后得到目标代码。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75612" cy="719137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编译预处理</a:t>
            </a:r>
          </a:p>
        </p:txBody>
      </p:sp>
    </p:spTree>
    <p:extLst>
      <p:ext uri="{BB962C8B-B14F-4D97-AF65-F5344CB8AC3E}">
        <p14:creationId xmlns:p14="http://schemas.microsoft.com/office/powerpoint/2010/main" val="19598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890365" y="2319370"/>
            <a:ext cx="6905625" cy="3076575"/>
            <a:chOff x="2086" y="2836"/>
            <a:chExt cx="6450" cy="2169"/>
          </a:xfrm>
        </p:grpSpPr>
        <p:sp>
          <p:nvSpPr>
            <p:cNvPr id="6148" name="Line 4"/>
            <p:cNvSpPr>
              <a:spLocks noChangeShapeType="1"/>
            </p:cNvSpPr>
            <p:nvPr/>
          </p:nvSpPr>
          <p:spPr bwMode="auto">
            <a:xfrm flipH="1">
              <a:off x="3431" y="3197"/>
              <a:ext cx="157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H="1">
              <a:off x="4696" y="3202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5571" y="3257"/>
              <a:ext cx="105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4691" y="2836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/>
                <a:t>main( )</a:t>
              </a:r>
              <a:endParaRPr lang="en-US" altLang="zh-CN" sz="2800" b="1" dirty="0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801" y="3601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endParaRPr lang="zh-CN" altLang="en-US" sz="2800" b="1"/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4166" y="3601"/>
              <a:ext cx="94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函数2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252" y="3581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6161" y="3601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</a:t>
              </a:r>
              <a:endParaRPr lang="en-US" altLang="zh-CN" sz="28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086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_1</a:t>
              </a:r>
              <a:endParaRPr lang="en-US" altLang="zh-CN" sz="2800" b="1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262" y="4537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函数1</a:t>
              </a:r>
              <a:r>
                <a:rPr lang="en-US" altLang="zh-CN" sz="2400" b="1"/>
                <a:t>_2</a:t>
              </a:r>
              <a:endParaRPr lang="en-US" altLang="zh-CN" sz="28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559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m_1</a:t>
              </a:r>
              <a:endParaRPr lang="en-US" altLang="zh-CN" sz="2800" b="1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7486" y="4392"/>
              <a:ext cx="105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函数</a:t>
              </a:r>
              <a:r>
                <a:rPr lang="en-US" altLang="zh-CN" sz="2400" b="1"/>
                <a:t>m_n</a:t>
              </a:r>
              <a:endParaRPr lang="en-US" altLang="zh-CN" sz="2800" b="1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702" y="4382"/>
              <a:ext cx="735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/>
                <a:t>……</a:t>
              </a:r>
              <a:endParaRPr lang="zh-CN" altLang="en-US" sz="28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H="1">
              <a:off x="2637" y="3983"/>
              <a:ext cx="63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3372" y="3983"/>
              <a:ext cx="420" cy="6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H="1">
              <a:off x="6152" y="3978"/>
              <a:ext cx="420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7082" y="3998"/>
              <a:ext cx="945" cy="468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51200" cy="1371600"/>
          </a:xfrm>
        </p:spPr>
        <p:txBody>
          <a:bodyPr/>
          <a:lstStyle/>
          <a:p>
            <a:pPr eaLnBrk="1" hangingPunct="1"/>
            <a:r>
              <a:rPr lang="zh-CN" altLang="en-US" smtClean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42917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编译预处理功能</a:t>
            </a:r>
            <a:endParaRPr lang="en-US" altLang="zh-CN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编译预处理的主要功能：</a:t>
            </a:r>
          </a:p>
          <a:p>
            <a:pPr lvl="1"/>
            <a:r>
              <a:rPr lang="zh-CN" altLang="en-US" dirty="0" smtClean="0"/>
              <a:t> 文件包含（#</a:t>
            </a:r>
            <a:r>
              <a:rPr lang="en-US" altLang="zh-CN" dirty="0" smtClean="0"/>
              <a:t>include）</a:t>
            </a:r>
          </a:p>
          <a:p>
            <a:pPr lvl="1"/>
            <a:r>
              <a:rPr lang="zh-CN" altLang="en-US" dirty="0" smtClean="0"/>
              <a:t> 宏定义（#</a:t>
            </a:r>
            <a:r>
              <a:rPr lang="en-US" altLang="zh-CN" dirty="0" smtClean="0"/>
              <a:t>define）</a:t>
            </a:r>
          </a:p>
          <a:p>
            <a:pPr lvl="1"/>
            <a:r>
              <a:rPr lang="zh-CN" altLang="en-US" dirty="0" smtClean="0"/>
              <a:t> 条件编译</a:t>
            </a:r>
          </a:p>
          <a:p>
            <a:pPr lvl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9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编译预处理功能</a:t>
            </a:r>
            <a:endParaRPr lang="en-US" altLang="zh-CN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编译预处理的主要功能：</a:t>
            </a:r>
          </a:p>
          <a:p>
            <a:pPr lvl="1"/>
            <a:r>
              <a:rPr lang="zh-CN" altLang="en-US" dirty="0" smtClean="0"/>
              <a:t> 文件包含（#</a:t>
            </a:r>
            <a:r>
              <a:rPr lang="en-US" altLang="zh-CN" dirty="0" smtClean="0"/>
              <a:t>include）</a:t>
            </a:r>
          </a:p>
          <a:p>
            <a:pPr lvl="1"/>
            <a:r>
              <a:rPr lang="zh-CN" altLang="en-US" dirty="0" smtClean="0"/>
              <a:t> 宏定义（#</a:t>
            </a:r>
            <a:r>
              <a:rPr lang="en-US" altLang="zh-CN" dirty="0" smtClean="0"/>
              <a:t>define）</a:t>
            </a:r>
          </a:p>
          <a:p>
            <a:pPr lvl="1"/>
            <a:r>
              <a:rPr lang="zh-CN" altLang="en-US" dirty="0" smtClean="0"/>
              <a:t> 条件编译</a:t>
            </a:r>
          </a:p>
          <a:p>
            <a:pPr lvl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7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endParaRPr lang="en-US" altLang="zh-CN" dirty="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#define _flag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#define _flag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#if _flag</a:t>
            </a:r>
          </a:p>
          <a:p>
            <a:pPr marL="0" indent="0">
              <a:buNone/>
            </a:pPr>
            <a:r>
              <a:rPr lang="zh-CN" altLang="en-US" dirty="0" smtClean="0"/>
              <a:t>程序段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程序段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endParaRPr lang="en-US" altLang="zh-CN" dirty="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#define _</a:t>
            </a:r>
            <a:r>
              <a:rPr lang="en-US" altLang="zh-CN" dirty="0" err="1" smtClean="0">
                <a:solidFill>
                  <a:srgbClr val="FFC000"/>
                </a:solidFill>
              </a:rPr>
              <a:t>zhongwen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ifdef</a:t>
            </a:r>
            <a:r>
              <a:rPr lang="en-US" altLang="zh-CN" dirty="0" smtClean="0">
                <a:solidFill>
                  <a:srgbClr val="FFFF00"/>
                </a:solidFill>
              </a:rPr>
              <a:t> _</a:t>
            </a:r>
            <a:r>
              <a:rPr lang="en-US" altLang="zh-CN" dirty="0" err="1" smtClean="0">
                <a:solidFill>
                  <a:srgbClr val="FFFF00"/>
                </a:solidFill>
              </a:rPr>
              <a:t>zhongwen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“早上好”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“Good morning”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37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条件编译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用于调试）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512" y="1600201"/>
            <a:ext cx="38884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mydebug</a:t>
            </a:r>
            <a:r>
              <a:rPr lang="en-US" altLang="zh-CN" dirty="0" smtClean="0"/>
              <a:t> 0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#if _</a:t>
            </a:r>
            <a:r>
              <a:rPr lang="en-US" altLang="zh-CN" dirty="0" err="1" smtClean="0"/>
              <a:t>mydebug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(x) (x)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#else</a:t>
            </a:r>
          </a:p>
          <a:p>
            <a:pPr marL="0" indent="0">
              <a:buNone/>
            </a:pPr>
            <a:r>
              <a:rPr lang="en-US" altLang="zh-CN" dirty="0" smtClean="0"/>
              <a:t>#define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 err="1" smtClean="0">
                <a:solidFill>
                  <a:srgbClr val="FFFF00"/>
                </a:solidFill>
              </a:rPr>
              <a:t>endif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067944" y="1600201"/>
            <a:ext cx="46188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_</a:t>
            </a:r>
            <a:r>
              <a:rPr lang="en-US" altLang="zh-CN" dirty="0" err="1" smtClean="0"/>
              <a:t>dbg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923928" y="1412776"/>
            <a:ext cx="0" cy="48965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大程序构成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学生信息库系统</a:t>
            </a:r>
            <a:endParaRPr lang="en-US" altLang="zh-CN" b="1" dirty="0"/>
          </a:p>
          <a:p>
            <a:pPr lvl="1"/>
            <a:r>
              <a:rPr lang="zh-CN" altLang="en-US" b="1" dirty="0"/>
              <a:t>建立 </a:t>
            </a:r>
            <a:r>
              <a:rPr lang="en-US" altLang="zh-CN" b="1" dirty="0" err="1"/>
              <a:t>new_student</a:t>
            </a:r>
            <a:r>
              <a:rPr lang="en-US" altLang="zh-CN" b="1" dirty="0"/>
              <a:t>()</a:t>
            </a:r>
          </a:p>
          <a:p>
            <a:pPr lvl="1"/>
            <a:r>
              <a:rPr lang="zh-CN" altLang="en-US" b="1" dirty="0"/>
              <a:t>输出 </a:t>
            </a:r>
            <a:r>
              <a:rPr lang="en-US" altLang="zh-CN" b="1" dirty="0" err="1"/>
              <a:t>output_student</a:t>
            </a:r>
            <a:r>
              <a:rPr lang="en-US" altLang="zh-CN" b="1" dirty="0"/>
              <a:t>()</a:t>
            </a:r>
          </a:p>
          <a:p>
            <a:pPr lvl="1"/>
            <a:r>
              <a:rPr lang="zh-CN" altLang="en-US" b="1" dirty="0"/>
              <a:t>计算平均成绩 </a:t>
            </a:r>
            <a:r>
              <a:rPr lang="en-US" altLang="zh-CN" b="1" dirty="0"/>
              <a:t>average()</a:t>
            </a:r>
          </a:p>
          <a:p>
            <a:pPr lvl="1"/>
            <a:r>
              <a:rPr lang="zh-CN" altLang="en-US" b="1" dirty="0"/>
              <a:t>平均成绩排序 </a:t>
            </a:r>
            <a:r>
              <a:rPr lang="en-US" altLang="zh-CN" b="1" dirty="0"/>
              <a:t>sort()</a:t>
            </a:r>
          </a:p>
          <a:p>
            <a:pPr lvl="1"/>
            <a:r>
              <a:rPr lang="zh-CN" altLang="en-US" b="1" dirty="0"/>
              <a:t>修改 </a:t>
            </a:r>
            <a:r>
              <a:rPr lang="en-US" altLang="zh-CN" b="1" dirty="0"/>
              <a:t>modify()</a:t>
            </a:r>
          </a:p>
          <a:p>
            <a:pPr lvl="1"/>
            <a:r>
              <a:rPr lang="zh-CN" altLang="en-US" b="1" dirty="0"/>
              <a:t>查询 </a:t>
            </a:r>
            <a:r>
              <a:rPr lang="en-US" altLang="zh-CN" b="1" dirty="0" err="1"/>
              <a:t>search_student</a:t>
            </a:r>
            <a:r>
              <a:rPr lang="en-US" altLang="zh-CN" b="1" dirty="0"/>
              <a:t>()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endParaRPr lang="en-US" altLang="zh-CN" b="1" dirty="0"/>
          </a:p>
          <a:p>
            <a:pPr lvl="1"/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958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文件模块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student.h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input_output.c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aver_sort.c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modify.c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student_system.c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0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用户头文件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student.h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宏定义，数据类型定义（结构）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MaxSize</a:t>
            </a:r>
            <a:r>
              <a:rPr lang="en-US" altLang="zh-CN" dirty="0" smtClean="0"/>
              <a:t> 50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student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char  name[10];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computer, 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, math;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float average;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0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用户头文件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student.h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续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/>
              <a:t>外部</a:t>
            </a:r>
            <a:r>
              <a:rPr lang="zh-CN" altLang="en-US" dirty="0" smtClean="0"/>
              <a:t>变量，外部函数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extern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count;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new_student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output_student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</a:p>
          <a:p>
            <a:pPr marL="0" indent="0">
              <a:buNone/>
            </a:pPr>
            <a:r>
              <a:rPr lang="en-US" altLang="zh-CN" dirty="0"/>
              <a:t>void average(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sort(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</a:p>
          <a:p>
            <a:pPr marL="0" indent="0">
              <a:buNone/>
            </a:pPr>
            <a:r>
              <a:rPr lang="en-US" altLang="zh-CN" dirty="0"/>
              <a:t>void modify(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</a:t>
            </a:r>
            <a:r>
              <a:rPr lang="en-US" altLang="zh-CN" dirty="0" smtClean="0"/>
              <a:t>[]);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search_student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students[],</a:t>
            </a:r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出程序文件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input_output.c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student.h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new_student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output_student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9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计算平均成绩及排序文件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aver_sort.c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“</a:t>
            </a:r>
            <a:r>
              <a:rPr lang="en-US" altLang="zh-CN" dirty="0" err="1"/>
              <a:t>student.h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void average(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sort(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[</a:t>
            </a:r>
            <a:r>
              <a:rPr lang="zh-CN" altLang="en-US" smtClean="0"/>
              <a:t>例程</a:t>
            </a:r>
            <a:r>
              <a:rPr lang="en-US" altLang="zh-CN" smtClean="0"/>
              <a:t>10-1]</a:t>
            </a:r>
            <a:r>
              <a:rPr lang="zh-CN" altLang="en-US" smtClean="0"/>
              <a:t> 计算常用圆形体体积</a:t>
            </a:r>
            <a:endParaRPr lang="zh-CN" altLang="en-US" dirty="0" smtClean="0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设计一个常用圆形体体积计算器，采用命令方式输入1、2、3，分别选择计算</a:t>
            </a:r>
            <a:r>
              <a:rPr lang="zh-CN" altLang="en-US" dirty="0" smtClean="0">
                <a:solidFill>
                  <a:srgbClr val="FF0000"/>
                </a:solidFill>
              </a:rPr>
              <a:t>球体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圆柱体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圆锥体</a:t>
            </a:r>
            <a:r>
              <a:rPr lang="zh-CN" altLang="en-US" dirty="0" smtClean="0"/>
              <a:t>的体积，并输入计算所需相应参数。</a:t>
            </a:r>
          </a:p>
          <a:p>
            <a:r>
              <a:rPr lang="zh-CN" altLang="en-US" dirty="0" smtClean="0"/>
              <a:t>分析：</a:t>
            </a:r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1、2、3</a:t>
            </a:r>
            <a:r>
              <a:rPr lang="zh-CN" altLang="en-US" dirty="0" smtClean="0"/>
              <a:t>选择计算3种体积，其他输入结束计算</a:t>
            </a:r>
          </a:p>
          <a:p>
            <a:pPr lvl="1"/>
            <a:r>
              <a:rPr lang="zh-CN" altLang="en-US" dirty="0" smtClean="0"/>
              <a:t>设计一个</a:t>
            </a:r>
            <a:r>
              <a:rPr lang="zh-CN" altLang="en-US" dirty="0" smtClean="0">
                <a:solidFill>
                  <a:srgbClr val="FF0000"/>
                </a:solidFill>
              </a:rPr>
              <a:t>控制函数</a:t>
            </a:r>
            <a:r>
              <a:rPr lang="en-US" altLang="zh-CN" dirty="0" err="1" smtClean="0">
                <a:solidFill>
                  <a:srgbClr val="FF0000"/>
                </a:solidFill>
              </a:rPr>
              <a:t>cal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 smtClean="0"/>
              <a:t>，</a:t>
            </a:r>
            <a:r>
              <a:rPr lang="zh-CN" altLang="en-US" dirty="0" smtClean="0"/>
              <a:t>经它辨别圆形体的类型再调用计算球体、圆柱体、圆锥体体积的函数</a:t>
            </a:r>
          </a:p>
          <a:p>
            <a:pPr lvl="1"/>
            <a:r>
              <a:rPr lang="zh-CN" altLang="en-US" dirty="0" smtClean="0"/>
              <a:t>设计单独的函数计算不同圆形体的体积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8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查询和修改文件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modify.c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“</a:t>
            </a:r>
            <a:r>
              <a:rPr lang="en-US" altLang="zh-CN" dirty="0" err="1"/>
              <a:t>student.h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void modify(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search_student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 students[],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6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大程序构成 </a:t>
            </a:r>
            <a:r>
              <a:rPr lang="en-US" altLang="zh-CN" smtClean="0"/>
              <a:t>- </a:t>
            </a:r>
            <a:r>
              <a:rPr lang="zh-CN" altLang="en-US" smtClean="0"/>
              <a:t>多文件模块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主函数程序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student_system.c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“</a:t>
            </a:r>
            <a:r>
              <a:rPr lang="en-US" altLang="zh-CN" dirty="0" err="1"/>
              <a:t>student.h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struct</a:t>
            </a:r>
            <a:r>
              <a:rPr lang="en-US" altLang="zh-CN" dirty="0" smtClean="0">
                <a:solidFill>
                  <a:srgbClr val="FFC000"/>
                </a:solidFill>
              </a:rPr>
              <a:t> student students[</a:t>
            </a:r>
            <a:r>
              <a:rPr lang="en-US" altLang="zh-CN" dirty="0" err="1" smtClean="0">
                <a:solidFill>
                  <a:srgbClr val="FFC000"/>
                </a:solidFill>
              </a:rPr>
              <a:t>MaxSize</a:t>
            </a:r>
            <a:r>
              <a:rPr lang="en-US" altLang="zh-CN" dirty="0" smtClean="0">
                <a:solidFill>
                  <a:srgbClr val="FFC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…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调用函数，实现功能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  <a:br>
              <a:rPr lang="en-US" altLang="zh-CN" dirty="0" smtClean="0">
                <a:solidFill>
                  <a:srgbClr val="00B050"/>
                </a:solidFill>
              </a:rPr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6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外部变量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中使用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中定义的</a:t>
            </a:r>
            <a:r>
              <a:rPr lang="zh-CN" altLang="en-US" dirty="0" smtClean="0">
                <a:solidFill>
                  <a:srgbClr val="FF0000"/>
                </a:solidFill>
              </a:rPr>
              <a:t>全局变量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的时候，需要在使用之前进行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声明格式如下：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extern </a:t>
            </a:r>
            <a:r>
              <a:rPr lang="zh-CN" altLang="en-US" dirty="0" smtClean="0">
                <a:solidFill>
                  <a:srgbClr val="FFC000"/>
                </a:solidFill>
              </a:rPr>
              <a:t>类型名 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  例如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 smtClean="0"/>
              <a:t>如果不希望其他文件使用某个全局变量，那么需要将其定义为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zh-CN" altLang="en-US" dirty="0" smtClean="0">
                <a:solidFill>
                  <a:srgbClr val="FF0000"/>
                </a:solidFill>
              </a:rPr>
              <a:t>类型的全局变量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外部函数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中使用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中定义的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/>
              <a:t>的时候，需要在使用之前进行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声明格式如下：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extern </a:t>
            </a:r>
            <a:r>
              <a:rPr lang="zh-CN" altLang="en-US" dirty="0" smtClean="0">
                <a:solidFill>
                  <a:srgbClr val="FFC000"/>
                </a:solidFill>
              </a:rPr>
              <a:t>类型名 </a:t>
            </a:r>
            <a:r>
              <a:rPr lang="zh-CN" altLang="en-US" dirty="0">
                <a:solidFill>
                  <a:srgbClr val="FFC000"/>
                </a:solidFill>
              </a:rPr>
              <a:t>函数</a:t>
            </a:r>
            <a:r>
              <a:rPr lang="zh-CN" altLang="en-US" dirty="0" smtClean="0">
                <a:solidFill>
                  <a:srgbClr val="FFC000"/>
                </a:solidFill>
              </a:rPr>
              <a:t>名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参数类型表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00B050"/>
                </a:solidFill>
              </a:rPr>
              <a:t>关键字 </a:t>
            </a:r>
            <a:r>
              <a:rPr lang="en-US" altLang="zh-CN" dirty="0" smtClean="0">
                <a:solidFill>
                  <a:srgbClr val="00B050"/>
                </a:solidFill>
              </a:rPr>
              <a:t>extern</a:t>
            </a:r>
            <a:r>
              <a:rPr lang="zh-CN" altLang="en-US" dirty="0" smtClean="0">
                <a:solidFill>
                  <a:srgbClr val="00B050"/>
                </a:solidFill>
              </a:rPr>
              <a:t>可以省略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例如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new_student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students[]);</a:t>
            </a:r>
          </a:p>
          <a:p>
            <a:pPr marL="0" indent="0">
              <a:buNone/>
            </a:pPr>
            <a:r>
              <a:rPr lang="en-US" altLang="zh-CN" dirty="0" smtClean="0"/>
              <a:t>  void </a:t>
            </a:r>
            <a:r>
              <a:rPr lang="en-US" altLang="zh-CN" dirty="0" err="1"/>
              <a:t>output_student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student          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students[]);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819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10.4.3  </a:t>
            </a:r>
            <a:r>
              <a:rPr lang="zh-CN" altLang="en-US" smtClean="0"/>
              <a:t>文件模块之间的沟通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静态函数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如果不希望文件中的某个函数在其他的文件中调用，那么可以将其定义为静态的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也称作：</a:t>
            </a:r>
            <a:r>
              <a:rPr lang="zh-CN" altLang="en-US" dirty="0" smtClean="0">
                <a:solidFill>
                  <a:srgbClr val="FFC000"/>
                </a:solidFill>
              </a:rPr>
              <a:t>内部函数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声明格式如下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参数类型表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869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  <a:endParaRPr lang="zh-CN" altLang="en-US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149080"/>
            <a:ext cx="8229600" cy="1977084"/>
          </a:xfrm>
        </p:spPr>
        <p:txBody>
          <a:bodyPr/>
          <a:lstStyle/>
          <a:p>
            <a:r>
              <a:rPr lang="zh-CN" altLang="en-US" dirty="0" smtClean="0"/>
              <a:t>3层结构，5个函数</a:t>
            </a:r>
          </a:p>
          <a:p>
            <a:r>
              <a:rPr lang="zh-CN" altLang="en-US" dirty="0" smtClean="0"/>
              <a:t>降低程序的构思、编写、调试的复杂度</a:t>
            </a:r>
          </a:p>
          <a:p>
            <a:r>
              <a:rPr lang="zh-CN" altLang="en-US" dirty="0" smtClean="0"/>
              <a:t>可读性好</a:t>
            </a:r>
            <a:endParaRPr lang="zh-CN" altLang="zh-CN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411413" y="1196975"/>
            <a:ext cx="6191250" cy="2827338"/>
            <a:chOff x="295" y="2148"/>
            <a:chExt cx="3900" cy="1781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637" y="2148"/>
              <a:ext cx="1051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/>
                <a:t>main( )</a:t>
              </a:r>
              <a:endParaRPr lang="en-US" altLang="zh-CN" sz="2800" b="1" dirty="0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1610" y="2829"/>
              <a:ext cx="1051" cy="4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2"/>
                  </a:solidFill>
                </a:rPr>
                <a:t>cal ( )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95" y="3554"/>
              <a:ext cx="1225" cy="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vol_ball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482" y="3545"/>
              <a:ext cx="1307" cy="3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vol_cylind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28" y="3554"/>
              <a:ext cx="1367" cy="3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CC0066"/>
                  </a:solidFill>
                </a:rPr>
                <a:t>vol_cone ( )</a:t>
              </a:r>
              <a:endParaRPr lang="en-US" altLang="zh-CN" sz="2800" b="1">
                <a:solidFill>
                  <a:srgbClr val="CC0066"/>
                </a:solidFill>
              </a:endParaRP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138" y="2387"/>
              <a:ext cx="0" cy="465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1020" y="3113"/>
              <a:ext cx="861" cy="46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109" y="3115"/>
              <a:ext cx="0" cy="451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426" y="3113"/>
              <a:ext cx="860" cy="46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3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10-1</a:t>
            </a:r>
            <a:r>
              <a:rPr lang="zh-CN" altLang="en-US" smtClean="0"/>
              <a:t>源程序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7504" y="1268760"/>
            <a:ext cx="5544616" cy="52565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#define  PI  3.14159265</a:t>
            </a:r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 );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;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while( 1 ){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1-</a:t>
            </a:r>
            <a:r>
              <a:rPr lang="zh-CN" altLang="en-US" dirty="0" smtClean="0"/>
              <a:t>计算球体体积\</a:t>
            </a:r>
            <a:r>
              <a:rPr lang="en-US" altLang="zh-CN" dirty="0" smtClean="0"/>
              <a:t>n");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2-</a:t>
            </a:r>
            <a:r>
              <a:rPr lang="zh-CN" altLang="en-US" dirty="0" smtClean="0"/>
              <a:t>计算圆柱体积\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3-</a:t>
            </a:r>
            <a:r>
              <a:rPr lang="zh-CN" altLang="en-US" dirty="0" smtClean="0"/>
              <a:t>计算圆锥体积\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 </a:t>
            </a:r>
            <a:r>
              <a:rPr lang="zh-CN" altLang="en-US" dirty="0" smtClean="0"/>
              <a:t>其他 -退出运行\</a:t>
            </a:r>
            <a:r>
              <a:rPr lang="en-US" altLang="zh-CN" dirty="0" smtClean="0"/>
              <a:t>n");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请输入计算命令：”); 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24128" y="1268761"/>
            <a:ext cx="3312368" cy="4857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if </a:t>
            </a:r>
            <a:r>
              <a:rPr lang="en-US" altLang="zh-CN" dirty="0"/>
              <a:t>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&lt;1 </a:t>
            </a:r>
            <a:r>
              <a:rPr lang="en-US" altLang="zh-CN" dirty="0"/>
              <a:t>||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&gt;3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break</a:t>
            </a:r>
          </a:p>
          <a:p>
            <a:pPr marL="0" indent="0">
              <a:buNone/>
            </a:pPr>
            <a:r>
              <a:rPr lang="en-US" altLang="zh-CN" dirty="0" smtClean="0"/>
              <a:t>  else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 return </a:t>
            </a:r>
            <a:r>
              <a:rPr lang="en-US" altLang="zh-CN" dirty="0"/>
              <a:t>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580112" y="1340768"/>
            <a:ext cx="0" cy="5256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/>
              <a:t>控</a:t>
            </a:r>
            <a:r>
              <a:rPr lang="zh-CN" altLang="en-US" dirty="0" smtClean="0"/>
              <a:t>函数 </a:t>
            </a:r>
            <a:r>
              <a:rPr lang="en-US" altLang="zh-CN" dirty="0" err="1" smtClean="0"/>
              <a:t>cal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723312" cy="53285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cal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(void );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vol_cylind</a:t>
            </a:r>
            <a:r>
              <a:rPr lang="en-US" altLang="zh-CN" dirty="0" smtClean="0"/>
              <a:t>(void );</a:t>
            </a:r>
          </a:p>
          <a:p>
            <a:pPr marL="0" indent="0">
              <a:buNone/>
            </a:pPr>
            <a:r>
              <a:rPr lang="en-US" altLang="zh-CN" dirty="0" smtClean="0"/>
              <a:t>   double  </a:t>
            </a:r>
            <a:r>
              <a:rPr lang="en-US" altLang="zh-CN" dirty="0" err="1" smtClean="0"/>
              <a:t>vol_cone</a:t>
            </a:r>
            <a:r>
              <a:rPr lang="en-US" altLang="zh-CN" dirty="0" smtClean="0"/>
              <a:t>(void 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switch (</a:t>
            </a:r>
            <a:r>
              <a:rPr lang="en-US" altLang="zh-CN" dirty="0" err="1" smtClean="0"/>
              <a:t>sel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case 1: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球体积为：%.2</a:t>
            </a:r>
            <a:r>
              <a:rPr lang="en-US" altLang="zh-CN" dirty="0" smtClean="0"/>
              <a:t>f\n",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));</a:t>
            </a:r>
          </a:p>
          <a:p>
            <a:pPr marL="0" indent="0">
              <a:buNone/>
            </a:pPr>
            <a:r>
              <a:rPr lang="en-US" altLang="zh-CN" dirty="0" smtClean="0"/>
              <a:t>              break;</a:t>
            </a:r>
          </a:p>
          <a:p>
            <a:pPr marL="0" indent="0">
              <a:buNone/>
            </a:pPr>
            <a:r>
              <a:rPr lang="en-US" altLang="zh-CN" dirty="0" smtClean="0"/>
              <a:t>      case 2: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圆柱体积为：%.2</a:t>
            </a:r>
            <a:r>
              <a:rPr lang="en-US" altLang="zh-CN" dirty="0" smtClean="0"/>
              <a:t>f\n",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vol_cylind</a:t>
            </a:r>
            <a:r>
              <a:rPr lang="en-US" altLang="zh-CN" dirty="0" smtClean="0"/>
              <a:t>( ) );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smtClean="0"/>
              <a:t>break;</a:t>
            </a:r>
          </a:p>
          <a:p>
            <a:pPr marL="0" indent="0">
              <a:buNone/>
            </a:pPr>
            <a:r>
              <a:rPr lang="en-US" altLang="zh-CN" dirty="0" smtClean="0"/>
              <a:t>      case 3: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圆锥体积为：%.2</a:t>
            </a:r>
            <a:r>
              <a:rPr lang="en-US" altLang="zh-CN" dirty="0" smtClean="0"/>
              <a:t>f\n", </a:t>
            </a:r>
            <a:r>
              <a:rPr lang="en-US" altLang="zh-CN" dirty="0" err="1" smtClean="0"/>
              <a:t>vol_cone</a:t>
            </a:r>
            <a:r>
              <a:rPr lang="en-US" altLang="zh-CN" dirty="0" smtClean="0"/>
              <a:t>( ) );</a:t>
            </a:r>
          </a:p>
          <a:p>
            <a:pPr marL="0" indent="0">
              <a:buNone/>
            </a:pPr>
            <a:r>
              <a:rPr lang="en-US" altLang="zh-CN" dirty="0" smtClean="0"/>
              <a:t>              break;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51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球体体积</a:t>
            </a:r>
            <a:r>
              <a:rPr lang="zh-CN" altLang="en-US" dirty="0" smtClean="0"/>
              <a:t>函数</a:t>
            </a:r>
            <a:r>
              <a:rPr lang="en-US" altLang="zh-CN" dirty="0" err="1"/>
              <a:t>vol_ball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vol_ball</a:t>
            </a:r>
            <a:r>
              <a:rPr lang="en-US" altLang="zh-CN" dirty="0" smtClean="0"/>
              <a:t>( )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 smtClean="0"/>
              <a:t>     double r 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请输入球的半径：");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lf",&amp;r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return(4.0/3.0*PI*r*r*r);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9183</TotalTime>
  <Words>2929</Words>
  <Application>Microsoft Office PowerPoint</Application>
  <PresentationFormat>全屏显示(4:3)</PresentationFormat>
  <Paragraphs>622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凤舞九天</vt:lpstr>
      <vt:lpstr>C语言程序设计基础 第10章 函数与程序结构</vt:lpstr>
      <vt:lpstr>本章要点</vt:lpstr>
      <vt:lpstr>结构化程序设计</vt:lpstr>
      <vt:lpstr>程序结构</vt:lpstr>
      <vt:lpstr>[例程10-1] 计算常用圆形体体积</vt:lpstr>
      <vt:lpstr>程序结构</vt:lpstr>
      <vt:lpstr>例10-1源程序</vt:lpstr>
      <vt:lpstr>主控函数 cal</vt:lpstr>
      <vt:lpstr>球体体积函数vol_ball</vt:lpstr>
      <vt:lpstr>圆柱体积函数vol_cylind( )</vt:lpstr>
      <vt:lpstr>圆锥体积函数vol_cone</vt:lpstr>
      <vt:lpstr>10.1.2 函数的嵌套调用</vt:lpstr>
      <vt:lpstr>函数的嵌套调用</vt:lpstr>
      <vt:lpstr>函数的嵌套调用</vt:lpstr>
      <vt:lpstr>10.2.2 递归函数基本概念</vt:lpstr>
      <vt:lpstr>10.2.2 递归函数基本概念</vt:lpstr>
      <vt:lpstr>递归函数 fact( n )的实现过程</vt:lpstr>
      <vt:lpstr>例程10-3 将整数按照逆序输出</vt:lpstr>
      <vt:lpstr>递归程序设计</vt:lpstr>
      <vt:lpstr>例10-5  汉诺(Hanoi)塔 </vt:lpstr>
      <vt:lpstr>分析</vt:lpstr>
      <vt:lpstr>汉诺(Hanoi)塔 问题求解</vt:lpstr>
      <vt:lpstr>10.3  宏定义</vt:lpstr>
      <vt:lpstr>10.3.1  宏基本定义</vt:lpstr>
      <vt:lpstr>宏的作用范围</vt:lpstr>
      <vt:lpstr>10.3.2  带参数的宏定义</vt:lpstr>
      <vt:lpstr>10.3.2  带参数的宏定义              建议使用()，减少麻烦</vt:lpstr>
      <vt:lpstr>用宏实现两个变量的交换</vt:lpstr>
      <vt:lpstr>嵌套的宏定义与调用</vt:lpstr>
      <vt:lpstr>嵌套的宏定义</vt:lpstr>
      <vt:lpstr>宏定义应用示例</vt:lpstr>
      <vt:lpstr>10.3.4 文件包含</vt:lpstr>
      <vt:lpstr>文件包含</vt:lpstr>
      <vt:lpstr>[例10-7] 文件包含举例</vt:lpstr>
      <vt:lpstr>[例10-7] 文件包含举例</vt:lpstr>
      <vt:lpstr>.h头文件常规用法</vt:lpstr>
      <vt:lpstr>常用标准头文件</vt:lpstr>
      <vt:lpstr>10.3.5  编译预处理</vt:lpstr>
      <vt:lpstr>编译预处理</vt:lpstr>
      <vt:lpstr>编译预处理功能</vt:lpstr>
      <vt:lpstr>编译预处理功能</vt:lpstr>
      <vt:lpstr>条件编译</vt:lpstr>
      <vt:lpstr>条件编译</vt:lpstr>
      <vt:lpstr>条件编译(用于调试）</vt:lpstr>
      <vt:lpstr>10.4 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大程序构成 - 多文件模块</vt:lpstr>
      <vt:lpstr>10.4.3  文件模块之间的沟通</vt:lpstr>
      <vt:lpstr>10.4.3  文件模块之间的沟通</vt:lpstr>
      <vt:lpstr>10.4.3  文件模块之间的沟通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Administrator</cp:lastModifiedBy>
  <cp:revision>1383</cp:revision>
  <dcterms:created xsi:type="dcterms:W3CDTF">1998-02-11T08:33:02Z</dcterms:created>
  <dcterms:modified xsi:type="dcterms:W3CDTF">2014-12-15T11:58:05Z</dcterms:modified>
</cp:coreProperties>
</file>