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24"/>
  </p:notesMasterIdLst>
  <p:handoutMasterIdLst>
    <p:handoutMasterId r:id="rId25"/>
  </p:handoutMasterIdLst>
  <p:sldIdLst>
    <p:sldId id="378" r:id="rId2"/>
    <p:sldId id="995" r:id="rId3"/>
    <p:sldId id="996" r:id="rId4"/>
    <p:sldId id="997" r:id="rId5"/>
    <p:sldId id="999" r:id="rId6"/>
    <p:sldId id="1000" r:id="rId7"/>
    <p:sldId id="998" r:id="rId8"/>
    <p:sldId id="1001" r:id="rId9"/>
    <p:sldId id="1003" r:id="rId10"/>
    <p:sldId id="1004" r:id="rId11"/>
    <p:sldId id="1006" r:id="rId12"/>
    <p:sldId id="1011" r:id="rId13"/>
    <p:sldId id="1010" r:id="rId14"/>
    <p:sldId id="1009" r:id="rId15"/>
    <p:sldId id="1012" r:id="rId16"/>
    <p:sldId id="1013" r:id="rId17"/>
    <p:sldId id="1014" r:id="rId18"/>
    <p:sldId id="1015" r:id="rId19"/>
    <p:sldId id="1016" r:id="rId20"/>
    <p:sldId id="1017" r:id="rId21"/>
    <p:sldId id="1018" r:id="rId22"/>
    <p:sldId id="100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00"/>
    <a:srgbClr val="009900"/>
    <a:srgbClr val="CC0066"/>
    <a:srgbClr val="FF9933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8" autoAdjust="0"/>
    <p:restoredTop sz="94643" autoAdjust="0"/>
  </p:normalViewPr>
  <p:slideViewPr>
    <p:cSldViewPr>
      <p:cViewPr varScale="1">
        <p:scale>
          <a:sx n="68" d="100"/>
          <a:sy n="68" d="100"/>
        </p:scale>
        <p:origin x="-54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79512" y="1214421"/>
            <a:ext cx="8856984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000" dirty="0" smtClean="0"/>
              <a:t>C</a:t>
            </a:r>
            <a:r>
              <a:rPr lang="zh-CN" altLang="en-US" sz="6000" dirty="0" smtClean="0"/>
              <a:t>语言程序设计基础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>
                <a:solidFill>
                  <a:schemeClr val="tx1"/>
                </a:solidFill>
              </a:rPr>
              <a:t>第</a:t>
            </a:r>
            <a:r>
              <a:rPr lang="en-US" altLang="zh-CN" sz="6000" dirty="0" smtClean="0">
                <a:solidFill>
                  <a:schemeClr val="tx1"/>
                </a:solidFill>
              </a:rPr>
              <a:t>10</a:t>
            </a:r>
            <a:r>
              <a:rPr lang="zh-CN" altLang="en-US" sz="6000" dirty="0" smtClean="0">
                <a:solidFill>
                  <a:schemeClr val="tx1"/>
                </a:solidFill>
              </a:rPr>
              <a:t>章 </a:t>
            </a:r>
            <a:r>
              <a:rPr lang="zh-CN" altLang="en-US" sz="6000" dirty="0">
                <a:solidFill>
                  <a:schemeClr val="tx1"/>
                </a:solidFill>
              </a:rPr>
              <a:t>指针进阶</a:t>
            </a:r>
            <a:endParaRPr lang="zh-CN" altLang="en-US" sz="60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指针数组和二级指针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544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char * color[5] = { “red”, “blue”,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“yellow”, “green”, “black”</a:t>
            </a:r>
          </a:p>
          <a:p>
            <a:pPr marL="0" indent="0">
              <a:buNone/>
            </a:pPr>
            <a:r>
              <a:rPr lang="en-US" altLang="zh-CN" sz="2800" dirty="0" smtClean="0"/>
              <a:t>};</a:t>
            </a:r>
          </a:p>
          <a:p>
            <a:pPr marL="1257300" lvl="3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数组</a:t>
            </a:r>
            <a:r>
              <a:rPr lang="zh-CN" altLang="en-US" sz="2800" dirty="0">
                <a:solidFill>
                  <a:srgbClr val="FF0000"/>
                </a:solidFill>
              </a:rPr>
              <a:t>名</a:t>
            </a:r>
            <a:r>
              <a:rPr lang="en-US" altLang="zh-CN" sz="2800" dirty="0">
                <a:solidFill>
                  <a:srgbClr val="FF0000"/>
                </a:solidFill>
              </a:rPr>
              <a:t>color</a:t>
            </a:r>
            <a:r>
              <a:rPr lang="zh-CN" altLang="en-US" sz="2800" dirty="0">
                <a:solidFill>
                  <a:srgbClr val="FF0000"/>
                </a:solidFill>
              </a:rPr>
              <a:t>是</a:t>
            </a:r>
            <a:r>
              <a:rPr lang="zh-CN" altLang="en-US" sz="2800" dirty="0" smtClean="0">
                <a:solidFill>
                  <a:srgbClr val="FF0000"/>
                </a:solidFill>
              </a:rPr>
              <a:t>一指针，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指向</a:t>
            </a:r>
            <a:r>
              <a:rPr lang="zh-CN" altLang="en-US" sz="2800" dirty="0">
                <a:solidFill>
                  <a:srgbClr val="FF0000"/>
                </a:solidFill>
              </a:rPr>
              <a:t>首元素</a:t>
            </a:r>
            <a:r>
              <a:rPr lang="en-US" altLang="zh-CN" sz="2800" dirty="0" smtClean="0">
                <a:solidFill>
                  <a:srgbClr val="FF0000"/>
                </a:solidFill>
              </a:rPr>
              <a:t>color[0]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char </a:t>
            </a:r>
            <a:r>
              <a:rPr lang="en-US" altLang="zh-CN" sz="2800" dirty="0">
                <a:solidFill>
                  <a:srgbClr val="FFC000"/>
                </a:solidFill>
              </a:rPr>
              <a:t>**</a:t>
            </a:r>
            <a:r>
              <a:rPr lang="en-US" altLang="zh-CN" sz="2800" dirty="0" smtClean="0">
                <a:solidFill>
                  <a:srgbClr val="FFC000"/>
                </a:solidFill>
              </a:rPr>
              <a:t>pc </a:t>
            </a:r>
            <a:r>
              <a:rPr lang="en-US" altLang="zh-CN" sz="2800" dirty="0">
                <a:solidFill>
                  <a:srgbClr val="FFC000"/>
                </a:solidFill>
              </a:rPr>
              <a:t>= color</a:t>
            </a:r>
            <a:r>
              <a:rPr lang="en-US" altLang="zh-CN" sz="2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800" dirty="0" smtClean="0"/>
              <a:t>char 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[20];</a:t>
            </a:r>
          </a:p>
          <a:p>
            <a:pPr marL="0" indent="0">
              <a:buNone/>
            </a:pP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“</a:t>
            </a:r>
            <a:r>
              <a:rPr lang="en-US" altLang="zh-CN" sz="2800" dirty="0" smtClean="0"/>
              <a:t>%s”, 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for ( i=0; i&lt;5; i++ 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if(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strcmp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, *(</a:t>
            </a:r>
            <a:r>
              <a:rPr lang="en-US" altLang="zh-CN" sz="2800" dirty="0" err="1" smtClean="0"/>
              <a:t>pc+i</a:t>
            </a:r>
            <a:r>
              <a:rPr lang="en-US" altLang="zh-CN" sz="2800" dirty="0" smtClean="0"/>
              <a:t>))==0 ) break;</a:t>
            </a:r>
          </a:p>
          <a:p>
            <a:pPr marL="0" indent="0">
              <a:buNone/>
            </a:pPr>
            <a:r>
              <a:rPr lang="en-US" altLang="zh-CN" sz="2800" dirty="0" smtClean="0"/>
              <a:t>if(i&lt;5)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(“color id = %d\</a:t>
            </a:r>
            <a:r>
              <a:rPr lang="en-US" altLang="zh-CN" sz="2800" dirty="0" err="1" smtClean="0"/>
              <a:t>n”,i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else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(“not found\n”);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863421" y="2276872"/>
            <a:ext cx="1944216" cy="427971"/>
            <a:chOff x="2267744" y="2959823"/>
            <a:chExt cx="1944216" cy="427971"/>
          </a:xfrm>
        </p:grpSpPr>
        <p:sp>
          <p:nvSpPr>
            <p:cNvPr id="27" name="矩形 26"/>
            <p:cNvSpPr/>
            <p:nvPr/>
          </p:nvSpPr>
          <p:spPr>
            <a:xfrm>
              <a:off x="2267744" y="2959823"/>
              <a:ext cx="1080120" cy="427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color</a:t>
              </a:r>
              <a:endParaRPr lang="zh-CN" altLang="en-US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3275856" y="3070037"/>
              <a:ext cx="936104" cy="11279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807637" y="1916832"/>
            <a:ext cx="4226895" cy="2583286"/>
            <a:chOff x="1137193" y="3212976"/>
            <a:chExt cx="4226895" cy="3456384"/>
          </a:xfrm>
        </p:grpSpPr>
        <p:grpSp>
          <p:nvGrpSpPr>
            <p:cNvPr id="33" name="组合 32"/>
            <p:cNvGrpSpPr/>
            <p:nvPr/>
          </p:nvGrpSpPr>
          <p:grpSpPr>
            <a:xfrm>
              <a:off x="1137193" y="3497560"/>
              <a:ext cx="1438196" cy="2900488"/>
              <a:chOff x="1137193" y="3497560"/>
              <a:chExt cx="1438196" cy="290048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37193" y="3497560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color[0]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37193" y="4091005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color[1]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37193" y="4660032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color[2]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7193" y="5249635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color[3]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37193" y="5828879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color[4]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red\0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blue\0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ellow\0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green\0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black\0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cxnSp>
          <p:nvCxnSpPr>
            <p:cNvPr id="35" name="直接箭头连接符 34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6" idx="3"/>
              <a:endCxn id="41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7" idx="3"/>
              <a:endCxn id="42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9" idx="3"/>
              <a:endCxn id="44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48" idx="3"/>
              <a:endCxn id="43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3635896" y="5373216"/>
            <a:ext cx="1171741" cy="42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pc[i]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650605" y="2499877"/>
            <a:ext cx="1065411" cy="1579813"/>
            <a:chOff x="2398472" y="1807981"/>
            <a:chExt cx="1065411" cy="1579813"/>
          </a:xfrm>
        </p:grpSpPr>
        <p:sp>
          <p:nvSpPr>
            <p:cNvPr id="52" name="矩形 51"/>
            <p:cNvSpPr/>
            <p:nvPr/>
          </p:nvSpPr>
          <p:spPr>
            <a:xfrm>
              <a:off x="2398472" y="2959823"/>
              <a:ext cx="585871" cy="427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pc</a:t>
              </a:r>
              <a:endParaRPr lang="zh-CN" altLang="en-US" sz="28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3" name="直接箭头连接符 52"/>
            <p:cNvCxnSpPr>
              <a:stCxn id="52" idx="0"/>
            </p:cNvCxnSpPr>
            <p:nvPr/>
          </p:nvCxnSpPr>
          <p:spPr>
            <a:xfrm flipV="1">
              <a:off x="2691408" y="1807981"/>
              <a:ext cx="772475" cy="1151842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12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11.1.4 </a:t>
            </a:r>
            <a:r>
              <a:rPr lang="zh-CN" altLang="en-US" dirty="0"/>
              <a:t>指针数组与二维数组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3861048"/>
            <a:ext cx="8229600" cy="2880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char 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ccolor</a:t>
            </a:r>
            <a:r>
              <a:rPr lang="en-US" altLang="zh-CN" sz="2800" dirty="0" smtClean="0">
                <a:solidFill>
                  <a:srgbClr val="FFC000"/>
                </a:solidFill>
              </a:rPr>
              <a:t>[][7] = { “red”, “blue”,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   “yellow”, “green”, “black”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CN" sz="2800" dirty="0"/>
              <a:t>char * </a:t>
            </a:r>
            <a:r>
              <a:rPr lang="en-US" altLang="zh-CN" sz="2800" dirty="0" err="1"/>
              <a:t>pcolor</a:t>
            </a:r>
            <a:r>
              <a:rPr lang="en-US" altLang="zh-CN" sz="2800" dirty="0"/>
              <a:t>[5] = { “red”, “blue”,</a:t>
            </a:r>
          </a:p>
          <a:p>
            <a:pPr marL="0" indent="0">
              <a:buNone/>
            </a:pPr>
            <a:r>
              <a:rPr lang="en-US" altLang="zh-CN" sz="2800" dirty="0"/>
              <a:t>    “yellow”, “green”, “black”</a:t>
            </a:r>
          </a:p>
          <a:p>
            <a:pPr marL="0" indent="0">
              <a:buNone/>
            </a:pPr>
            <a:r>
              <a:rPr lang="en-US" altLang="zh-CN" sz="2800" dirty="0" smtClean="0"/>
              <a:t>};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4598965" y="1124744"/>
            <a:ext cx="4318516" cy="2583286"/>
            <a:chOff x="1045572" y="3212976"/>
            <a:chExt cx="4318516" cy="3456384"/>
          </a:xfrm>
        </p:grpSpPr>
        <p:grpSp>
          <p:nvGrpSpPr>
            <p:cNvPr id="33" name="组合 32"/>
            <p:cNvGrpSpPr/>
            <p:nvPr/>
          </p:nvGrpSpPr>
          <p:grpSpPr>
            <a:xfrm>
              <a:off x="1045572" y="3497560"/>
              <a:ext cx="1529817" cy="2900488"/>
              <a:chOff x="1045572" y="3497560"/>
              <a:chExt cx="1529817" cy="290048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45572" y="349756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[0]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45572" y="409100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[1]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45572" y="4660031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[2]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45572" y="524963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[3]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045572" y="582888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[4]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red\0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blue\0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ellow\0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green\0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black\0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cxnSp>
          <p:nvCxnSpPr>
            <p:cNvPr id="35" name="直接箭头连接符 34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6" idx="3"/>
              <a:endCxn id="41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7" idx="3"/>
              <a:endCxn id="42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9" idx="3"/>
              <a:endCxn id="44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48" idx="3"/>
              <a:endCxn id="43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341752" y="1557869"/>
            <a:ext cx="2679185" cy="1872703"/>
            <a:chOff x="755576" y="4787171"/>
            <a:chExt cx="2535169" cy="1645088"/>
          </a:xfrm>
        </p:grpSpPr>
        <p:grpSp>
          <p:nvGrpSpPr>
            <p:cNvPr id="13" name="组合 12"/>
            <p:cNvGrpSpPr/>
            <p:nvPr/>
          </p:nvGrpSpPr>
          <p:grpSpPr>
            <a:xfrm>
              <a:off x="755576" y="4787171"/>
              <a:ext cx="2535169" cy="328064"/>
              <a:chOff x="755576" y="4757120"/>
              <a:chExt cx="2535169" cy="32806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755576" y="5115236"/>
              <a:ext cx="2535169" cy="328064"/>
              <a:chOff x="755576" y="4757120"/>
              <a:chExt cx="2535169" cy="32806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755576" y="5443300"/>
              <a:ext cx="2535169" cy="328064"/>
              <a:chOff x="755576" y="4757120"/>
              <a:chExt cx="2535169" cy="328064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o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w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755576" y="5768788"/>
              <a:ext cx="2535169" cy="328064"/>
              <a:chOff x="755576" y="4757120"/>
              <a:chExt cx="2535169" cy="328064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755576" y="6096853"/>
              <a:ext cx="2535169" cy="335406"/>
              <a:chOff x="755576" y="4757120"/>
              <a:chExt cx="2535169" cy="33540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k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566774" y="4764462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sp>
        <p:nvSpPr>
          <p:cNvPr id="140" name="矩形 139"/>
          <p:cNvSpPr/>
          <p:nvPr/>
        </p:nvSpPr>
        <p:spPr>
          <a:xfrm>
            <a:off x="1212625" y="1131398"/>
            <a:ext cx="2187332" cy="42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ccolor</a:t>
            </a:r>
            <a:endParaRPr lang="zh-CN" altLang="en-US" sz="2800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87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11.1.4 </a:t>
            </a:r>
            <a:r>
              <a:rPr lang="zh-CN" altLang="en-US" dirty="0"/>
              <a:t>指针数组与二维数组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3861048"/>
            <a:ext cx="8229600" cy="288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 smtClean="0"/>
              <a:t>pcolor</a:t>
            </a:r>
            <a:r>
              <a:rPr lang="en-US" altLang="zh-CN" sz="2800" dirty="0" smtClean="0"/>
              <a:t>[i]</a:t>
            </a:r>
            <a:r>
              <a:rPr lang="zh-CN" altLang="en-US" sz="2800" dirty="0" smtClean="0"/>
              <a:t>指向一个字符串，即该字符串首个字符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/>
              <a:t>pcolor</a:t>
            </a:r>
            <a:r>
              <a:rPr lang="en-US" altLang="zh-CN" sz="2800" dirty="0"/>
              <a:t>[i</a:t>
            </a:r>
            <a:r>
              <a:rPr lang="en-US" altLang="zh-CN" sz="2800" dirty="0" smtClean="0"/>
              <a:t>] + k </a:t>
            </a:r>
            <a:r>
              <a:rPr lang="zh-CN" altLang="en-US" sz="2800" dirty="0" smtClean="0"/>
              <a:t>则指向该字符串的第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个字符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所以 </a:t>
            </a:r>
            <a:r>
              <a:rPr lang="en-US" altLang="zh-CN" sz="2800" dirty="0" smtClean="0"/>
              <a:t>*(</a:t>
            </a:r>
            <a:r>
              <a:rPr lang="en-US" altLang="zh-CN" sz="2800" dirty="0" err="1" smtClean="0"/>
              <a:t>pcolor</a:t>
            </a:r>
            <a:r>
              <a:rPr lang="en-US" altLang="zh-CN" sz="2800" dirty="0" smtClean="0"/>
              <a:t>[i</a:t>
            </a:r>
            <a:r>
              <a:rPr lang="en-US" altLang="zh-CN" sz="2800" dirty="0"/>
              <a:t>] + </a:t>
            </a:r>
            <a:r>
              <a:rPr lang="en-US" altLang="zh-CN" sz="2800" dirty="0" smtClean="0"/>
              <a:t>k)</a:t>
            </a:r>
            <a:r>
              <a:rPr lang="zh-CN" altLang="en-US" sz="2800" dirty="0" smtClean="0"/>
              <a:t>就是该字符，也可以写作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pcolor</a:t>
            </a:r>
            <a:r>
              <a:rPr lang="en-US" altLang="zh-CN" sz="2800" dirty="0" smtClean="0"/>
              <a:t>[i][k]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800" dirty="0" err="1" smtClean="0"/>
              <a:t>pcolor</a:t>
            </a:r>
            <a:r>
              <a:rPr lang="zh-CN" altLang="en-US" sz="2800" dirty="0" smtClean="0">
                <a:solidFill>
                  <a:srgbClr val="FF0000"/>
                </a:solidFill>
              </a:rPr>
              <a:t>不是</a:t>
            </a:r>
            <a:r>
              <a:rPr lang="zh-CN" altLang="en-US" sz="2800" dirty="0" smtClean="0">
                <a:solidFill>
                  <a:srgbClr val="FFC000"/>
                </a:solidFill>
              </a:rPr>
              <a:t>二维数组</a:t>
            </a:r>
            <a:endParaRPr lang="en-US" altLang="zh-CN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4598965" y="1124744"/>
            <a:ext cx="4318516" cy="2583286"/>
            <a:chOff x="1045572" y="3212976"/>
            <a:chExt cx="4318516" cy="3456384"/>
          </a:xfrm>
        </p:grpSpPr>
        <p:grpSp>
          <p:nvGrpSpPr>
            <p:cNvPr id="33" name="组合 32"/>
            <p:cNvGrpSpPr/>
            <p:nvPr/>
          </p:nvGrpSpPr>
          <p:grpSpPr>
            <a:xfrm>
              <a:off x="1045572" y="3497560"/>
              <a:ext cx="1529817" cy="2900488"/>
              <a:chOff x="1045572" y="3497560"/>
              <a:chExt cx="1529817" cy="290048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45572" y="349756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[0]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45572" y="409100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[1]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45572" y="4660031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[2]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45572" y="524963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[3]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045572" y="582888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[4]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red\0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blue\0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ellow\0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green\0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black\0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cxnSp>
          <p:nvCxnSpPr>
            <p:cNvPr id="35" name="直接箭头连接符 34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6" idx="3"/>
              <a:endCxn id="41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7" idx="3"/>
              <a:endCxn id="42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9" idx="3"/>
              <a:endCxn id="44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48" idx="3"/>
              <a:endCxn id="43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341752" y="1557869"/>
            <a:ext cx="2679185" cy="1872703"/>
            <a:chOff x="755576" y="4787171"/>
            <a:chExt cx="2535169" cy="1645088"/>
          </a:xfrm>
        </p:grpSpPr>
        <p:grpSp>
          <p:nvGrpSpPr>
            <p:cNvPr id="13" name="组合 12"/>
            <p:cNvGrpSpPr/>
            <p:nvPr/>
          </p:nvGrpSpPr>
          <p:grpSpPr>
            <a:xfrm>
              <a:off x="755576" y="4787171"/>
              <a:ext cx="2535169" cy="328064"/>
              <a:chOff x="755576" y="4757120"/>
              <a:chExt cx="2535169" cy="32806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755576" y="5115236"/>
              <a:ext cx="2535169" cy="328064"/>
              <a:chOff x="755576" y="4757120"/>
              <a:chExt cx="2535169" cy="32806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755576" y="5443300"/>
              <a:ext cx="2535169" cy="328064"/>
              <a:chOff x="755576" y="4757120"/>
              <a:chExt cx="2535169" cy="328064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o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w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755576" y="5768788"/>
              <a:ext cx="2535169" cy="328064"/>
              <a:chOff x="755576" y="4757120"/>
              <a:chExt cx="2535169" cy="328064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755576" y="6096853"/>
              <a:ext cx="2535169" cy="335406"/>
              <a:chOff x="755576" y="4757120"/>
              <a:chExt cx="2535169" cy="33540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k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566774" y="4764462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sp>
        <p:nvSpPr>
          <p:cNvPr id="140" name="矩形 139"/>
          <p:cNvSpPr/>
          <p:nvPr/>
        </p:nvSpPr>
        <p:spPr>
          <a:xfrm>
            <a:off x="1212625" y="1131398"/>
            <a:ext cx="2187332" cy="42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ccolor</a:t>
            </a:r>
            <a:endParaRPr lang="zh-CN" altLang="en-US" sz="2800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781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11-4] </a:t>
            </a:r>
            <a:r>
              <a:rPr lang="zh-CN" altLang="en-US" smtClean="0"/>
              <a:t>字符串排序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smtClean="0">
                <a:solidFill>
                  <a:srgbClr val="FFC000"/>
                </a:solidFill>
              </a:rPr>
              <a:t>SWAP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a,b,t</a:t>
            </a:r>
            <a:r>
              <a:rPr lang="en-US" altLang="zh-CN" dirty="0" smtClean="0"/>
              <a:t>) t=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=t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fsort</a:t>
            </a:r>
            <a:r>
              <a:rPr lang="en-US" altLang="zh-CN" dirty="0" smtClean="0"/>
              <a:t>(char* color[],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k, j;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*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k=1; k&lt;n; k++ )</a:t>
            </a:r>
            <a:br>
              <a:rPr lang="en-US" altLang="zh-CN" dirty="0" smtClean="0"/>
            </a:br>
            <a:r>
              <a:rPr lang="en-US" altLang="zh-CN" dirty="0" smtClean="0"/>
              <a:t>     for( j=0; j&lt;n-k; j++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if( </a:t>
            </a:r>
            <a:r>
              <a:rPr lang="en-US" altLang="zh-CN" dirty="0" err="1" smtClean="0">
                <a:solidFill>
                  <a:srgbClr val="FFC000"/>
                </a:solidFill>
              </a:rPr>
              <a:t>strcmp</a:t>
            </a:r>
            <a:r>
              <a:rPr lang="en-US" altLang="zh-CN" dirty="0" smtClean="0"/>
              <a:t>(color[j],color[j+1])&gt;0 )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>
                <a:solidFill>
                  <a:srgbClr val="FFC000"/>
                </a:solidFill>
              </a:rPr>
              <a:t>SWAP</a:t>
            </a:r>
            <a:r>
              <a:rPr lang="en-US" altLang="zh-CN" dirty="0"/>
              <a:t> </a:t>
            </a:r>
            <a:r>
              <a:rPr lang="en-US" altLang="zh-CN" dirty="0" smtClean="0"/>
              <a:t>(color[j], color[j+1],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232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91264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char *</a:t>
            </a:r>
            <a:r>
              <a:rPr lang="en-US" altLang="zh-CN" dirty="0" err="1" smtClean="0"/>
              <a:t>pcolor</a:t>
            </a:r>
            <a:r>
              <a:rPr lang="en-US" altLang="zh-CN" dirty="0" smtClean="0"/>
              <a:t>[5]={“red”, blue”,    </a:t>
            </a:r>
          </a:p>
          <a:p>
            <a:pPr marL="0" indent="0">
              <a:buNone/>
            </a:pPr>
            <a:r>
              <a:rPr lang="en-US" altLang="zh-CN" dirty="0" smtClean="0"/>
              <a:t>     “yellow”, “green”, “black”};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k;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fsort</a:t>
            </a:r>
            <a:r>
              <a:rPr lang="en-US" altLang="zh-CN" dirty="0" smtClean="0"/>
              <a:t>(pcolor,5);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k=0; k&lt;5; k++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(“%s”, </a:t>
            </a:r>
            <a:r>
              <a:rPr lang="en-US" altLang="zh-CN" dirty="0" err="1" smtClean="0"/>
              <a:t>pcolor</a:t>
            </a:r>
            <a:r>
              <a:rPr lang="en-US" altLang="zh-CN" dirty="0" smtClean="0"/>
              <a:t>[k]);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66" name="组合 65"/>
          <p:cNvGrpSpPr/>
          <p:nvPr/>
        </p:nvGrpSpPr>
        <p:grpSpPr>
          <a:xfrm>
            <a:off x="4499992" y="-99392"/>
            <a:ext cx="4318516" cy="2583286"/>
            <a:chOff x="1045572" y="3212976"/>
            <a:chExt cx="4318516" cy="3456384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5572" y="3497560"/>
              <a:ext cx="1529817" cy="2900488"/>
              <a:chOff x="1045572" y="3497560"/>
              <a:chExt cx="1529817" cy="290048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045572" y="349756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[0]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45572" y="409100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[1]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045572" y="4660031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[2]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045572" y="524963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[3]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045572" y="582888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[4]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red\0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blue\0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ellow\0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green\0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black\0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cxnSp>
          <p:nvCxnSpPr>
            <p:cNvPr id="69" name="直接箭头连接符 68"/>
            <p:cNvCxnSpPr>
              <a:endCxn id="78" idx="1"/>
            </p:cNvCxnSpPr>
            <p:nvPr/>
          </p:nvCxnSpPr>
          <p:spPr>
            <a:xfrm>
              <a:off x="2575389" y="3792488"/>
              <a:ext cx="1276531" cy="259228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0" idx="3"/>
              <a:endCxn id="75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1" idx="3"/>
              <a:endCxn id="77" idx="1"/>
            </p:cNvCxnSpPr>
            <p:nvPr/>
          </p:nvCxnSpPr>
          <p:spPr>
            <a:xfrm>
              <a:off x="2575389" y="4944616"/>
              <a:ext cx="1276531" cy="72008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83" idx="3"/>
              <a:endCxn id="76" idx="1"/>
            </p:cNvCxnSpPr>
            <p:nvPr/>
          </p:nvCxnSpPr>
          <p:spPr>
            <a:xfrm flipV="1">
              <a:off x="2575389" y="4944616"/>
              <a:ext cx="1276531" cy="11688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82" idx="3"/>
              <a:endCxn id="74" idx="1"/>
            </p:cNvCxnSpPr>
            <p:nvPr/>
          </p:nvCxnSpPr>
          <p:spPr>
            <a:xfrm flipV="1">
              <a:off x="2575389" y="3497560"/>
              <a:ext cx="1276531" cy="2036659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4499992" y="-99392"/>
            <a:ext cx="4318516" cy="2583286"/>
            <a:chOff x="1045572" y="3212976"/>
            <a:chExt cx="4318516" cy="3456384"/>
          </a:xfrm>
        </p:grpSpPr>
        <p:grpSp>
          <p:nvGrpSpPr>
            <p:cNvPr id="89" name="组合 88"/>
            <p:cNvGrpSpPr/>
            <p:nvPr/>
          </p:nvGrpSpPr>
          <p:grpSpPr>
            <a:xfrm>
              <a:off x="1045572" y="3497560"/>
              <a:ext cx="1529817" cy="2900488"/>
              <a:chOff x="1045572" y="3497560"/>
              <a:chExt cx="1529817" cy="2900488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1045572" y="349756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[0]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045572" y="409100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[1]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045572" y="4660031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[2]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045572" y="524963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[3]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045572" y="582888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pcolor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[4]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red\0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blue\0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ellow\0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green\0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black\0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41" idx="3"/>
              <a:endCxn id="135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42" idx="3"/>
              <a:endCxn id="136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44" idx="3"/>
              <a:endCxn id="138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43" idx="3"/>
              <a:endCxn id="137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563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11-6]</a:t>
            </a:r>
            <a:r>
              <a:rPr lang="zh-CN" altLang="en-US" dirty="0" smtClean="0"/>
              <a:t> 藏头诗解密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91264" cy="52577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char *poem[4]={“</a:t>
            </a:r>
            <a:r>
              <a:rPr lang="zh-CN" altLang="en-US" dirty="0" smtClean="0"/>
              <a:t>一叶轻舟向东流”，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帆梢轻握杨柳手”，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“</a:t>
            </a:r>
            <a:r>
              <a:rPr lang="zh-CN" altLang="en-US" dirty="0" smtClean="0"/>
              <a:t>风纤碧波微起舞”，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顺水任从雅客悠”</a:t>
            </a: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mean[10];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i=0; i&lt;4; 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mean[2*i</a:t>
            </a:r>
            <a:r>
              <a:rPr lang="en-US" altLang="zh-CN" dirty="0"/>
              <a:t>] = *(poem[i</a:t>
            </a:r>
            <a:r>
              <a:rPr lang="en-US" altLang="zh-CN" dirty="0" smtClean="0"/>
              <a:t>]);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mean[2*i+1] </a:t>
            </a:r>
            <a:r>
              <a:rPr lang="en-US" altLang="zh-CN" dirty="0"/>
              <a:t>= *(poem[i</a:t>
            </a:r>
            <a:r>
              <a:rPr lang="en-US" altLang="zh-CN" dirty="0" smtClean="0"/>
              <a:t>]+1);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mean[2*i] = ‘\0’;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(“%s\n”, mean);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5220071" y="4365104"/>
            <a:ext cx="34991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相邻的两个字符对应一个中文字符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6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11.2 </a:t>
            </a:r>
            <a:r>
              <a:rPr lang="zh-CN" altLang="en-US" dirty="0" smtClean="0"/>
              <a:t>字符定位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char * </a:t>
            </a:r>
            <a:r>
              <a:rPr lang="en-US" altLang="zh-CN" dirty="0" smtClean="0"/>
              <a:t>match(char *s,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while (*s)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if( *s==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) return s;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else s++;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NULL;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指针作为函数的返回值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rgbClr val="FFC000"/>
                </a:solidFill>
              </a:rPr>
              <a:t>返回的指针</a:t>
            </a:r>
            <a:r>
              <a:rPr lang="zh-CN" altLang="en-US" dirty="0" smtClean="0">
                <a:solidFill>
                  <a:srgbClr val="FF0000"/>
                </a:solidFill>
              </a:rPr>
              <a:t>必须是合法的指针</a:t>
            </a:r>
            <a:r>
              <a:rPr lang="zh-CN" altLang="en-US" dirty="0" smtClean="0">
                <a:solidFill>
                  <a:srgbClr val="FFC000"/>
                </a:solidFill>
              </a:rPr>
              <a:t>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409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11.2 </a:t>
            </a:r>
            <a:r>
              <a:rPr lang="zh-CN" altLang="en-US" dirty="0" smtClean="0"/>
              <a:t>字符定位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>
                <a:solidFill>
                  <a:srgbClr val="FF0000"/>
                </a:solidFill>
              </a:rPr>
              <a:t>错误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char * </a:t>
            </a:r>
            <a:r>
              <a:rPr lang="en-US" altLang="zh-CN" dirty="0" smtClean="0"/>
              <a:t>match(char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[] =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“university”;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* s 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while (*s)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if( *s==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return s;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else s++;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NULL;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* r;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 = match(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v’);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if( r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zh-CN" altLang="en-US" dirty="0" smtClean="0"/>
              <a:t>“</a:t>
            </a:r>
            <a:r>
              <a:rPr lang="en-US" altLang="zh-CN" dirty="0" smtClean="0"/>
              <a:t>%s”, r);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返回的指针不合法！！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>
            <a:stCxn id="4098" idx="2"/>
          </p:cNvCxnSpPr>
          <p:nvPr/>
        </p:nvCxnSpPr>
        <p:spPr>
          <a:xfrm>
            <a:off x="4345200" y="1417639"/>
            <a:ext cx="10776" cy="4963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58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11.2.3 </a:t>
            </a:r>
            <a:r>
              <a:rPr lang="zh-CN" altLang="en-US" dirty="0" smtClean="0"/>
              <a:t>函数指针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指向函数的指针。定义语法格式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类型名 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</a:rPr>
              <a:t>*变量名</a:t>
            </a:r>
            <a:r>
              <a:rPr lang="en-US" altLang="zh-CN" dirty="0" smtClean="0">
                <a:solidFill>
                  <a:srgbClr val="FFC000"/>
                </a:solidFill>
              </a:rPr>
              <a:t>)(</a:t>
            </a:r>
            <a:r>
              <a:rPr lang="zh-CN" altLang="en-US" dirty="0" smtClean="0">
                <a:solidFill>
                  <a:srgbClr val="FFC000"/>
                </a:solidFill>
              </a:rPr>
              <a:t>参数类型表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funptr</a:t>
            </a:r>
            <a:r>
              <a:rPr lang="en-US" altLang="zh-CN" dirty="0" smtClean="0"/>
              <a:t>)(float, double);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定义了一个函数指针，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它的类型是一个指针，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可以存储一个</a:t>
            </a:r>
            <a:r>
              <a:rPr lang="zh-CN" altLang="en-US" dirty="0" smtClean="0">
                <a:solidFill>
                  <a:srgbClr val="FFC000"/>
                </a:solidFill>
              </a:rPr>
              <a:t>“返回值是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zh-CN" altLang="en-US" dirty="0" smtClean="0">
                <a:solidFill>
                  <a:srgbClr val="FFC000"/>
                </a:solidFill>
              </a:rPr>
              <a:t>有两个分别是</a:t>
            </a:r>
            <a:r>
              <a:rPr lang="en-US" altLang="zh-CN" dirty="0" smtClean="0">
                <a:solidFill>
                  <a:srgbClr val="FFC000"/>
                </a:solidFill>
              </a:rPr>
              <a:t>float</a:t>
            </a:r>
            <a:r>
              <a:rPr lang="zh-CN" altLang="en-US" dirty="0" smtClean="0">
                <a:solidFill>
                  <a:srgbClr val="FFC000"/>
                </a:solidFill>
              </a:rPr>
              <a:t>和</a:t>
            </a:r>
            <a:r>
              <a:rPr lang="en-US" altLang="zh-CN" dirty="0" err="1" smtClean="0">
                <a:solidFill>
                  <a:srgbClr val="FFC000"/>
                </a:solidFill>
              </a:rPr>
              <a:t>doulbe</a:t>
            </a:r>
            <a:r>
              <a:rPr lang="zh-CN" altLang="en-US" dirty="0" smtClean="0">
                <a:solidFill>
                  <a:srgbClr val="FFC000"/>
                </a:solidFill>
              </a:rPr>
              <a:t>参数的函数” 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2325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11.2.3 </a:t>
            </a:r>
            <a:r>
              <a:rPr lang="zh-CN" altLang="en-US" dirty="0" smtClean="0"/>
              <a:t>函数指针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x, y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(*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)(</a:t>
            </a:r>
            <a:r>
              <a:rPr lang="en-US" altLang="zh-CN" dirty="0" err="1" smtClean="0">
                <a:solidFill>
                  <a:srgbClr val="FFC000"/>
                </a:solidFill>
              </a:rPr>
              <a:t>int,int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 = add;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 = &amp;add;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x = 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(3, 4);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y = (*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)(5, x);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99992" y="3789040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函数名字本身可以作为函数指针使用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>
                <a:solidFill>
                  <a:srgbClr val="92D050"/>
                </a:solidFill>
              </a:rPr>
              <a:t>编译器</a:t>
            </a:r>
            <a:r>
              <a:rPr lang="zh-CN" altLang="en-US" sz="3600" dirty="0" smtClean="0">
                <a:solidFill>
                  <a:srgbClr val="92D050"/>
                </a:solidFill>
              </a:rPr>
              <a:t>不区分： </a:t>
            </a:r>
            <a:endParaRPr lang="en-US" altLang="zh-CN" sz="3600" dirty="0" smtClean="0">
              <a:solidFill>
                <a:srgbClr val="92D050"/>
              </a:solidFill>
            </a:endParaRPr>
          </a:p>
          <a:p>
            <a:r>
              <a:rPr lang="en-US" altLang="zh-CN" sz="3600" dirty="0">
                <a:solidFill>
                  <a:srgbClr val="92D050"/>
                </a:solidFill>
              </a:rPr>
              <a:t> </a:t>
            </a:r>
            <a:r>
              <a:rPr lang="en-US" altLang="zh-CN" sz="3600" dirty="0" smtClean="0">
                <a:solidFill>
                  <a:srgbClr val="92D050"/>
                </a:solidFill>
              </a:rPr>
              <a:t> </a:t>
            </a:r>
            <a:r>
              <a:rPr lang="zh-CN" altLang="en-US" sz="3600" dirty="0" smtClean="0">
                <a:solidFill>
                  <a:srgbClr val="92D050"/>
                </a:solidFill>
              </a:rPr>
              <a:t> </a:t>
            </a:r>
            <a:r>
              <a:rPr lang="en-US" altLang="zh-CN" sz="3600" dirty="0" smtClean="0">
                <a:solidFill>
                  <a:srgbClr val="92D050"/>
                </a:solidFill>
              </a:rPr>
              <a:t>add </a:t>
            </a:r>
            <a:r>
              <a:rPr lang="zh-CN" altLang="en-US" sz="3600" dirty="0" smtClean="0">
                <a:solidFill>
                  <a:srgbClr val="92D050"/>
                </a:solidFill>
              </a:rPr>
              <a:t>和 </a:t>
            </a:r>
            <a:r>
              <a:rPr lang="en-US" altLang="zh-CN" sz="3600" dirty="0" smtClean="0">
                <a:solidFill>
                  <a:srgbClr val="FF0000"/>
                </a:solidFill>
              </a:rPr>
              <a:t>&amp;</a:t>
            </a:r>
            <a:r>
              <a:rPr lang="en-US" altLang="zh-CN" sz="3600" dirty="0" smtClean="0">
                <a:solidFill>
                  <a:srgbClr val="92D050"/>
                </a:solidFill>
              </a:rPr>
              <a:t>add</a:t>
            </a:r>
          </a:p>
          <a:p>
            <a:r>
              <a:rPr lang="en-US" altLang="zh-CN" sz="3600" dirty="0">
                <a:solidFill>
                  <a:srgbClr val="92D050"/>
                </a:solidFill>
              </a:rPr>
              <a:t> </a:t>
            </a:r>
            <a:r>
              <a:rPr lang="en-US" altLang="zh-CN" sz="3600" dirty="0" smtClean="0">
                <a:solidFill>
                  <a:srgbClr val="92D050"/>
                </a:solidFill>
              </a:rPr>
              <a:t>  </a:t>
            </a:r>
            <a:r>
              <a:rPr lang="en-US" altLang="zh-CN" sz="3600" dirty="0" err="1" smtClean="0">
                <a:solidFill>
                  <a:srgbClr val="92D050"/>
                </a:solidFill>
              </a:rPr>
              <a:t>fp</a:t>
            </a:r>
            <a:r>
              <a:rPr lang="en-US" altLang="zh-CN" sz="3600" dirty="0" smtClean="0">
                <a:solidFill>
                  <a:srgbClr val="92D050"/>
                </a:solidFill>
              </a:rPr>
              <a:t> </a:t>
            </a:r>
            <a:r>
              <a:rPr lang="zh-CN" altLang="en-US" sz="3600" dirty="0" smtClean="0">
                <a:solidFill>
                  <a:srgbClr val="92D050"/>
                </a:solidFill>
              </a:rPr>
              <a:t>和 </a:t>
            </a:r>
            <a:r>
              <a:rPr lang="en-US" altLang="zh-CN" sz="3600" dirty="0" smtClean="0">
                <a:solidFill>
                  <a:srgbClr val="92D050"/>
                </a:solidFill>
              </a:rPr>
              <a:t>(</a:t>
            </a:r>
            <a:r>
              <a:rPr lang="en-US" altLang="zh-CN" sz="3600" dirty="0" smtClean="0">
                <a:solidFill>
                  <a:srgbClr val="FF0000"/>
                </a:solidFill>
              </a:rPr>
              <a:t>*</a:t>
            </a:r>
            <a:r>
              <a:rPr lang="en-US" altLang="zh-CN" sz="3600" dirty="0" err="1" smtClean="0">
                <a:solidFill>
                  <a:srgbClr val="92D050"/>
                </a:solidFill>
              </a:rPr>
              <a:t>fp</a:t>
            </a:r>
            <a:r>
              <a:rPr lang="en-US" altLang="zh-CN" sz="3600" dirty="0" smtClean="0">
                <a:solidFill>
                  <a:srgbClr val="92D050"/>
                </a:solidFill>
              </a:rPr>
              <a:t>)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0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本章要点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775575" cy="43275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宋体" pitchFamily="2" charset="-122"/>
              </a:rPr>
              <a:t>指针数组和指向指针的指针</a:t>
            </a:r>
          </a:p>
          <a:p>
            <a:pPr eaLnBrk="1" hangingPunct="1"/>
            <a:r>
              <a:rPr lang="zh-CN" altLang="en-US" sz="2800" dirty="0" smtClean="0">
                <a:latin typeface="宋体" pitchFamily="2" charset="-122"/>
              </a:rPr>
              <a:t>指针作为函数的返回值</a:t>
            </a:r>
          </a:p>
          <a:p>
            <a:pPr eaLnBrk="1" hangingPunct="1"/>
            <a:r>
              <a:rPr lang="zh-CN" altLang="en-US" sz="2800" dirty="0" smtClean="0">
                <a:latin typeface="宋体" pitchFamily="2" charset="-122"/>
              </a:rPr>
              <a:t>指向函数的指针</a:t>
            </a:r>
          </a:p>
          <a:p>
            <a:pPr eaLnBrk="1" hangingPunct="1"/>
            <a:r>
              <a:rPr lang="zh-CN" altLang="en-US" sz="2800" dirty="0" smtClean="0">
                <a:latin typeface="宋体" pitchFamily="2" charset="-122"/>
              </a:rPr>
              <a:t>指向结构的指针</a:t>
            </a:r>
          </a:p>
          <a:p>
            <a:pPr eaLnBrk="1" hangingPunct="1"/>
            <a:r>
              <a:rPr lang="zh-CN" altLang="en-US" sz="2800" dirty="0" smtClean="0">
                <a:latin typeface="宋体" pitchFamily="2" charset="-122"/>
              </a:rPr>
              <a:t>对链表数据结构</a:t>
            </a:r>
            <a:endParaRPr lang="en-US" altLang="zh-CN" sz="2800" dirty="0" smtClean="0">
              <a:latin typeface="宋体" pitchFamily="2" charset="-122"/>
            </a:endParaRPr>
          </a:p>
          <a:p>
            <a:pPr eaLnBrk="1" hangingPunct="1"/>
            <a:endParaRPr lang="zh-CN" altLang="en-US" sz="2800" dirty="0" smtClean="0">
              <a:latin typeface="宋体" pitchFamily="2" charset="-122"/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66B2EE-FB17-4026-821E-2DBF912DFC0B}" type="slidenum">
              <a:rPr lang="zh-CN" altLang="en-US" smtClean="0">
                <a:latin typeface="Arial Black" pitchFamily="34" charset="0"/>
              </a:rPr>
              <a:pPr eaLnBrk="1" hangingPunct="1"/>
              <a:t>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76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11.2.3 </a:t>
            </a:r>
            <a:r>
              <a:rPr lang="zh-CN" altLang="en-US" dirty="0" smtClean="0"/>
              <a:t>函数指针作为参数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</a:rPr>
              <a:t>* 用梯形公式计算一个函数的积分 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C000"/>
                </a:solidFill>
              </a:rPr>
              <a:t>double (*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)(double)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double a, double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double z;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z = (b-a)/2 * 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(a)+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(b));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z;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064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11.2.3 </a:t>
            </a:r>
            <a:r>
              <a:rPr lang="zh-CN" altLang="en-US" smtClean="0"/>
              <a:t>函数指针作为参数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35496" y="1600201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double f1(double x)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x*x;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double f2(double x)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sin(x)/x;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51920" y="1600201"/>
            <a:ext cx="52920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double result;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double (*</a:t>
            </a:r>
            <a:r>
              <a:rPr lang="en-US" altLang="zh-CN" dirty="0" err="1"/>
              <a:t>fp</a:t>
            </a:r>
            <a:r>
              <a:rPr lang="en-US" altLang="zh-CN" dirty="0"/>
              <a:t>)(double);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fp</a:t>
            </a:r>
            <a:r>
              <a:rPr lang="en-US" altLang="zh-CN" dirty="0"/>
              <a:t> = f1;</a:t>
            </a:r>
          </a:p>
          <a:p>
            <a:pPr marL="0" indent="0">
              <a:buNone/>
            </a:pPr>
            <a:r>
              <a:rPr lang="en-US" altLang="zh-CN" dirty="0"/>
              <a:t>    result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1,2);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result = 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(f2, 1,2);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779912" y="1340768"/>
            <a:ext cx="0" cy="5328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7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* </a:t>
            </a:r>
            <a:r>
              <a:rPr lang="zh-CN" altLang="en-US" dirty="0" smtClean="0"/>
              <a:t>指针数组与数组指针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char </a:t>
            </a:r>
            <a:r>
              <a:rPr lang="en-US" altLang="zh-CN" dirty="0" err="1">
                <a:solidFill>
                  <a:srgbClr val="FFC000"/>
                </a:solidFill>
              </a:rPr>
              <a:t>ccolor</a:t>
            </a:r>
            <a:r>
              <a:rPr lang="en-US" altLang="zh-CN" dirty="0">
                <a:solidFill>
                  <a:srgbClr val="FFC000"/>
                </a:solidFill>
              </a:rPr>
              <a:t>[][7] = </a:t>
            </a:r>
            <a:r>
              <a:rPr lang="en-US" altLang="zh-CN" dirty="0" smtClean="0">
                <a:solidFill>
                  <a:srgbClr val="FFC000"/>
                </a:solidFill>
              </a:rPr>
              <a:t>{“</a:t>
            </a:r>
            <a:r>
              <a:rPr lang="en-US" altLang="zh-CN" dirty="0">
                <a:solidFill>
                  <a:srgbClr val="FFC000"/>
                </a:solidFill>
              </a:rPr>
              <a:t>red”, </a:t>
            </a:r>
            <a:r>
              <a:rPr lang="en-US" altLang="zh-CN" dirty="0" smtClean="0">
                <a:solidFill>
                  <a:srgbClr val="FFC000"/>
                </a:solidFill>
              </a:rPr>
              <a:t>…};</a:t>
            </a:r>
          </a:p>
          <a:p>
            <a:pPr marL="0" indent="0">
              <a:buNone/>
            </a:pP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ccolor</a:t>
            </a:r>
            <a:r>
              <a:rPr lang="zh-CN" altLang="en-US" dirty="0" smtClean="0"/>
              <a:t>是一个</a:t>
            </a:r>
            <a:r>
              <a:rPr lang="zh-CN" altLang="en-US" dirty="0"/>
              <a:t>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它的每一行都是一个一维数组</a:t>
            </a:r>
            <a:endParaRPr lang="en-US" altLang="zh-CN" dirty="0" smtClean="0"/>
          </a:p>
          <a:p>
            <a:pPr marL="857250" lvl="1" indent="-457200"/>
            <a:r>
              <a:rPr lang="en-US" altLang="zh-CN" dirty="0" err="1" smtClean="0"/>
              <a:t>ccolor</a:t>
            </a:r>
            <a:r>
              <a:rPr lang="en-US" altLang="zh-CN" dirty="0" smtClean="0"/>
              <a:t> + i </a:t>
            </a:r>
            <a:r>
              <a:rPr lang="zh-CN" altLang="en-US" dirty="0" smtClean="0"/>
              <a:t>是一个指针，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指向第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行上的一维数组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ccolor+i</a:t>
            </a:r>
            <a:r>
              <a:rPr lang="zh-CN" altLang="en-US" dirty="0" smtClean="0"/>
              <a:t>类型</a:t>
            </a:r>
            <a:r>
              <a:rPr lang="zh-CN" altLang="en-US" dirty="0" smtClean="0">
                <a:solidFill>
                  <a:srgbClr val="FF0000"/>
                </a:solidFill>
              </a:rPr>
              <a:t>“长度为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的一维数组”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 marL="857250" lvl="1" indent="-457200"/>
            <a:r>
              <a:rPr lang="en-US" altLang="zh-CN" dirty="0" err="1"/>
              <a:t>c</a:t>
            </a:r>
            <a:r>
              <a:rPr lang="en-US" altLang="zh-CN" dirty="0" err="1" smtClean="0"/>
              <a:t>color</a:t>
            </a:r>
            <a:r>
              <a:rPr lang="en-US" altLang="zh-CN" dirty="0" smtClean="0"/>
              <a:t>[i]</a:t>
            </a:r>
            <a:r>
              <a:rPr lang="zh-CN" altLang="en-US" dirty="0" smtClean="0"/>
              <a:t>也是一个指针，指向第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行的首元素</a:t>
            </a:r>
            <a:endParaRPr lang="en-US" altLang="zh-CN" dirty="0" smtClean="0"/>
          </a:p>
          <a:p>
            <a:pPr marL="857250" lvl="1" indent="-457200"/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66" name="组合 65"/>
          <p:cNvGrpSpPr/>
          <p:nvPr/>
        </p:nvGrpSpPr>
        <p:grpSpPr>
          <a:xfrm>
            <a:off x="6411149" y="2649333"/>
            <a:ext cx="2679185" cy="1872703"/>
            <a:chOff x="755576" y="4787171"/>
            <a:chExt cx="2535169" cy="1645088"/>
          </a:xfrm>
        </p:grpSpPr>
        <p:grpSp>
          <p:nvGrpSpPr>
            <p:cNvPr id="67" name="组合 66"/>
            <p:cNvGrpSpPr/>
            <p:nvPr/>
          </p:nvGrpSpPr>
          <p:grpSpPr>
            <a:xfrm>
              <a:off x="755576" y="4787171"/>
              <a:ext cx="2535169" cy="328064"/>
              <a:chOff x="755576" y="4757120"/>
              <a:chExt cx="2535169" cy="328064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755576" y="5115236"/>
              <a:ext cx="2535169" cy="328064"/>
              <a:chOff x="755576" y="4757120"/>
              <a:chExt cx="2535169" cy="328064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755576" y="5443300"/>
              <a:ext cx="2535169" cy="328064"/>
              <a:chOff x="755576" y="4757120"/>
              <a:chExt cx="2535169" cy="328064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o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w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755576" y="5768788"/>
              <a:ext cx="2535169" cy="328064"/>
              <a:chOff x="755576" y="4757120"/>
              <a:chExt cx="2535169" cy="32806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755576" y="6096853"/>
              <a:ext cx="2535169" cy="335406"/>
              <a:chOff x="755576" y="4757120"/>
              <a:chExt cx="2535169" cy="33540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k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566774" y="4764462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\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sp>
        <p:nvSpPr>
          <p:cNvPr id="146" name="矩形 145"/>
          <p:cNvSpPr/>
          <p:nvPr/>
        </p:nvSpPr>
        <p:spPr>
          <a:xfrm>
            <a:off x="6282022" y="2222862"/>
            <a:ext cx="2187332" cy="42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ccolor</a:t>
            </a:r>
            <a:endParaRPr lang="zh-CN" altLang="en-US" sz="2800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931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指针数组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char * color[5] = { “red”, “blue”,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“yellow”, “green”, “black”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grpSp>
        <p:nvGrpSpPr>
          <p:cNvPr id="4097" name="组合 4096"/>
          <p:cNvGrpSpPr/>
          <p:nvPr/>
        </p:nvGrpSpPr>
        <p:grpSpPr>
          <a:xfrm>
            <a:off x="4807637" y="2636912"/>
            <a:ext cx="4226895" cy="2583286"/>
            <a:chOff x="1137193" y="3212976"/>
            <a:chExt cx="4226895" cy="3456384"/>
          </a:xfrm>
        </p:grpSpPr>
        <p:grpSp>
          <p:nvGrpSpPr>
            <p:cNvPr id="7" name="组合 6"/>
            <p:cNvGrpSpPr/>
            <p:nvPr/>
          </p:nvGrpSpPr>
          <p:grpSpPr>
            <a:xfrm>
              <a:off x="1137193" y="3497560"/>
              <a:ext cx="1438196" cy="2900488"/>
              <a:chOff x="1137193" y="3497560"/>
              <a:chExt cx="1438196" cy="290048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137193" y="3497560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color[0]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37193" y="4091005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color[1]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37193" y="4660032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color[2]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37193" y="5249635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color[3]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37193" y="5828879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color[4]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red\0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blue\0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ellow\0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green\0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black\0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cxnSp>
          <p:nvCxnSpPr>
            <p:cNvPr id="9" name="直接箭头连接符 8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3"/>
              <a:endCxn id="17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3"/>
              <a:endCxn id="18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3"/>
              <a:endCxn id="20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3"/>
              <a:endCxn id="19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92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11.1.2 </a:t>
            </a:r>
            <a:r>
              <a:rPr lang="zh-CN" altLang="en-US" dirty="0" smtClean="0"/>
              <a:t>指针数组的概念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首先，它是一个数组</a:t>
            </a:r>
            <a:endParaRPr lang="en-US" altLang="zh-CN" dirty="0" smtClean="0"/>
          </a:p>
          <a:p>
            <a:r>
              <a:rPr lang="zh-CN" altLang="en-US" dirty="0"/>
              <a:t>其次</a:t>
            </a:r>
            <a:r>
              <a:rPr lang="zh-CN" altLang="en-US" dirty="0" smtClean="0"/>
              <a:t>，它的元素是指针</a:t>
            </a:r>
            <a:endParaRPr lang="en-US" altLang="zh-CN" dirty="0" smtClean="0"/>
          </a:p>
          <a:p>
            <a:r>
              <a:rPr lang="zh-CN" altLang="en-US" dirty="0"/>
              <a:t>定义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C000"/>
                </a:solidFill>
              </a:rPr>
              <a:t>类型名 </a:t>
            </a:r>
            <a:r>
              <a:rPr lang="zh-CN" altLang="en-US" dirty="0" smtClean="0"/>
              <a:t>*</a:t>
            </a:r>
            <a:r>
              <a:rPr lang="zh-CN" altLang="en-US" dirty="0" smtClean="0">
                <a:solidFill>
                  <a:srgbClr val="FFC000"/>
                </a:solidFill>
              </a:rPr>
              <a:t>数组名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C000"/>
                </a:solidFill>
              </a:rPr>
              <a:t>长度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遵循数组的定义语法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只不过，元素类型为指针类型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27089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指针数组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504" y="1600201"/>
            <a:ext cx="8579296" cy="4997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char * color[5] = { “red”, “blue”,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“yellow”, “green”, “black”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 i=0; i&lt;5; 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color = </a:t>
            </a:r>
            <a:r>
              <a:rPr lang="en-US" altLang="zh-CN" dirty="0" smtClean="0">
                <a:solidFill>
                  <a:srgbClr val="FFFF00"/>
                </a:solidFill>
              </a:rPr>
              <a:t>%s</a:t>
            </a:r>
            <a:r>
              <a:rPr lang="en-US" altLang="zh-CN" dirty="0" smtClean="0"/>
              <a:t>\n", i, </a:t>
            </a:r>
            <a:r>
              <a:rPr lang="en-US" altLang="zh-CN" dirty="0" smtClean="0">
                <a:solidFill>
                  <a:srgbClr val="FFFF00"/>
                </a:solidFill>
              </a:rPr>
              <a:t>color[i]</a:t>
            </a:r>
            <a:r>
              <a:rPr lang="en-US" altLang="zh-CN" dirty="0" smtClean="0"/>
              <a:t>);</a:t>
            </a: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4807637" y="2636912"/>
            <a:ext cx="4226895" cy="2583286"/>
            <a:chOff x="1137193" y="3212976"/>
            <a:chExt cx="4226895" cy="3456384"/>
          </a:xfrm>
        </p:grpSpPr>
        <p:grpSp>
          <p:nvGrpSpPr>
            <p:cNvPr id="28" name="组合 27"/>
            <p:cNvGrpSpPr/>
            <p:nvPr/>
          </p:nvGrpSpPr>
          <p:grpSpPr>
            <a:xfrm>
              <a:off x="1137193" y="3497560"/>
              <a:ext cx="1438196" cy="2900488"/>
              <a:chOff x="1137193" y="3497560"/>
              <a:chExt cx="1438196" cy="290048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137193" y="3497560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color[0]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137193" y="4091005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color[1]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137193" y="4660032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color[2]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137193" y="5249635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color[3]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37193" y="5828879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color[4]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red\0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blue\0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ellow\0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green\0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black\0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cxnSp>
          <p:nvCxnSpPr>
            <p:cNvPr id="30" name="直接箭头连接符 29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41" idx="3"/>
              <a:endCxn id="36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42" idx="3"/>
              <a:endCxn id="37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44" idx="3"/>
              <a:endCxn id="39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43" idx="3"/>
              <a:endCxn id="38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553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指针数组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504" y="1600201"/>
            <a:ext cx="8579296" cy="4997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char * color[5] = { “red”, “blue”,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“yellow”, “green”, “black”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char *t = color[0];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color[0] = color[4];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c</a:t>
            </a:r>
            <a:r>
              <a:rPr lang="en-US" altLang="zh-CN" dirty="0" smtClean="0">
                <a:solidFill>
                  <a:srgbClr val="FFFF00"/>
                </a:solidFill>
              </a:rPr>
              <a:t>olor[4] = t;</a:t>
            </a: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对一般数组的操作，适合于指针数组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定义</a:t>
            </a:r>
            <a:r>
              <a:rPr lang="zh-CN" altLang="en-US" dirty="0">
                <a:solidFill>
                  <a:srgbClr val="FFC000"/>
                </a:solidFill>
              </a:rPr>
              <a:t>，初始化</a:t>
            </a:r>
            <a:r>
              <a:rPr lang="zh-CN" altLang="en-US" dirty="0" smtClean="0">
                <a:solidFill>
                  <a:srgbClr val="FFC000"/>
                </a:solidFill>
              </a:rPr>
              <a:t>，元素的使用，赋值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cxnSp>
        <p:nvCxnSpPr>
          <p:cNvPr id="27" name="直接箭头连接符 26"/>
          <p:cNvCxnSpPr>
            <a:stCxn id="45" idx="3"/>
          </p:cNvCxnSpPr>
          <p:nvPr/>
        </p:nvCxnSpPr>
        <p:spPr>
          <a:xfrm flipV="1">
            <a:off x="6245833" y="2849609"/>
            <a:ext cx="1276531" cy="212697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245833" y="4804724"/>
            <a:ext cx="1276531" cy="202777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0" idx="1"/>
          </p:cNvCxnSpPr>
          <p:nvPr/>
        </p:nvCxnSpPr>
        <p:spPr>
          <a:xfrm>
            <a:off x="6245833" y="3077873"/>
            <a:ext cx="1276531" cy="19296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9" idx="3"/>
            <a:endCxn id="16" idx="1"/>
          </p:cNvCxnSpPr>
          <p:nvPr/>
        </p:nvCxnSpPr>
        <p:spPr>
          <a:xfrm flipV="1">
            <a:off x="6245833" y="2849609"/>
            <a:ext cx="1276531" cy="19551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807637" y="2636912"/>
            <a:ext cx="4226895" cy="2583286"/>
            <a:chOff x="1137193" y="3212976"/>
            <a:chExt cx="4226895" cy="3456384"/>
          </a:xfrm>
        </p:grpSpPr>
        <p:grpSp>
          <p:nvGrpSpPr>
            <p:cNvPr id="33" name="组合 32"/>
            <p:cNvGrpSpPr/>
            <p:nvPr/>
          </p:nvGrpSpPr>
          <p:grpSpPr>
            <a:xfrm>
              <a:off x="1137193" y="3497560"/>
              <a:ext cx="1438196" cy="2900488"/>
              <a:chOff x="1137193" y="3497560"/>
              <a:chExt cx="1438196" cy="290048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37193" y="3497560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color[0]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37193" y="4091005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color[1]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37193" y="4660032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color[2]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7193" y="5249635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color[3]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37193" y="5828879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color[4]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red\0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blue\0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</a:t>
                </a:r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ellow\0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green\0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black\0</a:t>
                </a:r>
                <a:endParaRPr lang="zh-CN" altLang="en-US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cxnSp>
          <p:nvCxnSpPr>
            <p:cNvPr id="36" name="直接箭头连接符 35"/>
            <p:cNvCxnSpPr>
              <a:stCxn id="46" idx="3"/>
              <a:endCxn id="41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7" idx="3"/>
              <a:endCxn id="42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48" idx="3"/>
              <a:endCxn id="43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7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指向指针的指针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二级指针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 10;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*p = &amp;a;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**</a:t>
            </a:r>
            <a:r>
              <a:rPr lang="en-US" altLang="zh-CN" dirty="0" err="1" smtClean="0">
                <a:solidFill>
                  <a:srgbClr val="FF0000"/>
                </a:solidFill>
              </a:rPr>
              <a:t>pp</a:t>
            </a:r>
            <a:r>
              <a:rPr lang="en-US" altLang="zh-CN" dirty="0" smtClean="0">
                <a:solidFill>
                  <a:srgbClr val="FF0000"/>
                </a:solidFill>
              </a:rPr>
              <a:t> = &amp;p;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语法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类型名 </a:t>
            </a:r>
            <a:r>
              <a:rPr lang="zh-CN" altLang="en-US" dirty="0" smtClean="0">
                <a:solidFill>
                  <a:srgbClr val="FF0000"/>
                </a:solidFill>
              </a:rPr>
              <a:t>**</a:t>
            </a:r>
            <a:r>
              <a:rPr lang="zh-CN" altLang="en-US" dirty="0" smtClean="0"/>
              <a:t>指针变量名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7858232" y="1556792"/>
            <a:ext cx="1204641" cy="961743"/>
            <a:chOff x="6265857" y="4008790"/>
            <a:chExt cx="1204641" cy="961743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6711323" y="4008790"/>
              <a:ext cx="382725" cy="518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265857" y="4533653"/>
              <a:ext cx="1204641" cy="436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10</a:t>
              </a:r>
              <a:endParaRPr lang="zh-CN" altLang="en-US" sz="32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92567" y="1529487"/>
            <a:ext cx="2032832" cy="989048"/>
            <a:chOff x="2200192" y="3981485"/>
            <a:chExt cx="2032832" cy="989048"/>
          </a:xfrm>
        </p:grpSpPr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3404833" y="4752093"/>
              <a:ext cx="8281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2200192" y="4533653"/>
              <a:ext cx="1204641" cy="4368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</a:rPr>
                <a:t>&amp;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476256" y="3981485"/>
              <a:ext cx="624280" cy="52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FF0000"/>
                  </a:solidFill>
                </a:rPr>
                <a:t>pp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825399" y="1529487"/>
            <a:ext cx="2032833" cy="989048"/>
            <a:chOff x="4233024" y="3981485"/>
            <a:chExt cx="2032833" cy="989048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4233024" y="4533653"/>
              <a:ext cx="1204641" cy="436880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FFC000"/>
                  </a:solidFill>
                </a:rPr>
                <a:t>&amp;</a:t>
              </a:r>
              <a:r>
                <a:rPr lang="en-US" altLang="zh-CN" sz="2800" b="1">
                  <a:solidFill>
                    <a:srgbClr val="FFC000"/>
                  </a:solidFill>
                </a:rPr>
                <a:t>a</a:t>
              </a:r>
              <a:endParaRPr kumimoji="1" lang="en-US" altLang="zh-CN" sz="2800" b="1">
                <a:solidFill>
                  <a:srgbClr val="FFC000"/>
                </a:solidFill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656531" y="3981485"/>
              <a:ext cx="404684" cy="52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C000"/>
                  </a:solidFill>
                </a:rPr>
                <a:t>p</a:t>
              </a:r>
              <a:endParaRPr lang="en-US" altLang="zh-CN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V="1">
              <a:off x="5437666" y="4752093"/>
              <a:ext cx="828191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8188682" y="258752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*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p</a:t>
            </a:r>
            <a:endParaRPr lang="en-US" altLang="zh-CN" sz="2800" b="1" dirty="0">
              <a:solidFill>
                <a:srgbClr val="FFC000"/>
              </a:solidFill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051270" y="2576179"/>
            <a:ext cx="763881" cy="52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*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pp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8042622" y="3110744"/>
            <a:ext cx="904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**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pp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41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指向指针的指针</a:t>
            </a:r>
            <a:r>
              <a:rPr lang="en-US" altLang="zh-CN" smtClean="0"/>
              <a:t>(</a:t>
            </a:r>
            <a:r>
              <a:rPr lang="zh-CN" altLang="en-US" smtClean="0"/>
              <a:t>二级指针</a:t>
            </a:r>
            <a:r>
              <a:rPr lang="en-US" altLang="zh-CN" smtClean="0"/>
              <a:t>)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二级</a:t>
            </a:r>
            <a:r>
              <a:rPr lang="en-US" altLang="zh-CN" dirty="0"/>
              <a:t>(</a:t>
            </a:r>
            <a:r>
              <a:rPr lang="zh-CN" altLang="en-US" dirty="0"/>
              <a:t>多级）</a:t>
            </a:r>
            <a:r>
              <a:rPr lang="zh-CN" altLang="en-US" dirty="0" smtClean="0"/>
              <a:t>指针都是指针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可以应用指针的所有操作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定义、初始化、赋值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和数组结合使用</a:t>
            </a:r>
            <a:endParaRPr lang="en-US" altLang="zh-CN" dirty="0" smtClean="0"/>
          </a:p>
          <a:p>
            <a:r>
              <a:rPr lang="zh-CN" altLang="en-US" dirty="0" smtClean="0"/>
              <a:t>特殊的是：</a:t>
            </a:r>
            <a:r>
              <a:rPr lang="zh-CN" altLang="en-US" dirty="0" smtClean="0">
                <a:solidFill>
                  <a:srgbClr val="FF0000"/>
                </a:solidFill>
              </a:rPr>
              <a:t>它指向一个指针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97060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级指针和多级指针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a = 10, *p= &amp;a, **</a:t>
            </a:r>
            <a:r>
              <a:rPr lang="en-US" altLang="zh-CN" dirty="0" err="1">
                <a:solidFill>
                  <a:srgbClr val="FFC000"/>
                </a:solidFill>
              </a:rPr>
              <a:t>pp</a:t>
            </a:r>
            <a:r>
              <a:rPr lang="en-US" altLang="zh-CN" dirty="0">
                <a:solidFill>
                  <a:srgbClr val="FFC000"/>
                </a:solidFill>
              </a:rPr>
              <a:t> = &amp;p</a:t>
            </a:r>
          </a:p>
          <a:p>
            <a:pPr marL="57150" indent="0">
              <a:buNone/>
            </a:pPr>
            <a:r>
              <a:rPr lang="zh-CN" altLang="en-US" dirty="0"/>
              <a:t>三级指针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***</a:t>
            </a:r>
            <a:r>
              <a:rPr lang="en-US" altLang="zh-CN" dirty="0" smtClean="0">
                <a:solidFill>
                  <a:srgbClr val="FFC000"/>
                </a:solidFill>
              </a:rPr>
              <a:t>p3 </a:t>
            </a:r>
            <a:r>
              <a:rPr lang="en-US" altLang="zh-CN" dirty="0">
                <a:solidFill>
                  <a:srgbClr val="FFC000"/>
                </a:solidFill>
              </a:rPr>
              <a:t>= &amp;</a:t>
            </a:r>
            <a:r>
              <a:rPr lang="en-US" altLang="zh-CN" dirty="0" err="1">
                <a:solidFill>
                  <a:srgbClr val="FFC000"/>
                </a:solidFill>
              </a:rPr>
              <a:t>pp</a:t>
            </a:r>
            <a:r>
              <a:rPr lang="en-US" altLang="zh-CN" dirty="0">
                <a:solidFill>
                  <a:srgbClr val="FFC000"/>
                </a:solidFill>
              </a:rPr>
              <a:t>;</a:t>
            </a:r>
            <a:endParaRPr lang="zh-CN" altLang="en-US" dirty="0">
              <a:solidFill>
                <a:srgbClr val="FFC000"/>
              </a:solidFill>
            </a:endParaRPr>
          </a:p>
          <a:p>
            <a:pPr marL="57150" indent="0">
              <a:buNone/>
            </a:pPr>
            <a:r>
              <a:rPr lang="zh-CN" altLang="en-US" dirty="0" smtClean="0"/>
              <a:t>四级</a:t>
            </a:r>
            <a:r>
              <a:rPr lang="zh-CN" altLang="en-US" dirty="0"/>
              <a:t>指针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****p4 </a:t>
            </a:r>
            <a:r>
              <a:rPr lang="en-US" altLang="zh-CN" dirty="0">
                <a:solidFill>
                  <a:srgbClr val="FFC000"/>
                </a:solidFill>
              </a:rPr>
              <a:t>= &amp;</a:t>
            </a:r>
            <a:r>
              <a:rPr lang="en-US" altLang="zh-CN" dirty="0" smtClean="0">
                <a:solidFill>
                  <a:srgbClr val="FFC000"/>
                </a:solidFill>
              </a:rPr>
              <a:t>p3;</a:t>
            </a:r>
            <a:endParaRPr lang="zh-CN" altLang="en-US" dirty="0">
              <a:solidFill>
                <a:srgbClr val="FFC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11864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9351</TotalTime>
  <Words>1486</Words>
  <Application>Microsoft Office PowerPoint</Application>
  <PresentationFormat>全屏显示(4:3)</PresentationFormat>
  <Paragraphs>419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凤舞九天</vt:lpstr>
      <vt:lpstr>C语言程序设计基础 第10章 指针进阶</vt:lpstr>
      <vt:lpstr>本章要点</vt:lpstr>
      <vt:lpstr>指针数组</vt:lpstr>
      <vt:lpstr>11.1.2 指针数组的概念</vt:lpstr>
      <vt:lpstr>指针数组</vt:lpstr>
      <vt:lpstr>指针数组</vt:lpstr>
      <vt:lpstr>指向指针的指针(二级指针)</vt:lpstr>
      <vt:lpstr>指向指针的指针(二级指针)</vt:lpstr>
      <vt:lpstr>三级指针和多级指针</vt:lpstr>
      <vt:lpstr>指针数组和二级指针</vt:lpstr>
      <vt:lpstr>11.1.4 指针数组与二维数组</vt:lpstr>
      <vt:lpstr>11.1.4 指针数组与二维数组</vt:lpstr>
      <vt:lpstr>[例11-4] 字符串排序</vt:lpstr>
      <vt:lpstr>主程序</vt:lpstr>
      <vt:lpstr>[例11-6] 藏头诗解密</vt:lpstr>
      <vt:lpstr>11.2 字符定位</vt:lpstr>
      <vt:lpstr>11.2 字符定位（错误）</vt:lpstr>
      <vt:lpstr>11.2.3 函数指针</vt:lpstr>
      <vt:lpstr>11.2.3 函数指针</vt:lpstr>
      <vt:lpstr>11.2.3 函数指针作为参数</vt:lpstr>
      <vt:lpstr>11.2.3 函数指针作为参数</vt:lpstr>
      <vt:lpstr>* 指针数组与数组指针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1430</cp:revision>
  <dcterms:created xsi:type="dcterms:W3CDTF">1998-02-11T08:33:02Z</dcterms:created>
  <dcterms:modified xsi:type="dcterms:W3CDTF">2015-11-30T03:38:57Z</dcterms:modified>
</cp:coreProperties>
</file>