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3"/>
  </p:notesMasterIdLst>
  <p:handoutMasterIdLst>
    <p:handoutMasterId r:id="rId34"/>
  </p:handoutMasterIdLst>
  <p:sldIdLst>
    <p:sldId id="378" r:id="rId2"/>
    <p:sldId id="1020" r:id="rId3"/>
    <p:sldId id="1021" r:id="rId4"/>
    <p:sldId id="1022" r:id="rId5"/>
    <p:sldId id="1023" r:id="rId6"/>
    <p:sldId id="1024" r:id="rId7"/>
    <p:sldId id="1026" r:id="rId8"/>
    <p:sldId id="1027" r:id="rId9"/>
    <p:sldId id="1028" r:id="rId10"/>
    <p:sldId id="1031" r:id="rId11"/>
    <p:sldId id="1033" r:id="rId12"/>
    <p:sldId id="1034" r:id="rId13"/>
    <p:sldId id="1037" r:id="rId14"/>
    <p:sldId id="1036" r:id="rId15"/>
    <p:sldId id="1038" r:id="rId16"/>
    <p:sldId id="1040" r:id="rId17"/>
    <p:sldId id="1041" r:id="rId18"/>
    <p:sldId id="1042" r:id="rId19"/>
    <p:sldId id="1070" r:id="rId20"/>
    <p:sldId id="1071" r:id="rId21"/>
    <p:sldId id="1043" r:id="rId22"/>
    <p:sldId id="1044" r:id="rId23"/>
    <p:sldId id="1048" r:id="rId24"/>
    <p:sldId id="1072" r:id="rId25"/>
    <p:sldId id="1074" r:id="rId26"/>
    <p:sldId id="1052" r:id="rId27"/>
    <p:sldId id="1053" r:id="rId28"/>
    <p:sldId id="1055" r:id="rId29"/>
    <p:sldId id="1056" r:id="rId30"/>
    <p:sldId id="1057" r:id="rId31"/>
    <p:sldId id="106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80"/>
    <a:srgbClr val="FF3300"/>
    <a:srgbClr val="009900"/>
    <a:srgbClr val="CC0066"/>
    <a:srgbClr val="FF9933"/>
    <a:srgbClr val="00000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109" d="100"/>
          <a:sy n="109" d="100"/>
        </p:scale>
        <p:origin x="-9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000" dirty="0" smtClean="0"/>
              <a:t>C</a:t>
            </a:r>
            <a:r>
              <a:rPr lang="zh-CN" altLang="en-US" sz="6000" dirty="0" smtClean="0"/>
              <a:t>语言程序设计基础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>
                <a:solidFill>
                  <a:schemeClr val="tx1"/>
                </a:solidFill>
              </a:rPr>
              <a:t>第</a:t>
            </a:r>
            <a:r>
              <a:rPr lang="en-US" altLang="zh-CN" sz="6000" dirty="0" smtClean="0">
                <a:solidFill>
                  <a:schemeClr val="tx1"/>
                </a:solidFill>
              </a:rPr>
              <a:t>12</a:t>
            </a:r>
            <a:r>
              <a:rPr lang="zh-CN" altLang="en-US" sz="6000" dirty="0" smtClean="0">
                <a:solidFill>
                  <a:schemeClr val="tx1"/>
                </a:solidFill>
              </a:rPr>
              <a:t>章 文件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12.1.5</a:t>
            </a:r>
            <a:r>
              <a:rPr lang="zh-CN" altLang="en-US" dirty="0" smtClean="0"/>
              <a:t>文件结构－</a:t>
            </a:r>
            <a:r>
              <a:rPr lang="en-US" altLang="zh-CN" dirty="0" smtClean="0"/>
              <a:t>FILE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79296" cy="5069159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Wingdings" pitchFamily="2" charset="2"/>
              </a:rPr>
              <a:t>文件</a:t>
            </a:r>
            <a:r>
              <a:rPr lang="zh-CN" altLang="en-US" dirty="0" smtClean="0">
                <a:sym typeface="Wingdings" pitchFamily="2" charset="2"/>
              </a:rPr>
              <a:t>缓冲器：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结构类型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定义的一种数据类型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/>
              <a:t>头文件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非基本的数据类型，是自定义的</a:t>
            </a:r>
            <a:endParaRPr lang="en-US" altLang="zh-CN" dirty="0" smtClean="0"/>
          </a:p>
        </p:txBody>
      </p:sp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2AEA51D-5DCE-44AB-9035-4AFEC5ED9712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57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968" y="274639"/>
            <a:ext cx="47525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12.1.7</a:t>
            </a:r>
            <a:r>
              <a:rPr lang="zh-CN" altLang="en-US" dirty="0"/>
              <a:t>文件处理步骤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649"/>
            <a:ext cx="8507288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定义文件</a:t>
            </a:r>
            <a:r>
              <a:rPr lang="zh-CN" altLang="en-US" dirty="0" smtClean="0">
                <a:solidFill>
                  <a:srgbClr val="FF0000"/>
                </a:solidFill>
              </a:rPr>
              <a:t>指针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C000"/>
                </a:solidFill>
              </a:rPr>
              <a:t>FILE *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打开文件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if( (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>
                <a:solidFill>
                  <a:srgbClr val="FFC000"/>
                </a:solidFill>
              </a:rPr>
              <a:t> = </a:t>
            </a:r>
            <a:r>
              <a:rPr lang="en-US" altLang="zh-CN" dirty="0" err="1">
                <a:solidFill>
                  <a:srgbClr val="FFC000"/>
                </a:solidFill>
              </a:rPr>
              <a:t>fopen</a:t>
            </a:r>
            <a:r>
              <a:rPr lang="en-US" altLang="zh-CN" dirty="0"/>
              <a:t>("f1.txt", "w")) == NULL){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("File open error!\n");</a:t>
            </a:r>
          </a:p>
          <a:p>
            <a:pPr marL="0" indent="0">
              <a:buNone/>
            </a:pPr>
            <a:r>
              <a:rPr lang="en-US" altLang="zh-CN" dirty="0"/>
              <a:t>       exit(0);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处理文件 </a:t>
            </a:r>
            <a:r>
              <a:rPr lang="zh-CN" altLang="en-US" dirty="0"/>
              <a:t>*</a:t>
            </a:r>
            <a:r>
              <a:rPr lang="en-US" altLang="zh-CN" dirty="0"/>
              <a:t>/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fprintf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/>
              <a:t>, </a:t>
            </a:r>
            <a:r>
              <a:rPr lang="en-US" altLang="zh-CN" dirty="0" smtClean="0"/>
              <a:t>“%s”, “Hello World!" 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关闭文件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fclose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>
                <a:solidFill>
                  <a:srgbClr val="FFC0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614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32E72B8-635D-4E31-80E1-13DDF3A403F6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73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12.2.2 </a:t>
            </a:r>
            <a:r>
              <a:rPr lang="zh-CN" altLang="en-US" dirty="0" smtClean="0"/>
              <a:t>打开文件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2131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/>
              <a:t> "</a:t>
            </a:r>
            <a:r>
              <a:rPr lang="zh-CN" altLang="en-US" dirty="0" smtClean="0"/>
              <a:t>打开方式</a:t>
            </a:r>
            <a:r>
              <a:rPr lang="en-US" altLang="zh-CN" dirty="0" smtClean="0"/>
              <a:t>")</a:t>
            </a:r>
          </a:p>
          <a:p>
            <a:pPr lvl="1"/>
            <a:r>
              <a:rPr lang="zh-CN" altLang="en-US" dirty="0" smtClean="0"/>
              <a:t>使文件指针</a:t>
            </a:r>
            <a:r>
              <a:rPr lang="en-US" altLang="zh-CN" dirty="0" err="1" smtClean="0">
                <a:solidFill>
                  <a:srgbClr val="FF0000"/>
                </a:solidFill>
              </a:rPr>
              <a:t>fp</a:t>
            </a:r>
            <a:r>
              <a:rPr lang="zh-CN" altLang="en-US" dirty="0" smtClean="0"/>
              <a:t>与相应文件实体对应起来</a:t>
            </a:r>
          </a:p>
          <a:p>
            <a:pPr lvl="2"/>
            <a:r>
              <a:rPr lang="zh-CN" altLang="en-US" dirty="0" smtClean="0"/>
              <a:t>程序通过文件指针 </a:t>
            </a:r>
            <a:r>
              <a:rPr lang="en-US" altLang="zh-CN" dirty="0" err="1" smtClean="0">
                <a:solidFill>
                  <a:srgbClr val="FF0000"/>
                </a:solidFill>
              </a:rPr>
              <a:t>fp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操作磁盘文件</a:t>
            </a:r>
            <a:endParaRPr lang="en-US" altLang="zh-CN" dirty="0" smtClean="0"/>
          </a:p>
          <a:p>
            <a:r>
              <a:rPr lang="zh-CN" altLang="en-US" dirty="0" smtClean="0"/>
              <a:t>返回值</a:t>
            </a:r>
          </a:p>
          <a:p>
            <a:pPr lvl="1"/>
            <a:r>
              <a:rPr lang="zh-CN" altLang="en-US" dirty="0" smtClean="0"/>
              <a:t>执行成功，则返回文件对应的文件指针</a:t>
            </a:r>
            <a:r>
              <a:rPr lang="en-US" altLang="zh-CN" dirty="0" smtClean="0"/>
              <a:t>FILE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否则，返回一个空指针（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NULL </a:t>
            </a:r>
            <a:r>
              <a:rPr lang="zh-CN" altLang="en-US" dirty="0" smtClean="0"/>
              <a:t>）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800" dirty="0" smtClean="0"/>
              <a:t>if</a:t>
            </a:r>
            <a:r>
              <a:rPr lang="en-US" altLang="zh-CN" sz="2800" dirty="0"/>
              <a:t>( (</a:t>
            </a:r>
            <a:r>
              <a:rPr lang="en-US" altLang="zh-CN" sz="2800" dirty="0" err="1">
                <a:solidFill>
                  <a:srgbClr val="FFC000"/>
                </a:solidFill>
              </a:rPr>
              <a:t>fp</a:t>
            </a:r>
            <a:r>
              <a:rPr lang="en-US" altLang="zh-CN" sz="2800" dirty="0">
                <a:solidFill>
                  <a:srgbClr val="FFC000"/>
                </a:solidFill>
              </a:rPr>
              <a:t> = </a:t>
            </a:r>
            <a:r>
              <a:rPr lang="en-US" altLang="zh-CN" sz="2800" dirty="0" err="1">
                <a:solidFill>
                  <a:srgbClr val="FFC000"/>
                </a:solidFill>
              </a:rPr>
              <a:t>fopen</a:t>
            </a:r>
            <a:r>
              <a:rPr lang="en-US" altLang="zh-CN" sz="2800" dirty="0"/>
              <a:t>("f1.txt", "w")) == NULL</a:t>
            </a:r>
            <a:r>
              <a:rPr lang="en-US" altLang="zh-CN" sz="2800" dirty="0" smtClean="0"/>
              <a:t>)</a:t>
            </a:r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("File open error!\n");</a:t>
            </a:r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exit(0);</a:t>
            </a:r>
          </a:p>
          <a:p>
            <a:pPr marL="800100" lvl="2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1946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D33FF33-48AF-46B5-BB99-9C4B0FADCBF7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788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12.2.2 </a:t>
            </a:r>
            <a:r>
              <a:rPr lang="zh-CN" altLang="en-US" dirty="0" smtClean="0"/>
              <a:t>打开方式字符串参数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("f.txt", "r")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读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写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文本方式、</a:t>
            </a:r>
            <a:r>
              <a:rPr lang="zh-CN" altLang="en-US" dirty="0" smtClean="0">
                <a:solidFill>
                  <a:srgbClr val="92D050"/>
                </a:solidFill>
                <a:sym typeface="Wingdings" pitchFamily="2" charset="2"/>
              </a:rPr>
              <a:t>二进制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添加、</a:t>
            </a:r>
            <a:r>
              <a:rPr lang="zh-CN" altLang="en-US" dirty="0" smtClean="0">
                <a:solidFill>
                  <a:srgbClr val="92D050"/>
                </a:solidFill>
                <a:sym typeface="Wingdings" pitchFamily="2" charset="2"/>
              </a:rPr>
              <a:t>创建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946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D33FF33-48AF-46B5-BB99-9C4B0FADCBF7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98980"/>
              </p:ext>
            </p:extLst>
          </p:nvPr>
        </p:nvGraphicFramePr>
        <p:xfrm>
          <a:off x="2267744" y="3833707"/>
          <a:ext cx="6696744" cy="3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ocument" r:id="rId3" imgW="5518609" imgH="2205870" progId="Word.Document.8">
                  <p:embed/>
                </p:oleObj>
              </mc:Choice>
              <mc:Fallback>
                <p:oleObj name="Document" r:id="rId3" imgW="5518609" imgH="22058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833707"/>
                        <a:ext cx="6696744" cy="30210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文件读写与打开方式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读文件</a:t>
            </a:r>
          </a:p>
          <a:p>
            <a:pPr marL="0" indent="0">
              <a:buNone/>
            </a:pPr>
            <a:r>
              <a:rPr lang="zh-CN" altLang="en-US" dirty="0" smtClean="0"/>
              <a:t>    指定的文件必须存在，否则出错；</a:t>
            </a:r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写文件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指定的文件可以存在，也可以不存在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if  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"w" </a:t>
            </a:r>
            <a:r>
              <a:rPr lang="zh-CN" altLang="en-US" dirty="0" smtClean="0"/>
              <a:t>方式写</a:t>
            </a:r>
          </a:p>
          <a:p>
            <a:pPr marL="0" indent="0">
              <a:buNone/>
            </a:pPr>
            <a:r>
              <a:rPr lang="en-US" altLang="zh-CN" dirty="0" smtClean="0"/>
              <a:t>        if </a:t>
            </a:r>
            <a:r>
              <a:rPr lang="zh-CN" altLang="en-US" dirty="0" smtClean="0"/>
              <a:t>该文件已经存在</a:t>
            </a:r>
          </a:p>
          <a:p>
            <a:pPr marL="0" indent="0">
              <a:buNone/>
            </a:pPr>
            <a:r>
              <a:rPr lang="zh-CN" altLang="en-US" dirty="0" smtClean="0"/>
              <a:t>            原文件将被删去重新建立；</a:t>
            </a:r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else </a:t>
            </a:r>
          </a:p>
          <a:p>
            <a:pPr marL="0" indent="0">
              <a:buNone/>
            </a:pPr>
            <a:r>
              <a:rPr lang="zh-CN" altLang="en-US" dirty="0" smtClean="0"/>
              <a:t>            按指定的名字新建一个文件；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else if  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"a" </a:t>
            </a:r>
            <a:r>
              <a:rPr lang="zh-CN" altLang="en-US" dirty="0" smtClean="0"/>
              <a:t>方式写</a:t>
            </a:r>
          </a:p>
          <a:p>
            <a:pPr marL="0" indent="0">
              <a:buNone/>
            </a:pPr>
            <a:r>
              <a:rPr lang="en-US" altLang="zh-CN" dirty="0" smtClean="0"/>
              <a:t>        if </a:t>
            </a:r>
            <a:r>
              <a:rPr lang="zh-CN" altLang="en-US" dirty="0" smtClean="0"/>
              <a:t>该文件已经存在</a:t>
            </a:r>
          </a:p>
          <a:p>
            <a:pPr marL="0" indent="0">
              <a:buNone/>
            </a:pPr>
            <a:r>
              <a:rPr lang="zh-CN" altLang="en-US" dirty="0" smtClean="0"/>
              <a:t>           写入数据</a:t>
            </a:r>
            <a:r>
              <a:rPr lang="zh-CN" altLang="en-US" dirty="0"/>
              <a:t>添加到原</a:t>
            </a:r>
            <a:r>
              <a:rPr lang="zh-CN" altLang="en-US" dirty="0" smtClean="0"/>
              <a:t>文件数据之后（不删去原内容）；</a:t>
            </a:r>
          </a:p>
          <a:p>
            <a:pPr marL="0" indent="0">
              <a:buNone/>
            </a:pPr>
            <a:r>
              <a:rPr lang="en-US" altLang="zh-CN" dirty="0" smtClean="0"/>
              <a:t>        else 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按指定的名字新建一个文件（与“</a:t>
            </a:r>
            <a:r>
              <a:rPr lang="en-US" altLang="zh-CN" dirty="0" smtClean="0"/>
              <a:t>w”</a:t>
            </a:r>
            <a:r>
              <a:rPr lang="zh-CN" altLang="en-US" dirty="0" smtClean="0"/>
              <a:t>相同）；</a:t>
            </a:r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文件同时读和写</a:t>
            </a:r>
          </a:p>
          <a:p>
            <a:pPr marL="0" indent="0">
              <a:buNone/>
            </a:pPr>
            <a:r>
              <a:rPr lang="zh-CN" altLang="en-US" dirty="0" smtClean="0"/>
              <a:t>        使用 </a:t>
            </a:r>
            <a:r>
              <a:rPr lang="en-US" altLang="zh-CN" dirty="0" smtClean="0"/>
              <a:t>"r+"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"w+"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"a+" </a:t>
            </a:r>
            <a:r>
              <a:rPr lang="zh-CN" altLang="en-US" dirty="0" smtClean="0"/>
              <a:t>打开文件 </a:t>
            </a:r>
          </a:p>
        </p:txBody>
      </p:sp>
      <p:sp>
        <p:nvSpPr>
          <p:cNvPr id="2150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94C779A-AF24-420A-B69E-9C8D915E9DF3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495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fclose</a:t>
            </a:r>
            <a:r>
              <a:rPr lang="en-US" altLang="zh-CN" sz="2800" dirty="0" smtClean="0"/>
              <a:t>(FILE </a:t>
            </a:r>
            <a:r>
              <a:rPr lang="zh-CN" altLang="en-US" sz="2800" dirty="0" smtClean="0"/>
              <a:t>*</a:t>
            </a:r>
            <a:r>
              <a:rPr lang="en-US" altLang="zh-CN" sz="2800" dirty="0" err="1" smtClean="0"/>
              <a:t>fp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lvl="1"/>
            <a:r>
              <a:rPr lang="zh-CN" altLang="en-US" sz="2400" dirty="0"/>
              <a:t>把</a:t>
            </a:r>
            <a:r>
              <a:rPr lang="zh-CN" altLang="en-US" sz="2400" dirty="0" smtClean="0"/>
              <a:t>缓冲区数据</a:t>
            </a:r>
            <a:r>
              <a:rPr lang="zh-CN" altLang="en-US" sz="2400" dirty="0"/>
              <a:t>写入</a:t>
            </a:r>
            <a:r>
              <a:rPr lang="zh-CN" altLang="en-US" sz="2400" dirty="0" smtClean="0"/>
              <a:t>磁盘，确保文件</a:t>
            </a:r>
            <a:r>
              <a:rPr lang="zh-CN" altLang="en-US" sz="2400" dirty="0"/>
              <a:t>操作</a:t>
            </a:r>
            <a:r>
              <a:rPr lang="zh-CN" altLang="en-US" sz="2400" dirty="0" smtClean="0"/>
              <a:t>正常</a:t>
            </a:r>
            <a:r>
              <a:rPr lang="zh-CN" altLang="en-US" sz="2400" dirty="0"/>
              <a:t>完成</a:t>
            </a:r>
          </a:p>
          <a:p>
            <a:pPr lvl="1"/>
            <a:r>
              <a:rPr lang="zh-CN" altLang="en-US" sz="2400" dirty="0"/>
              <a:t>释放文件缓冲区单元和</a:t>
            </a:r>
            <a:r>
              <a:rPr lang="en-US" altLang="zh-CN" sz="2400" dirty="0"/>
              <a:t>FILE</a:t>
            </a:r>
            <a:r>
              <a:rPr lang="zh-CN" altLang="en-US" sz="2400" dirty="0" smtClean="0"/>
              <a:t>结构体</a:t>
            </a:r>
            <a:endParaRPr lang="en-US" altLang="zh-CN" sz="2400" dirty="0"/>
          </a:p>
          <a:p>
            <a:pPr lvl="2"/>
            <a:r>
              <a:rPr lang="zh-CN" altLang="en-US" sz="2800" dirty="0" smtClean="0"/>
              <a:t>使</a:t>
            </a:r>
            <a:r>
              <a:rPr lang="zh-CN" altLang="en-US" sz="2800" dirty="0"/>
              <a:t>文件指针与具体文件脱钩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dirty="0" smtClean="0"/>
              <a:t>返回值</a:t>
            </a:r>
            <a:endParaRPr lang="zh-CN" altLang="en-US" dirty="0"/>
          </a:p>
          <a:p>
            <a:pPr lvl="1"/>
            <a:r>
              <a:rPr lang="en-US" altLang="zh-CN" sz="2400" dirty="0" smtClean="0">
                <a:solidFill>
                  <a:srgbClr val="FFC000"/>
                </a:solidFill>
              </a:rPr>
              <a:t>0 -- </a:t>
            </a:r>
            <a:r>
              <a:rPr lang="zh-CN" altLang="en-US" sz="2400" dirty="0" smtClean="0">
                <a:solidFill>
                  <a:srgbClr val="FFC000"/>
                </a:solidFill>
              </a:rPr>
              <a:t>正常</a:t>
            </a:r>
            <a:r>
              <a:rPr lang="zh-CN" altLang="en-US" sz="2400" dirty="0">
                <a:solidFill>
                  <a:srgbClr val="FFC000"/>
                </a:solidFill>
              </a:rPr>
              <a:t>关闭文件</a:t>
            </a: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非</a:t>
            </a:r>
            <a:r>
              <a:rPr lang="en-US" altLang="zh-CN" sz="2400" dirty="0" smtClean="0">
                <a:solidFill>
                  <a:srgbClr val="FFC000"/>
                </a:solidFill>
              </a:rPr>
              <a:t>0 -- </a:t>
            </a:r>
            <a:r>
              <a:rPr lang="zh-CN" altLang="en-US" sz="2400" dirty="0" smtClean="0">
                <a:solidFill>
                  <a:srgbClr val="FFC000"/>
                </a:solidFill>
              </a:rPr>
              <a:t>无法</a:t>
            </a:r>
            <a:r>
              <a:rPr lang="zh-CN" altLang="en-US" sz="2400" dirty="0">
                <a:solidFill>
                  <a:srgbClr val="FFC000"/>
                </a:solidFill>
              </a:rPr>
              <a:t>正常关闭文件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9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文件处理示例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12-1] </a:t>
            </a:r>
            <a:r>
              <a:rPr lang="zh-CN" altLang="en-US" dirty="0" smtClean="0"/>
              <a:t>从文件读入学生成绩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已知一个数据文件：</a:t>
            </a:r>
            <a:r>
              <a:rPr lang="en-US" altLang="zh-CN" dirty="0" smtClean="0"/>
              <a:t>f12-1.txt</a:t>
            </a:r>
          </a:p>
          <a:p>
            <a:pPr marL="400050" lvl="1" indent="0">
              <a:buNone/>
            </a:pPr>
            <a:r>
              <a:rPr lang="zh-CN" altLang="en-US" dirty="0" smtClean="0"/>
              <a:t>保存了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个学生的计算机等级考试成绩</a:t>
            </a:r>
            <a:endParaRPr lang="en-US" altLang="zh-CN" dirty="0" smtClean="0"/>
          </a:p>
          <a:p>
            <a:r>
              <a:rPr lang="zh-CN" altLang="en-US" dirty="0" smtClean="0"/>
              <a:t>将文件</a:t>
            </a:r>
            <a:r>
              <a:rPr lang="zh-CN" altLang="en-US" dirty="0" smtClean="0">
                <a:solidFill>
                  <a:srgbClr val="FFC000"/>
                </a:solidFill>
              </a:rPr>
              <a:t>内容读出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</a:t>
            </a:r>
            <a:r>
              <a:rPr lang="zh-CN" altLang="en-US" dirty="0" smtClean="0">
                <a:solidFill>
                  <a:srgbClr val="FFC000"/>
                </a:solidFill>
              </a:rPr>
              <a:t>显示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51720" y="3717032"/>
            <a:ext cx="4248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301101   </a:t>
            </a:r>
            <a:r>
              <a:rPr lang="zh-CN" altLang="en-US" sz="2800" dirty="0" smtClean="0"/>
              <a:t>张</a:t>
            </a:r>
            <a:r>
              <a:rPr lang="zh-CN" altLang="en-US" sz="2800" dirty="0"/>
              <a:t>文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91</a:t>
            </a:r>
            <a:endParaRPr lang="en-US" altLang="zh-CN" sz="2800" dirty="0"/>
          </a:p>
          <a:p>
            <a:r>
              <a:rPr lang="en-US" altLang="zh-CN" sz="2800" dirty="0"/>
              <a:t>301102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陈</a:t>
            </a:r>
            <a:r>
              <a:rPr lang="zh-CN" altLang="en-US" sz="2800" dirty="0"/>
              <a:t>慧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85</a:t>
            </a:r>
            <a:endParaRPr lang="en-US" altLang="zh-CN" sz="2800" dirty="0"/>
          </a:p>
          <a:p>
            <a:r>
              <a:rPr lang="en-US" altLang="zh-CN" sz="2800" dirty="0"/>
              <a:t>301103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王</a:t>
            </a:r>
            <a:r>
              <a:rPr lang="zh-CN" altLang="en-US" sz="2800" dirty="0"/>
              <a:t>卫</a:t>
            </a:r>
            <a:r>
              <a:rPr lang="zh-CN" altLang="en-US" sz="2800" dirty="0" smtClean="0"/>
              <a:t>东   </a:t>
            </a:r>
            <a:r>
              <a:rPr lang="en-US" altLang="zh-CN" sz="2800" dirty="0" smtClean="0"/>
              <a:t>76</a:t>
            </a:r>
            <a:endParaRPr lang="en-US" altLang="zh-CN" sz="2800" dirty="0"/>
          </a:p>
          <a:p>
            <a:r>
              <a:rPr lang="en-US" altLang="zh-CN" sz="2800" dirty="0"/>
              <a:t>301104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郑</a:t>
            </a:r>
            <a:r>
              <a:rPr lang="zh-CN" altLang="en-US" sz="2800" dirty="0"/>
              <a:t>伟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69</a:t>
            </a:r>
            <a:endParaRPr lang="en-US" altLang="zh-CN" sz="2800" dirty="0"/>
          </a:p>
          <a:p>
            <a:r>
              <a:rPr lang="en-US" altLang="zh-CN" sz="2800" dirty="0"/>
              <a:t>301105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郭温涛    </a:t>
            </a:r>
            <a:r>
              <a:rPr lang="en-US" altLang="zh-CN" sz="2800" dirty="0" smtClean="0"/>
              <a:t>55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7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[12-1] </a:t>
            </a:r>
            <a:r>
              <a:rPr lang="zh-CN" altLang="en-US" smtClean="0"/>
              <a:t>从文件读入学生成绩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5446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num</a:t>
            </a:r>
            <a:r>
              <a:rPr lang="en-US" altLang="zh-CN" dirty="0"/>
              <a:t>; char </a:t>
            </a:r>
            <a:r>
              <a:rPr lang="en-US" altLang="zh-CN" dirty="0" err="1"/>
              <a:t>stname</a:t>
            </a:r>
            <a:r>
              <a:rPr lang="en-US" altLang="zh-CN" dirty="0"/>
              <a:t>[20];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score, sum = 0, i;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>
                <a:solidFill>
                  <a:srgbClr val="FF0000"/>
                </a:solidFill>
              </a:rPr>
              <a:t>定义文件</a:t>
            </a:r>
            <a:r>
              <a:rPr lang="zh-CN" altLang="en-US" dirty="0" smtClean="0">
                <a:solidFill>
                  <a:srgbClr val="FF0000"/>
                </a:solidFill>
              </a:rPr>
              <a:t>指针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FILE 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>
                <a:solidFill>
                  <a:srgbClr val="FF0000"/>
                </a:solidFill>
              </a:rPr>
              <a:t>打开文件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if((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>
                <a:solidFill>
                  <a:srgbClr val="FFFF00"/>
                </a:solidFill>
              </a:rPr>
              <a:t> = </a:t>
            </a:r>
            <a:r>
              <a:rPr lang="en-US" altLang="zh-CN" dirty="0" err="1" smtClean="0">
                <a:solidFill>
                  <a:srgbClr val="FFFF00"/>
                </a:solidFill>
              </a:rPr>
              <a:t>fopen</a:t>
            </a:r>
            <a:r>
              <a:rPr lang="en-US" altLang="zh-CN" dirty="0" smtClean="0"/>
              <a:t>("f12-1.txt", "r")) == NULL){	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("File open error!\n");</a:t>
            </a:r>
          </a:p>
          <a:p>
            <a:pPr marL="0" indent="0">
              <a:buNone/>
            </a:pPr>
            <a:r>
              <a:rPr lang="en-US" altLang="zh-CN" dirty="0" smtClean="0"/>
              <a:t>    exit(0);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 smtClean="0">
                <a:solidFill>
                  <a:srgbClr val="FF0000"/>
                </a:solidFill>
              </a:rPr>
              <a:t>处理文件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for( i=0; i&lt;5; i++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"%</a:t>
            </a:r>
            <a:r>
              <a:rPr lang="en-US" altLang="zh-CN" dirty="0" err="1" smtClean="0"/>
              <a:t>ld%s%d</a:t>
            </a:r>
            <a:r>
              <a:rPr lang="en-US" altLang="zh-CN" dirty="0" smtClean="0"/>
              <a:t>", &amp;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stname</a:t>
            </a:r>
            <a:r>
              <a:rPr lang="en-US" altLang="zh-CN" dirty="0" smtClean="0"/>
              <a:t>, &amp;score);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sum += score;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%s %d\n",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stname</a:t>
            </a:r>
            <a:r>
              <a:rPr lang="en-US" altLang="zh-CN" dirty="0" smtClean="0"/>
              <a:t>, score); 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("average score: %d", sum/5);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zh-CN" altLang="en-US" dirty="0" smtClean="0">
                <a:solidFill>
                  <a:srgbClr val="FF0000"/>
                </a:solidFill>
              </a:rPr>
              <a:t>关闭文件 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err="1" smtClean="0">
                <a:solidFill>
                  <a:srgbClr val="FFFF00"/>
                </a:solidFill>
              </a:rPr>
              <a:t>fclose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fp</a:t>
            </a:r>
            <a:r>
              <a:rPr lang="en-US" altLang="zh-CN" dirty="0" smtClean="0"/>
              <a:t>) ){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"Can not close the file!\n" );</a:t>
            </a:r>
          </a:p>
          <a:p>
            <a:pPr marL="0" indent="0">
              <a:buNone/>
            </a:pPr>
            <a:r>
              <a:rPr lang="en-US" altLang="zh-CN" dirty="0" smtClean="0"/>
              <a:t>    exit(0);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3419872" y="3389799"/>
            <a:ext cx="468052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FF00"/>
                </a:solidFill>
              </a:rPr>
              <a:t>fscanf</a:t>
            </a:r>
            <a:r>
              <a:rPr lang="en-US" altLang="zh-CN" sz="2800" dirty="0" smtClean="0">
                <a:solidFill>
                  <a:srgbClr val="FFFF00"/>
                </a:solidFill>
              </a:rPr>
              <a:t>:  </a:t>
            </a:r>
            <a:r>
              <a:rPr lang="zh-CN" altLang="en-US" sz="2800" dirty="0" smtClean="0">
                <a:solidFill>
                  <a:srgbClr val="FFFF00"/>
                </a:solidFill>
              </a:rPr>
              <a:t>格式化文件输入函数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8101" y="1124744"/>
            <a:ext cx="2735899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301101   </a:t>
            </a:r>
            <a:r>
              <a:rPr lang="zh-CN" altLang="en-US" sz="2000" dirty="0" smtClean="0"/>
              <a:t>张</a:t>
            </a:r>
            <a:r>
              <a:rPr lang="zh-CN" altLang="en-US" sz="2000" dirty="0"/>
              <a:t>文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91</a:t>
            </a:r>
            <a:endParaRPr lang="en-US" altLang="zh-CN" sz="2000" dirty="0"/>
          </a:p>
          <a:p>
            <a:r>
              <a:rPr lang="en-US" altLang="zh-CN" sz="2000" dirty="0"/>
              <a:t>301102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陈</a:t>
            </a:r>
            <a:r>
              <a:rPr lang="zh-CN" altLang="en-US" sz="2000" dirty="0"/>
              <a:t>慧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85</a:t>
            </a:r>
            <a:endParaRPr lang="en-US" altLang="zh-CN" sz="2000" dirty="0"/>
          </a:p>
          <a:p>
            <a:r>
              <a:rPr lang="en-US" altLang="zh-CN" sz="2000" dirty="0"/>
              <a:t>301103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王</a:t>
            </a:r>
            <a:r>
              <a:rPr lang="zh-CN" altLang="en-US" sz="2000" dirty="0"/>
              <a:t>卫</a:t>
            </a:r>
            <a:r>
              <a:rPr lang="zh-CN" altLang="en-US" sz="2000" dirty="0" smtClean="0"/>
              <a:t>东   </a:t>
            </a:r>
            <a:r>
              <a:rPr lang="en-US" altLang="zh-CN" sz="2000" dirty="0" smtClean="0"/>
              <a:t>76</a:t>
            </a:r>
            <a:endParaRPr lang="en-US" altLang="zh-CN" sz="2000" dirty="0"/>
          </a:p>
          <a:p>
            <a:r>
              <a:rPr lang="en-US" altLang="zh-CN" sz="2000" dirty="0"/>
              <a:t>301104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郑</a:t>
            </a:r>
            <a:r>
              <a:rPr lang="zh-CN" altLang="en-US" sz="2000" dirty="0"/>
              <a:t>伟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69</a:t>
            </a:r>
            <a:endParaRPr lang="en-US" altLang="zh-CN" sz="2000" dirty="0"/>
          </a:p>
          <a:p>
            <a:r>
              <a:rPr lang="en-US" altLang="zh-CN" sz="2000" dirty="0"/>
              <a:t>301105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郭温涛    </a:t>
            </a:r>
            <a:r>
              <a:rPr lang="en-US" altLang="zh-CN" sz="2000" dirty="0" smtClean="0"/>
              <a:t>55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8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12.2.3 </a:t>
            </a:r>
            <a:r>
              <a:rPr lang="zh-CN" altLang="en-US" dirty="0" smtClean="0"/>
              <a:t>格式化文件输入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fscanf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C000"/>
                </a:solidFill>
              </a:rPr>
              <a:t>文件指针</a:t>
            </a:r>
            <a:r>
              <a:rPr lang="zh-CN" altLang="en-US" dirty="0" smtClean="0"/>
              <a:t>，格式字符串，输入表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fprintf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C000"/>
                </a:solidFill>
              </a:rPr>
              <a:t>文件指针</a:t>
            </a:r>
            <a:r>
              <a:rPr lang="zh-CN" altLang="en-US" dirty="0" smtClean="0"/>
              <a:t>，格式字符串，输出表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"%</a:t>
            </a:r>
            <a:r>
              <a:rPr lang="en-US" altLang="zh-CN" dirty="0" err="1" smtClean="0"/>
              <a:t>d%f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&amp;x);</a:t>
            </a:r>
          </a:p>
          <a:p>
            <a:pPr marL="457200" lvl="1" indent="0">
              <a:buNone/>
            </a:pPr>
            <a:r>
              <a:rPr lang="zh-CN" altLang="en-US" dirty="0" smtClean="0"/>
              <a:t>从文件读入整型数到变量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、浮点数到变量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de-DE" altLang="zh-CN" dirty="0" smtClean="0"/>
              <a:t>fprintf(fp, "%d%f", n, x);</a:t>
            </a:r>
          </a:p>
          <a:p>
            <a:pPr marL="457200" lvl="1" indent="0">
              <a:buNone/>
            </a:pPr>
            <a:r>
              <a:rPr lang="zh-CN" altLang="de-DE" dirty="0" smtClean="0"/>
              <a:t>把变量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的数值写入文件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与标准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出函数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的区别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多一个</a:t>
            </a:r>
            <a:r>
              <a:rPr lang="zh-CN" altLang="en-US" dirty="0" smtClean="0">
                <a:solidFill>
                  <a:srgbClr val="FF0000"/>
                </a:solidFill>
              </a:rPr>
              <a:t>文件指针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指定所操作的文件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函数名前多一个字符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288032" cy="936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12-2] </a:t>
            </a:r>
            <a:r>
              <a:rPr lang="zh-CN" altLang="en-US" smtClean="0"/>
              <a:t>用户信息加密存取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sysuser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username[20];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password[8];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void encrypt(char *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while( *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*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= *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^ 15;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70D5BBE-ABFC-4D16-83AD-B63D58AC8409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5148064" y="3789040"/>
            <a:ext cx="3474028" cy="21698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700" dirty="0" err="1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pwd</a:t>
            </a:r>
            <a:r>
              <a:rPr lang="en-US" altLang="zh-CN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 ^= 15</a:t>
            </a:r>
            <a:r>
              <a:rPr lang="en-US" altLang="zh-CN" sz="27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或者</a:t>
            </a:r>
            <a:endParaRPr lang="en-US" altLang="zh-CN" sz="27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7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700" dirty="0" err="1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pwd</a:t>
            </a:r>
            <a:r>
              <a:rPr lang="en-US" altLang="zh-CN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 = *</a:t>
            </a:r>
            <a:r>
              <a:rPr lang="en-US" altLang="zh-CN" sz="2700" dirty="0" err="1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pwd</a:t>
            </a:r>
            <a:r>
              <a:rPr lang="en-US" altLang="zh-CN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 ^ 0x0F</a:t>
            </a:r>
            <a:r>
              <a:rPr lang="en-US" altLang="zh-CN" sz="27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或者</a:t>
            </a:r>
            <a:endParaRPr lang="en-US" altLang="zh-CN" sz="27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7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700" dirty="0" err="1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pwd</a:t>
            </a:r>
            <a:r>
              <a:rPr lang="en-US" altLang="zh-CN" sz="27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7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^= 0x0F;</a:t>
            </a:r>
            <a:endParaRPr lang="zh-CN" altLang="en-US" sz="27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3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自定义类型（</a:t>
            </a:r>
            <a:r>
              <a:rPr lang="en-US" altLang="zh-CN" smtClean="0"/>
              <a:t>typedef</a:t>
            </a:r>
            <a:r>
              <a:rPr lang="zh-CN" altLang="en-US" smtClean="0"/>
              <a:t>）：</a:t>
            </a:r>
            <a:endParaRPr lang="zh-CN" altLang="en-US" dirty="0" smtClean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自定义类型（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）：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语言中的已有类型（包括已定义过的自定义类型）重新命名</a:t>
            </a:r>
          </a:p>
          <a:p>
            <a:pPr lvl="1"/>
            <a:r>
              <a:rPr lang="zh-CN" altLang="en-US" dirty="0" smtClean="0"/>
              <a:t>新的名称可以代替已有数据类型</a:t>
            </a:r>
          </a:p>
          <a:p>
            <a:pPr lvl="1"/>
            <a:r>
              <a:rPr lang="zh-CN" altLang="en-US" dirty="0" smtClean="0"/>
              <a:t>常用于简化对复杂数据类型定义的描述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dirty="0" smtClean="0"/>
              <a:t>  &lt;</a:t>
            </a:r>
            <a:r>
              <a:rPr lang="zh-CN" altLang="en-US" dirty="0" smtClean="0"/>
              <a:t>已有类型名</a:t>
            </a:r>
            <a:r>
              <a:rPr lang="en-US" altLang="zh-CN" dirty="0" smtClean="0"/>
              <a:t>&gt;  &lt;</a:t>
            </a:r>
            <a:r>
              <a:rPr lang="zh-CN" altLang="en-US" dirty="0" smtClean="0"/>
              <a:t>新类型名</a:t>
            </a:r>
            <a:r>
              <a:rPr lang="en-US" altLang="zh-CN" dirty="0" smtClean="0"/>
              <a:t>&gt;;</a:t>
            </a:r>
            <a:endParaRPr lang="zh-CN" altLang="en-US" dirty="0" smtClean="0"/>
          </a:p>
        </p:txBody>
      </p:sp>
      <p:sp>
        <p:nvSpPr>
          <p:cNvPr id="1229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0DB7A7F-6549-45D9-A830-7528C42E8B07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379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12-2] </a:t>
            </a:r>
            <a:r>
              <a:rPr lang="zh-CN" altLang="en-US" smtClean="0"/>
              <a:t>用户信息加密存取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sysuser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if( 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f12-2.txt</a:t>
            </a:r>
            <a:r>
              <a:rPr lang="en-US" altLang="zh-CN" dirty="0"/>
              <a:t>"</a:t>
            </a:r>
            <a:r>
              <a:rPr lang="en-US" altLang="zh-CN" dirty="0" smtClean="0"/>
              <a:t>,"w"))==NULL ) 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("File open error!\n");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exit(0);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 i=0; i&lt;5; i++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(“Enter %d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sysuser</a:t>
            </a:r>
            <a:r>
              <a:rPr lang="en-US" altLang="zh-CN" dirty="0" smtClean="0"/>
              <a:t>(name password):", i);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s%s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su.username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su.password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encrypt(</a:t>
            </a:r>
            <a:r>
              <a:rPr lang="en-US" altLang="zh-CN" dirty="0" err="1" smtClean="0"/>
              <a:t>su.password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fpri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(</a:t>
            </a:r>
            <a:r>
              <a:rPr lang="en-US" altLang="zh-CN" dirty="0"/>
              <a:t>“%</a:t>
            </a:r>
            <a:r>
              <a:rPr lang="en-US" altLang="zh-CN" dirty="0" smtClean="0"/>
              <a:t>s %s\n”, </a:t>
            </a:r>
            <a:r>
              <a:rPr lang="en-US" altLang="zh-CN" dirty="0" err="1"/>
              <a:t>su.username</a:t>
            </a:r>
            <a:r>
              <a:rPr lang="en-US" altLang="zh-CN" dirty="0"/>
              <a:t>, </a:t>
            </a:r>
            <a:r>
              <a:rPr lang="en-US" altLang="zh-CN" dirty="0" err="1"/>
              <a:t>su.password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70D5BBE-ABFC-4D16-83AD-B63D58AC8409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068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文件读写函数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字符读写函数</a:t>
            </a:r>
            <a:r>
              <a:rPr lang="en-US" altLang="zh-CN" dirty="0" smtClean="0"/>
              <a:t>:	</a:t>
            </a:r>
            <a:r>
              <a:rPr lang="en-US" altLang="zh-CN" dirty="0" err="1" smtClean="0"/>
              <a:t>fgetc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fputc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字符串读写函数：</a:t>
            </a:r>
            <a:r>
              <a:rPr lang="en-US" altLang="zh-CN" dirty="0" err="1" smtClean="0"/>
              <a:t>fputs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fgets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格式化读写函数：</a:t>
            </a:r>
            <a:r>
              <a:rPr lang="en-US" altLang="zh-CN" dirty="0" err="1" smtClean="0"/>
              <a:t>fscanf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二进制读写函数：</a:t>
            </a:r>
            <a:r>
              <a:rPr lang="en-US" altLang="zh-CN" dirty="0" err="1" smtClean="0"/>
              <a:t>fread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fwrite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其他相关函数：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检测文件结尾函数</a:t>
            </a:r>
            <a:r>
              <a:rPr lang="en-US" altLang="zh-CN" dirty="0" err="1" smtClean="0"/>
              <a:t>feof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检测文件读写出错函数</a:t>
            </a:r>
            <a:r>
              <a:rPr lang="en-US" altLang="zh-CN" dirty="0" err="1" smtClean="0"/>
              <a:t>ferror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文件定位的函数</a:t>
            </a:r>
            <a:r>
              <a:rPr lang="en-US" altLang="zh-CN" dirty="0" err="1" smtClean="0"/>
              <a:t>fseek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……</a:t>
            </a:r>
          </a:p>
        </p:txBody>
      </p:sp>
      <p:sp>
        <p:nvSpPr>
          <p:cNvPr id="2765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1E877D-CF49-4D8A-9AD9-2083D869535A}" type="slidenum">
              <a:rPr lang="zh-CN" altLang="en-US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69325" cy="10795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字符读写函数</a:t>
            </a:r>
            <a:r>
              <a:rPr lang="en-US" altLang="zh-CN" sz="4000" dirty="0" err="1" smtClean="0"/>
              <a:t>fgetc</a:t>
            </a:r>
            <a:r>
              <a:rPr lang="zh-CN" altLang="en-US" sz="4000" dirty="0" smtClean="0"/>
              <a:t>和</a:t>
            </a:r>
            <a:r>
              <a:rPr lang="en-US" altLang="zh-CN" sz="4000" dirty="0" err="1" smtClean="0"/>
              <a:t>fputc</a:t>
            </a:r>
            <a:endParaRPr lang="zh-CN" altLang="en-US" sz="40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2"/>
            <a:ext cx="8435975" cy="558958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00B0F0"/>
                </a:solidFill>
              </a:rPr>
              <a:t>文件复制程序片段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FILE *fp1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fp2;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……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fp1 =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(…);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 smtClean="0"/>
              <a:t>      fp2 </a:t>
            </a:r>
            <a:r>
              <a:rPr lang="en-US" altLang="zh-CN" dirty="0"/>
              <a:t>= </a:t>
            </a:r>
            <a:r>
              <a:rPr lang="en-US" altLang="zh-CN" dirty="0" err="1"/>
              <a:t>fopen</a:t>
            </a:r>
            <a:r>
              <a:rPr lang="en-US" altLang="zh-CN" dirty="0" smtClean="0"/>
              <a:t>(…);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en-US" altLang="zh-CN" dirty="0" smtClean="0"/>
              <a:t>( !</a:t>
            </a:r>
            <a:r>
              <a:rPr lang="en-US" altLang="zh-CN" dirty="0" err="1" smtClean="0">
                <a:solidFill>
                  <a:srgbClr val="FFFF00"/>
                </a:solidFill>
              </a:rPr>
              <a:t>feof</a:t>
            </a:r>
            <a:r>
              <a:rPr lang="en-US" altLang="zh-CN" dirty="0" smtClean="0"/>
              <a:t>( fp1 ) 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  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FFFF00"/>
                </a:solidFill>
              </a:rPr>
              <a:t>fgetc</a:t>
            </a:r>
            <a:r>
              <a:rPr lang="en-US" altLang="zh-CN" dirty="0" smtClean="0"/>
              <a:t>( fp1 );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   if(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!=EOF ) </a:t>
            </a:r>
            <a:r>
              <a:rPr lang="en-US" altLang="zh-CN" dirty="0" err="1" smtClean="0">
                <a:solidFill>
                  <a:srgbClr val="FFFF00"/>
                </a:solidFill>
              </a:rPr>
              <a:t>fputc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, fp2);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/>
              <a:t>  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(fp1);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(fp2);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00B0F0"/>
                </a:solidFill>
              </a:rPr>
              <a:t>getchar</a:t>
            </a:r>
            <a:r>
              <a:rPr lang="en-US" altLang="zh-CN" dirty="0" smtClean="0">
                <a:solidFill>
                  <a:srgbClr val="00B0F0"/>
                </a:solidFill>
              </a:rPr>
              <a:t>/</a:t>
            </a:r>
            <a:r>
              <a:rPr lang="en-US" altLang="zh-CN" dirty="0" err="1" smtClean="0">
                <a:solidFill>
                  <a:srgbClr val="00B0F0"/>
                </a:solidFill>
              </a:rPr>
              <a:t>putchar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>
              <a:spcBef>
                <a:spcPct val="0"/>
              </a:spcBef>
              <a:buNone/>
            </a:pPr>
            <a:r>
              <a:rPr lang="zh-CN" altLang="en-US" dirty="0"/>
              <a:t>多一个文件</a:t>
            </a:r>
            <a:r>
              <a:rPr lang="zh-CN" altLang="en-US" dirty="0" smtClean="0"/>
              <a:t>指针参数，指定所操作的文件</a:t>
            </a:r>
            <a:endParaRPr lang="en-US" altLang="zh-CN" dirty="0" smtClean="0"/>
          </a:p>
        </p:txBody>
      </p:sp>
      <p:sp>
        <p:nvSpPr>
          <p:cNvPr id="286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5874C7F-E82D-47A0-8DDC-0B2995418CFD}" type="slidenum">
              <a:rPr lang="zh-CN" altLang="en-US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284984"/>
            <a:ext cx="6192688" cy="1800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5868144" y="5013176"/>
            <a:ext cx="3024336" cy="1116704"/>
          </a:xfrm>
          <a:prstGeom prst="wedgeRoundRectCallout">
            <a:avLst>
              <a:gd name="adj1" fmla="val -129764"/>
              <a:gd name="adj2" fmla="val -76628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EOF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是一个宏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+mj-ea"/>
                <a:ea typeface="+mj-ea"/>
              </a:rPr>
              <a:t>#define EOF </a:t>
            </a:r>
            <a:r>
              <a:rPr lang="en-US" altLang="zh-CN" sz="2800" dirty="0" smtClean="0">
                <a:solidFill>
                  <a:srgbClr val="FFC000"/>
                </a:solidFill>
                <a:latin typeface="+mj-ea"/>
                <a:ea typeface="+mj-ea"/>
              </a:rPr>
              <a:t> (-</a:t>
            </a:r>
            <a:r>
              <a:rPr lang="en-US" altLang="zh-CN" sz="2800" dirty="0">
                <a:solidFill>
                  <a:srgbClr val="FFC000"/>
                </a:solidFill>
                <a:latin typeface="+mj-ea"/>
                <a:ea typeface="+mj-ea"/>
              </a:rPr>
              <a:t>1</a:t>
            </a:r>
            <a:r>
              <a:rPr lang="en-US" altLang="zh-CN" sz="2800" dirty="0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670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100806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字符串方式读写函数</a:t>
            </a:r>
            <a:r>
              <a:rPr lang="en-US" altLang="zh-CN" sz="3600" dirty="0" err="1" smtClean="0"/>
              <a:t>fgets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fputs</a:t>
            </a:r>
            <a:endParaRPr lang="zh-CN" altLang="en-US" sz="36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5040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fputs</a:t>
            </a:r>
            <a:r>
              <a:rPr lang="en-US" altLang="zh-CN" sz="3600" dirty="0" smtClean="0"/>
              <a:t>( char *s, FILE *</a:t>
            </a:r>
            <a:r>
              <a:rPr lang="en-US" altLang="zh-CN" sz="3600" dirty="0" err="1" smtClean="0"/>
              <a:t>fp</a:t>
            </a:r>
            <a:r>
              <a:rPr lang="en-US" altLang="zh-CN" sz="3600" dirty="0" smtClean="0"/>
              <a:t> )</a:t>
            </a:r>
            <a:r>
              <a:rPr lang="zh-CN" altLang="en-US" sz="3600" dirty="0" smtClean="0"/>
              <a:t> </a:t>
            </a:r>
          </a:p>
          <a:p>
            <a:pPr lvl="1"/>
            <a:r>
              <a:rPr lang="en-US" altLang="zh-CN" dirty="0" smtClean="0"/>
              <a:t> s - </a:t>
            </a:r>
            <a:r>
              <a:rPr lang="zh-CN" altLang="en-US" dirty="0" smtClean="0"/>
              <a:t>将要写入的字符串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</a:t>
            </a:r>
            <a:r>
              <a:rPr lang="zh-CN" altLang="en-US" dirty="0"/>
              <a:t>写入</a:t>
            </a:r>
            <a:r>
              <a:rPr lang="en-US" altLang="zh-CN" dirty="0" smtClean="0"/>
              <a:t>'\0')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914400" lvl="1" indent="-457200"/>
            <a:r>
              <a:rPr lang="zh-CN" altLang="en-US" dirty="0" smtClean="0"/>
              <a:t>函数返回值</a:t>
            </a:r>
          </a:p>
          <a:p>
            <a:pPr lvl="2" eaLnBrk="1" hangingPunct="1"/>
            <a:r>
              <a:rPr lang="zh-CN" altLang="en-US" dirty="0" smtClean="0"/>
              <a:t>执行成功，函数返回所写的最后一个字符</a:t>
            </a:r>
          </a:p>
          <a:p>
            <a:pPr lvl="2" eaLnBrk="1" hangingPunct="1"/>
            <a:r>
              <a:rPr lang="zh-CN" altLang="en-US" dirty="0" smtClean="0"/>
              <a:t>否则，函数返回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pPr lvl="2" eaLnBrk="1" hangingPunct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3600" dirty="0"/>
              <a:t>char* </a:t>
            </a:r>
            <a:r>
              <a:rPr lang="en-US" altLang="zh-CN" sz="3600" dirty="0" err="1"/>
              <a:t>fgets</a:t>
            </a:r>
            <a:r>
              <a:rPr lang="en-US" altLang="zh-CN" sz="3600" dirty="0"/>
              <a:t>( char *s,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n, FILE *</a:t>
            </a:r>
            <a:r>
              <a:rPr lang="en-US" altLang="zh-CN" sz="3600" dirty="0" err="1"/>
              <a:t>fp</a:t>
            </a:r>
            <a:r>
              <a:rPr lang="en-US" altLang="zh-CN" sz="3600" dirty="0" smtClean="0"/>
              <a:t>)</a:t>
            </a:r>
          </a:p>
          <a:p>
            <a:pPr lvl="1"/>
            <a:r>
              <a:rPr lang="en-US" altLang="zh-CN" dirty="0" smtClean="0"/>
              <a:t> s  - </a:t>
            </a:r>
            <a:r>
              <a:rPr lang="zh-CN" altLang="en-US" dirty="0"/>
              <a:t>存储</a:t>
            </a:r>
            <a:r>
              <a:rPr lang="zh-CN" altLang="en-US" dirty="0" smtClean="0"/>
              <a:t>字符串的地址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自动添加</a:t>
            </a:r>
            <a:r>
              <a:rPr lang="en-US" altLang="zh-CN" dirty="0" smtClean="0"/>
              <a:t>'\</a:t>
            </a:r>
            <a:r>
              <a:rPr lang="en-US" altLang="zh-CN" dirty="0"/>
              <a:t>0</a:t>
            </a:r>
            <a:r>
              <a:rPr lang="en-US" altLang="zh-CN" dirty="0" smtClean="0"/>
              <a:t>')</a:t>
            </a:r>
          </a:p>
          <a:p>
            <a:pPr lvl="1"/>
            <a:r>
              <a:rPr lang="en-US" altLang="zh-CN" dirty="0" smtClean="0"/>
              <a:t> n – </a:t>
            </a:r>
            <a:r>
              <a:rPr lang="zh-CN" altLang="en-US" dirty="0" smtClean="0"/>
              <a:t>写入内存的最大字符数（包括</a:t>
            </a:r>
            <a:r>
              <a:rPr lang="en-US" altLang="zh-CN" dirty="0"/>
              <a:t>'\</a:t>
            </a:r>
            <a:r>
              <a:rPr lang="en-US" altLang="zh-CN" dirty="0" smtClean="0"/>
              <a:t>0'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最多可以读取</a:t>
            </a:r>
            <a:r>
              <a:rPr lang="en-US" altLang="zh-CN" dirty="0"/>
              <a:t>n-1</a:t>
            </a:r>
            <a:r>
              <a:rPr lang="zh-CN" altLang="en-US" dirty="0"/>
              <a:t>个字符</a:t>
            </a:r>
            <a:endParaRPr lang="en-US" altLang="zh-CN" dirty="0"/>
          </a:p>
          <a:p>
            <a:pPr marL="914400" lvl="1" indent="-457200"/>
            <a:r>
              <a:rPr lang="zh-CN" altLang="en-US" dirty="0" smtClean="0"/>
              <a:t>函数</a:t>
            </a:r>
            <a:r>
              <a:rPr lang="zh-CN" altLang="en-US" dirty="0"/>
              <a:t>返回值</a:t>
            </a:r>
          </a:p>
          <a:p>
            <a:pPr lvl="2"/>
            <a:r>
              <a:rPr lang="zh-CN" altLang="en-US" dirty="0"/>
              <a:t>执行成功，函数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s</a:t>
            </a:r>
            <a:endParaRPr lang="zh-CN" altLang="en-US" dirty="0"/>
          </a:p>
          <a:p>
            <a:pPr lvl="2"/>
            <a:r>
              <a:rPr lang="zh-CN" altLang="en-US" dirty="0"/>
              <a:t>否则，函数返回 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0D5BBE-ABFC-4D16-83AD-B63D58AC8409}" type="slidenum">
              <a:rPr lang="zh-CN" altLang="en-US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12-4] </a:t>
            </a:r>
            <a:r>
              <a:rPr lang="zh-CN" altLang="en-US" dirty="0" smtClean="0"/>
              <a:t>检查用户登陆信息</a:t>
            </a:r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70D5BBE-ABFC-4D16-83AD-B63D58AC8409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checkUserValid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psu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FILE 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[30], </a:t>
            </a:r>
            <a:r>
              <a:rPr lang="en-US" altLang="zh-CN" dirty="0" err="1" smtClean="0"/>
              <a:t>usrl</a:t>
            </a:r>
            <a:r>
              <a:rPr lang="en-US" altLang="zh-CN" dirty="0" smtClean="0"/>
              <a:t>[30],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[10];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check = 0;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psu</a:t>
            </a:r>
            <a:r>
              <a:rPr lang="en-US" altLang="zh-CN" dirty="0" smtClean="0"/>
              <a:t>-&gt;password);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encrypt(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usr</a:t>
            </a:r>
            <a:r>
              <a:rPr lang="en-US" altLang="zh-CN" dirty="0"/>
              <a:t>, </a:t>
            </a:r>
            <a:r>
              <a:rPr lang="en-US" altLang="zh-CN" dirty="0" err="1"/>
              <a:t>psu</a:t>
            </a:r>
            <a:r>
              <a:rPr lang="en-US" altLang="zh-CN" dirty="0"/>
              <a:t>-&gt;username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," 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usr</a:t>
            </a:r>
            <a:r>
              <a:rPr lang="en-US" altLang="zh-CN" dirty="0" smtClean="0"/>
              <a:t>,"\n");</a:t>
            </a:r>
          </a:p>
        </p:txBody>
      </p:sp>
    </p:spTree>
    <p:extLst>
      <p:ext uri="{BB962C8B-B14F-4D97-AF65-F5344CB8AC3E}">
        <p14:creationId xmlns:p14="http://schemas.microsoft.com/office/powerpoint/2010/main" val="1528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12-4] </a:t>
            </a:r>
            <a:r>
              <a:rPr lang="zh-CN" altLang="en-US" smtClean="0"/>
              <a:t>检查用户登陆信息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if((</a:t>
            </a:r>
            <a:r>
              <a:rPr lang="en-US" altLang="zh-CN" dirty="0" err="1" smtClean="0">
                <a:solidFill>
                  <a:srgbClr val="FFC000"/>
                </a:solidFill>
              </a:rPr>
              <a:t>fp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en-US" altLang="zh-CN" dirty="0" err="1" smtClean="0">
                <a:solidFill>
                  <a:srgbClr val="FFC000"/>
                </a:solidFill>
              </a:rPr>
              <a:t>fopen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f12-2.txt",</a:t>
            </a:r>
            <a:r>
              <a:rPr lang="en-US" altLang="zh-CN" dirty="0"/>
              <a:t> "</a:t>
            </a:r>
            <a:r>
              <a:rPr lang="en-US" altLang="zh-CN" dirty="0" smtClean="0"/>
              <a:t>r</a:t>
            </a:r>
            <a:r>
              <a:rPr lang="en-US" altLang="zh-CN" dirty="0"/>
              <a:t>"</a:t>
            </a:r>
            <a:r>
              <a:rPr lang="en-US" altLang="zh-CN" dirty="0" smtClean="0"/>
              <a:t>))==NULL)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(“File Open Error\n”);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exit(0);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   while( !</a:t>
            </a:r>
            <a:r>
              <a:rPr lang="en-US" altLang="zh-CN" dirty="0" err="1" smtClean="0"/>
              <a:t>feof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 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FFC000"/>
                </a:solidFill>
              </a:rPr>
              <a:t>fgets</a:t>
            </a:r>
            <a:r>
              <a:rPr lang="en-US" altLang="zh-CN" dirty="0" smtClean="0"/>
              <a:t>(usr1, 30,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if( </a:t>
            </a:r>
            <a:r>
              <a:rPr lang="en-US" altLang="zh-CN" dirty="0" err="1" smtClean="0">
                <a:solidFill>
                  <a:srgbClr val="FFC000"/>
                </a:solidFill>
              </a:rPr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, usr1)==0 )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check = 1; break;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fclose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check;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70D5BBE-ABFC-4D16-83AD-B63D58AC840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82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数据块读写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fwrite</a:t>
            </a:r>
            <a:r>
              <a:rPr lang="en-US" altLang="zh-CN" dirty="0" smtClean="0"/>
              <a:t>()</a:t>
            </a:r>
            <a:endParaRPr lang="zh-CN" altLang="en-US" dirty="0" smtClean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fread</a:t>
            </a:r>
            <a:r>
              <a:rPr lang="en-US" altLang="zh-CN" dirty="0" smtClean="0"/>
              <a:t>(buffer, size, count,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从二进制文件中读入一个数据块到变量</a:t>
            </a:r>
          </a:p>
          <a:p>
            <a:r>
              <a:rPr lang="en-US" altLang="zh-CN" dirty="0" err="1" smtClean="0"/>
              <a:t>fwrite</a:t>
            </a:r>
            <a:r>
              <a:rPr lang="en-US" altLang="zh-CN" dirty="0" smtClean="0"/>
              <a:t>(buffer, size, count,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向二进制文件中写入一个数据块			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char</a:t>
            </a:r>
            <a:r>
              <a:rPr lang="en-US" altLang="zh-CN" dirty="0" smtClean="0"/>
              <a:t>* buffer</a:t>
            </a:r>
            <a:r>
              <a:rPr lang="zh-CN" altLang="en-US" dirty="0" smtClean="0"/>
              <a:t>：指针，表示存放数据的首地址；</a:t>
            </a:r>
          </a:p>
          <a:p>
            <a:pPr lvl="1"/>
            <a:r>
              <a:rPr lang="en-US" altLang="zh-CN" dirty="0" smtClean="0"/>
              <a:t>unsigned size</a:t>
            </a:r>
            <a:r>
              <a:rPr lang="zh-CN" altLang="en-US" dirty="0" smtClean="0"/>
              <a:t>：数据块的字节数</a:t>
            </a:r>
          </a:p>
          <a:p>
            <a:pPr lvl="1"/>
            <a:r>
              <a:rPr lang="en-US" altLang="zh-CN" dirty="0" smtClean="0"/>
              <a:t>unsigned count</a:t>
            </a:r>
            <a:r>
              <a:rPr lang="zh-CN" altLang="en-US" dirty="0" smtClean="0"/>
              <a:t>：要读写的数据块块数</a:t>
            </a:r>
          </a:p>
          <a:p>
            <a:pPr lvl="1"/>
            <a:r>
              <a:rPr lang="en-US" altLang="zh-CN" dirty="0" smtClean="0"/>
              <a:t>FILE *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：文件指针</a:t>
            </a:r>
            <a:endParaRPr lang="en-US" altLang="zh-CN" dirty="0" smtClean="0"/>
          </a:p>
          <a:p>
            <a:r>
              <a:rPr lang="zh-CN" altLang="en-US" dirty="0" smtClean="0"/>
              <a:t>返回值：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 </a:t>
            </a:r>
            <a:r>
              <a:rPr lang="en-US" altLang="zh-CN" dirty="0" smtClean="0"/>
              <a:t>– n, </a:t>
            </a:r>
            <a:r>
              <a:rPr lang="zh-CN" altLang="en-US" dirty="0" smtClean="0"/>
              <a:t>失败 </a:t>
            </a:r>
            <a:r>
              <a:rPr lang="en-US" altLang="zh-CN" dirty="0" smtClean="0"/>
              <a:t>- 0</a:t>
            </a:r>
            <a:endParaRPr lang="zh-CN" altLang="en-US" dirty="0"/>
          </a:p>
        </p:txBody>
      </p:sp>
      <p:sp>
        <p:nvSpPr>
          <p:cNvPr id="3686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C6871CF-938D-474B-BD5A-241DA7253A0B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23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6202362" cy="8842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12.3.6  </a:t>
            </a:r>
            <a:r>
              <a:rPr lang="zh-CN" altLang="en-US" sz="4000" smtClean="0"/>
              <a:t>其他相关函数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24862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feof</a:t>
            </a:r>
            <a:r>
              <a:rPr lang="en-US" altLang="zh-CN" dirty="0" smtClean="0"/>
              <a:t>(FILE*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判断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指针是否已经到文件末尾，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函数返回值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：到文件结束位置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smtClean="0"/>
              <a:t>0</a:t>
            </a:r>
            <a:r>
              <a:rPr lang="zh-CN" altLang="en-US" dirty="0" smtClean="0"/>
              <a:t>：文件未结束</a:t>
            </a:r>
          </a:p>
        </p:txBody>
      </p:sp>
      <p:sp>
        <p:nvSpPr>
          <p:cNvPr id="3789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2268714-8971-41E5-BBEC-70C2823CA307}" type="slidenum">
              <a:rPr lang="zh-CN" altLang="en-US" smtClean="0">
                <a:latin typeface="Arial Black" pitchFamily="34" charset="0"/>
              </a:rPr>
              <a:pPr eaLnBrk="1" hangingPunct="1"/>
              <a:t>27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其他相关函数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fseek</a:t>
            </a:r>
            <a:r>
              <a:rPr lang="en-US" altLang="zh-CN" dirty="0" smtClean="0"/>
              <a:t>(FILE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long offset, </a:t>
            </a:r>
            <a:r>
              <a:rPr lang="en-US" altLang="zh-CN" dirty="0" err="1" smtClean="0"/>
              <a:t>unsinged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from)</a:t>
            </a:r>
          </a:p>
          <a:p>
            <a:pPr marL="400050" lvl="1" indent="0">
              <a:buNone/>
            </a:pPr>
            <a:r>
              <a:rPr lang="zh-CN" altLang="en-US" sz="4000" dirty="0" smtClean="0"/>
              <a:t>定位文件读写位置</a:t>
            </a:r>
            <a:endParaRPr lang="en-US" altLang="zh-CN" sz="4000" dirty="0" smtClean="0"/>
          </a:p>
          <a:p>
            <a:r>
              <a:rPr lang="zh-CN" altLang="en-US" dirty="0" smtClean="0"/>
              <a:t>参数</a:t>
            </a:r>
          </a:p>
          <a:p>
            <a:pPr lvl="1"/>
            <a:r>
              <a:rPr lang="en-US" altLang="zh-CN" dirty="0" smtClean="0"/>
              <a:t>offset</a:t>
            </a:r>
            <a:r>
              <a:rPr lang="zh-CN" altLang="en-US" dirty="0" smtClean="0"/>
              <a:t>：移动偏移量</a:t>
            </a:r>
          </a:p>
          <a:p>
            <a:pPr lvl="1"/>
            <a:r>
              <a:rPr lang="en-US" altLang="zh-CN" dirty="0" smtClean="0"/>
              <a:t>from</a:t>
            </a:r>
            <a:r>
              <a:rPr lang="zh-CN" altLang="en-US" dirty="0" smtClean="0"/>
              <a:t>：参考位置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文件首部   当前位置    文件尾部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0          1          2</a:t>
            </a:r>
          </a:p>
          <a:p>
            <a:pPr marL="457200" lvl="1" indent="0">
              <a:buNone/>
            </a:pPr>
            <a:r>
              <a:rPr lang="en-US" altLang="zh-CN" dirty="0" smtClean="0"/>
              <a:t>   SEEK_SET   SEEK_CUR  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SEEK_END</a:t>
            </a:r>
          </a:p>
          <a:p>
            <a:r>
              <a:rPr lang="zh-CN" altLang="en-US" dirty="0" smtClean="0"/>
              <a:t>例如：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 20L, 0)</a:t>
            </a:r>
            <a:r>
              <a:rPr lang="zh-CN" altLang="en-US" dirty="0" smtClean="0"/>
              <a:t>：将位置移动到离文件首</a:t>
            </a:r>
            <a:r>
              <a:rPr lang="en-US" altLang="zh-CN" dirty="0" smtClean="0"/>
              <a:t>20</a:t>
            </a:r>
            <a:r>
              <a:rPr lang="zh-CN" altLang="en-US" dirty="0" smtClean="0"/>
              <a:t>字节处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fseek</a:t>
            </a:r>
            <a:r>
              <a:rPr lang="en-US" altLang="zh-CN" dirty="0" smtClean="0"/>
              <a:t>(fp,-20L, SEEK_END)</a:t>
            </a:r>
            <a:r>
              <a:rPr lang="zh-CN" altLang="en-US" dirty="0" smtClean="0"/>
              <a:t>：将位置移动到文件尾前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字节处</a:t>
            </a:r>
          </a:p>
        </p:txBody>
      </p:sp>
      <p:sp>
        <p:nvSpPr>
          <p:cNvPr id="3994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E0C7443-2D27-4D5F-B166-C63BB9234351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43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其他相关函数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ftell</a:t>
            </a:r>
            <a:r>
              <a:rPr lang="en-US" altLang="zh-CN" dirty="0" smtClean="0"/>
              <a:t>(FILE*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获取当前文件指针的位置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返回值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当前读写位置距离从文件开头的位移量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（字节数）</a:t>
            </a:r>
          </a:p>
          <a:p>
            <a:pPr lvl="1"/>
            <a:r>
              <a:rPr lang="zh-CN" altLang="en-US" dirty="0" smtClean="0"/>
              <a:t>出错时，返回 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4096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85C3560-EA1A-430A-B834-E3C9E2F18624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56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自定义类型（</a:t>
            </a:r>
            <a:r>
              <a:rPr lang="en-US" altLang="zh-CN" smtClean="0"/>
              <a:t>typedef</a:t>
            </a:r>
            <a:r>
              <a:rPr lang="zh-CN" altLang="en-US" smtClean="0"/>
              <a:t>）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 &lt;</a:t>
            </a:r>
            <a:r>
              <a:rPr lang="zh-CN" altLang="en-US" dirty="0" smtClean="0"/>
              <a:t>已有类型名</a:t>
            </a:r>
            <a:r>
              <a:rPr lang="en-US" altLang="zh-CN" dirty="0" smtClean="0"/>
              <a:t>&gt;  &lt;</a:t>
            </a:r>
            <a:r>
              <a:rPr lang="zh-CN" altLang="en-US" dirty="0" smtClean="0"/>
              <a:t>新类型名</a:t>
            </a:r>
            <a:r>
              <a:rPr lang="en-US" altLang="zh-CN" dirty="0" smtClean="0"/>
              <a:t>&gt;;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INTEGER;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 i, j;  &lt;====&gt;  INTEGER  i, j;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 POINTER;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*  p1;   &lt;====&gt;   POINTER  p1; 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31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742E564-26FD-4B32-880B-199A6E6D8749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33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12.3.6  </a:t>
            </a:r>
            <a:r>
              <a:rPr lang="zh-CN" altLang="en-US" smtClean="0"/>
              <a:t>其他相关函数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ferror</a:t>
            </a:r>
            <a:r>
              <a:rPr lang="en-US" altLang="zh-CN" dirty="0" smtClean="0"/>
              <a:t>(FILE 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检查</a:t>
            </a:r>
            <a:r>
              <a:rPr lang="zh-CN" altLang="en-US" dirty="0"/>
              <a:t>对</a:t>
            </a:r>
            <a:r>
              <a:rPr lang="zh-CN" altLang="en-US" dirty="0" smtClean="0"/>
              <a:t>文件进行读写操作后是否出错过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，表示未出错，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，表示有错</a:t>
            </a:r>
          </a:p>
        </p:txBody>
      </p:sp>
      <p:sp>
        <p:nvSpPr>
          <p:cNvPr id="4198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64DD9EE-6C4F-487A-913E-8955958226DD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961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问题：</a:t>
            </a:r>
            <a:endParaRPr lang="zh-CN" altLang="en-US" dirty="0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如何获取一个文件的大小？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如何定位文件的操作位置？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如何恢复之前的文件操作位置？</a:t>
            </a:r>
            <a:endParaRPr lang="zh-CN" altLang="en-US" dirty="0" smtClean="0"/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24C550-F1E2-466F-BE47-033D1DFE54DD}" type="slidenum">
              <a:rPr lang="zh-CN" altLang="en-US" smtClean="0">
                <a:latin typeface="Arial Black" pitchFamily="34" charset="0"/>
              </a:rPr>
              <a:pPr eaLnBrk="1" hangingPunct="1"/>
              <a:t>31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自定义类型（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）使用方法</a:t>
            </a:r>
            <a:endParaRPr lang="zh-CN" alt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zh-CN" altLang="en-US" dirty="0" smtClean="0"/>
              <a:t>定义变量       　　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i</a:t>
            </a:r>
          </a:p>
          <a:p>
            <a:pPr marL="57150" indent="0">
              <a:buNone/>
            </a:pPr>
            <a:r>
              <a:rPr lang="zh-CN" altLang="en-US" dirty="0" smtClean="0"/>
              <a:t>变量名</a:t>
            </a:r>
            <a:r>
              <a:rPr lang="zh-CN" altLang="en-US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新类型名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INTEGER</a:t>
            </a:r>
          </a:p>
          <a:p>
            <a:pPr marL="57150" indent="0">
              <a:buNone/>
            </a:pPr>
            <a:r>
              <a:rPr lang="zh-CN" altLang="en-US" dirty="0" smtClean="0"/>
              <a:t>加上 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　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INTEGER</a:t>
            </a:r>
          </a:p>
          <a:p>
            <a:pPr marL="57150" indent="0">
              <a:buNone/>
            </a:pPr>
            <a:r>
              <a:rPr lang="zh-CN" altLang="en-US" dirty="0" smtClean="0"/>
              <a:t>用新类型名定义变量  </a:t>
            </a:r>
            <a:r>
              <a:rPr lang="en-US" altLang="zh-CN" dirty="0" smtClean="0"/>
              <a:t>INTEGER  i;</a:t>
            </a:r>
          </a:p>
          <a:p>
            <a:pPr marL="57150" indent="0">
              <a:buNone/>
            </a:pPr>
            <a:r>
              <a:rPr lang="zh-CN" altLang="en-US" dirty="0" smtClean="0"/>
              <a:t>定义一个数组类型 </a:t>
            </a:r>
            <a:r>
              <a:rPr lang="en-US" altLang="zh-CN" dirty="0" err="1" smtClean="0"/>
              <a:t>IntArray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IntArray</a:t>
            </a:r>
            <a:r>
              <a:rPr lang="en-US" altLang="zh-CN" dirty="0" smtClean="0"/>
              <a:t>[10];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IntArray</a:t>
            </a:r>
            <a:r>
              <a:rPr lang="en-US" altLang="zh-CN" dirty="0" smtClean="0"/>
              <a:t>[10];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IntArray</a:t>
            </a:r>
            <a:r>
              <a:rPr lang="en-US" altLang="zh-CN" dirty="0" smtClean="0"/>
              <a:t> a;  &lt;===&gt;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  <a:endParaRPr lang="zh-CN" altLang="en-US" dirty="0" smtClean="0"/>
          </a:p>
        </p:txBody>
      </p:sp>
      <p:sp>
        <p:nvSpPr>
          <p:cNvPr id="1434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642E95A-3CF6-4BAD-B957-45C2F92C666B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760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5575" cy="432752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宋体" pitchFamily="2" charset="-122"/>
              </a:rPr>
              <a:t>文件是什么？</a:t>
            </a:r>
            <a:r>
              <a:rPr lang="en-US" altLang="zh-CN" sz="2800" dirty="0" smtClean="0">
                <a:latin typeface="宋体" pitchFamily="2" charset="-122"/>
              </a:rPr>
              <a:t>C</a:t>
            </a:r>
            <a:r>
              <a:rPr lang="zh-CN" altLang="en-US" sz="2800" dirty="0" smtClean="0">
                <a:latin typeface="宋体" pitchFamily="2" charset="-122"/>
              </a:rPr>
              <a:t>语言如何处理文件？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文本文件</a:t>
            </a:r>
            <a:r>
              <a:rPr lang="zh-CN" altLang="en-US" sz="2800" dirty="0">
                <a:latin typeface="宋体" pitchFamily="2" charset="-122"/>
              </a:rPr>
              <a:t>和二进制</a:t>
            </a:r>
            <a:r>
              <a:rPr lang="zh-CN" altLang="en-US" sz="2800" dirty="0" smtClean="0">
                <a:latin typeface="宋体" pitchFamily="2" charset="-122"/>
              </a:rPr>
              <a:t>文件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打开</a:t>
            </a:r>
            <a:r>
              <a:rPr lang="zh-CN" altLang="en-US" sz="2800" dirty="0">
                <a:latin typeface="宋体" pitchFamily="2" charset="-122"/>
              </a:rPr>
              <a:t>、关闭</a:t>
            </a:r>
            <a:r>
              <a:rPr lang="zh-CN" altLang="en-US" sz="2800" dirty="0" smtClean="0">
                <a:latin typeface="宋体" pitchFamily="2" charset="-122"/>
              </a:rPr>
              <a:t>文件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文件</a:t>
            </a:r>
            <a:r>
              <a:rPr lang="zh-CN" altLang="en-US" sz="2800" dirty="0">
                <a:latin typeface="宋体" pitchFamily="2" charset="-122"/>
              </a:rPr>
              <a:t>读写</a:t>
            </a:r>
            <a:r>
              <a:rPr lang="zh-CN" altLang="en-US" sz="2800" dirty="0" smtClean="0">
                <a:latin typeface="宋体" pitchFamily="2" charset="-122"/>
              </a:rPr>
              <a:t>程序</a:t>
            </a:r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 smtClean="0">
                <a:latin typeface="宋体" pitchFamily="2" charset="-122"/>
              </a:rPr>
              <a:t>实现</a:t>
            </a:r>
            <a:r>
              <a:rPr lang="zh-CN" altLang="en-US" sz="2800" dirty="0">
                <a:latin typeface="宋体" pitchFamily="2" charset="-122"/>
              </a:rPr>
              <a:t>简单的</a:t>
            </a:r>
            <a:r>
              <a:rPr lang="zh-CN" altLang="en-US" sz="2800" dirty="0" smtClean="0">
                <a:latin typeface="宋体" pitchFamily="2" charset="-122"/>
              </a:rPr>
              <a:t>数据处理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6B2EE-FB17-4026-821E-2DBF912DFC0B}" type="slidenum">
              <a:rPr lang="zh-CN" altLang="en-US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0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问题实例</a:t>
            </a:r>
            <a:r>
              <a:rPr lang="zh-CN" altLang="en-US" dirty="0"/>
              <a:t>：</a:t>
            </a:r>
            <a:r>
              <a:rPr lang="zh-CN" altLang="en-US" dirty="0" smtClean="0"/>
              <a:t>将短句“</a:t>
            </a:r>
            <a:r>
              <a:rPr lang="en-US" altLang="zh-CN" dirty="0" smtClean="0"/>
              <a:t>Hello World”</a:t>
            </a:r>
            <a:r>
              <a:rPr lang="zh-CN" altLang="en-US" dirty="0" smtClean="0"/>
              <a:t>写入到文件 </a:t>
            </a:r>
            <a:r>
              <a:rPr lang="en-US" altLang="zh-CN" dirty="0"/>
              <a:t>f1.txt</a:t>
            </a:r>
            <a:endParaRPr lang="zh-CN" altLang="en-US" dirty="0" smtClean="0"/>
          </a:p>
        </p:txBody>
      </p:sp>
      <p:sp>
        <p:nvSpPr>
          <p:cNvPr id="512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EDB5157-C9B0-4F59-9E35-8373F9CA2185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552728" cy="425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4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12.1.2 </a:t>
            </a:r>
            <a:r>
              <a:rPr lang="zh-CN" altLang="en-US" smtClean="0"/>
              <a:t>文件的概念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文件：保存在外存储器上的一组数据的有序集合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 数据长久保存</a:t>
            </a:r>
          </a:p>
          <a:p>
            <a:pPr lvl="1"/>
            <a:r>
              <a:rPr lang="zh-CN" altLang="en-US" dirty="0" smtClean="0"/>
              <a:t> 数据长度不定</a:t>
            </a:r>
          </a:p>
          <a:p>
            <a:pPr lvl="1"/>
            <a:r>
              <a:rPr lang="zh-CN" altLang="en-US" dirty="0" smtClean="0"/>
              <a:t> 数据按顺序存取</a:t>
            </a:r>
            <a:endParaRPr lang="zh-CN" altLang="en-US" dirty="0"/>
          </a:p>
        </p:txBody>
      </p:sp>
      <p:sp>
        <p:nvSpPr>
          <p:cNvPr id="717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A136735-D1C4-4A28-A7B2-CDEB4740F1D9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81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12.1.3  </a:t>
            </a:r>
            <a:r>
              <a:rPr lang="zh-CN" altLang="en-US" smtClean="0"/>
              <a:t>文本文件和二进制文件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Ｃ语言中的文件是数据流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文件的两种数据形式：</a:t>
            </a:r>
          </a:p>
          <a:p>
            <a:pPr lvl="1"/>
            <a:r>
              <a:rPr lang="en-US" altLang="zh-CN" dirty="0" smtClean="0"/>
              <a:t>ASCII</a:t>
            </a:r>
            <a:r>
              <a:rPr lang="zh-CN" altLang="en-US" dirty="0" smtClean="0"/>
              <a:t>码 （文本文件 </a:t>
            </a:r>
            <a:r>
              <a:rPr lang="en-US" altLang="zh-CN" dirty="0" smtClean="0"/>
              <a:t>text stream</a:t>
            </a:r>
            <a:r>
              <a:rPr lang="zh-CN" altLang="en-US" dirty="0" smtClean="0"/>
              <a:t>）字符流</a:t>
            </a:r>
          </a:p>
          <a:p>
            <a:pPr lvl="1"/>
            <a:r>
              <a:rPr lang="zh-CN" altLang="en-US" dirty="0" smtClean="0"/>
              <a:t>二进制码（二进制文件 </a:t>
            </a:r>
            <a:r>
              <a:rPr lang="en-US" altLang="zh-CN" dirty="0" smtClean="0"/>
              <a:t>binary stream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二进制文件是直接把内存数据以二进制形式保存。</a:t>
            </a:r>
          </a:p>
          <a:p>
            <a:r>
              <a:rPr lang="zh-CN" altLang="en-US" dirty="0" smtClean="0"/>
              <a:t>例如，整数</a:t>
            </a:r>
            <a:r>
              <a:rPr lang="en-US" altLang="zh-CN" dirty="0" smtClean="0"/>
              <a:t>1234</a:t>
            </a:r>
          </a:p>
          <a:p>
            <a:pPr lvl="1"/>
            <a:r>
              <a:rPr lang="zh-CN" altLang="en-US" dirty="0" smtClean="0"/>
              <a:t>文本文件保存：</a:t>
            </a:r>
            <a:r>
              <a:rPr lang="en-US" altLang="zh-CN" dirty="0" smtClean="0"/>
              <a:t>49 50 51 52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个字符）</a:t>
            </a:r>
          </a:p>
          <a:p>
            <a:pPr lvl="1"/>
            <a:r>
              <a:rPr lang="zh-CN" altLang="en-US" dirty="0" smtClean="0"/>
              <a:t>二进制文件保存： </a:t>
            </a:r>
            <a:r>
              <a:rPr lang="en-US" altLang="zh-CN" dirty="0" smtClean="0"/>
              <a:t>04D2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的二进制数）</a:t>
            </a:r>
          </a:p>
        </p:txBody>
      </p:sp>
      <p:sp>
        <p:nvSpPr>
          <p:cNvPr id="819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C84D7B4-2F75-484A-AC14-28C5F52E5F6A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grpSp>
        <p:nvGrpSpPr>
          <p:cNvPr id="457732" name="Group 4"/>
          <p:cNvGrpSpPr>
            <a:grpSpLocks/>
          </p:cNvGrpSpPr>
          <p:nvPr/>
        </p:nvGrpSpPr>
        <p:grpSpPr bwMode="auto">
          <a:xfrm>
            <a:off x="944774" y="2204864"/>
            <a:ext cx="7067550" cy="479425"/>
            <a:chOff x="919" y="3821"/>
            <a:chExt cx="4452" cy="302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3509" y="3840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909" y="3881"/>
              <a:ext cx="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3984" y="3840"/>
              <a:ext cx="7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 dirty="0">
                  <a:solidFill>
                    <a:srgbClr val="000000"/>
                  </a:solidFill>
                  <a:latin typeface="Times New Roman" pitchFamily="18" charset="0"/>
                </a:rPr>
                <a:t>. . . . . . . .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299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2482" y="3847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1968" y="3849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145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5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12.1.4 </a:t>
            </a:r>
            <a:r>
              <a:rPr lang="zh-CN" altLang="en-US" smtClean="0"/>
              <a:t>缓冲文件系统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3140968"/>
            <a:ext cx="8219256" cy="35283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直接把数据写到磁盘效率很低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因为磁盘速度慢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zh-CN" altLang="en-US" dirty="0"/>
              <a:t>磁盘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数据（内存）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/>
              <a:t>  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装满</a:t>
            </a:r>
            <a:r>
              <a:rPr lang="zh-CN" altLang="en-US" dirty="0"/>
              <a:t>缓冲区</a:t>
            </a:r>
            <a:r>
              <a:rPr lang="zh-CN" altLang="en-US" dirty="0" smtClean="0"/>
              <a:t>后</a:t>
            </a:r>
            <a:r>
              <a:rPr lang="en-US" altLang="zh-CN" dirty="0" smtClean="0"/>
              <a:t>: </a:t>
            </a:r>
            <a:r>
              <a:rPr lang="zh-CN" altLang="en-US" dirty="0" smtClean="0"/>
              <a:t>缓冲区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 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从磁盘读入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一次性从磁盘文件将一批数据输入到</a:t>
            </a:r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zh-CN" altLang="en-US" dirty="0"/>
              <a:t>再从缓冲区逐个读入数据到变量。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92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6E4A932-292C-4042-86EE-0162931C81BB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673280" y="1441941"/>
            <a:ext cx="1219200" cy="1374775"/>
          </a:xfrm>
          <a:prstGeom prst="can">
            <a:avLst>
              <a:gd name="adj" fmla="val 28190"/>
            </a:avLst>
          </a:prstGeom>
          <a:solidFill>
            <a:srgbClr val="00808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034480" y="147527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C000"/>
                </a:solidFill>
                <a:latin typeface="Times New Roman" pitchFamily="18" charset="0"/>
              </a:rPr>
              <a:t>数据</a:t>
            </a:r>
            <a:endParaRPr kumimoji="1" lang="zh-CN" altLang="en-US" sz="2000" b="1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2034480" y="241507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2034480" y="1940416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FFC000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7901880" y="205154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文件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53680" y="1594341"/>
            <a:ext cx="4419600" cy="2122691"/>
            <a:chOff x="2743200" y="3048000"/>
            <a:chExt cx="4419600" cy="2122691"/>
          </a:xfrm>
        </p:grpSpPr>
        <p:sp>
          <p:nvSpPr>
            <p:cNvPr id="9235" name="AutoShape 5"/>
            <p:cNvSpPr>
              <a:spLocks noChangeArrowheads="1"/>
            </p:cNvSpPr>
            <p:nvPr/>
          </p:nvSpPr>
          <p:spPr bwMode="auto">
            <a:xfrm>
              <a:off x="5562600" y="3581400"/>
              <a:ext cx="1600200" cy="304800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AutoShape 6"/>
            <p:cNvSpPr>
              <a:spLocks noChangeArrowheads="1"/>
            </p:cNvSpPr>
            <p:nvPr/>
          </p:nvSpPr>
          <p:spPr bwMode="auto">
            <a:xfrm>
              <a:off x="2743200" y="3048000"/>
              <a:ext cx="1447800" cy="228600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Text Box 14"/>
            <p:cNvSpPr txBox="1">
              <a:spLocks noChangeArrowheads="1"/>
            </p:cNvSpPr>
            <p:nvPr/>
          </p:nvSpPr>
          <p:spPr bwMode="auto">
            <a:xfrm>
              <a:off x="5867400" y="3970362"/>
              <a:ext cx="12954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b="1" dirty="0">
                  <a:solidFill>
                    <a:srgbClr val="00B0F0"/>
                  </a:solidFill>
                  <a:latin typeface="Times New Roman" pitchFamily="18" charset="0"/>
                </a:rPr>
                <a:t>由操作系统自动完成</a:t>
              </a:r>
            </a:p>
          </p:txBody>
        </p:sp>
        <p:sp>
          <p:nvSpPr>
            <p:cNvPr id="9238" name="Text Box 15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程序控制</a:t>
              </a:r>
            </a:p>
          </p:txBody>
        </p:sp>
      </p:grpSp>
      <p:sp>
        <p:nvSpPr>
          <p:cNvPr id="390160" name="AutoShape 16"/>
          <p:cNvSpPr>
            <a:spLocks noChangeArrowheads="1"/>
          </p:cNvSpPr>
          <p:nvPr/>
        </p:nvSpPr>
        <p:spPr bwMode="auto">
          <a:xfrm>
            <a:off x="3329880" y="1975341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rgbClr val="7030A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77169" y="1494329"/>
            <a:ext cx="1220058" cy="1374907"/>
            <a:chOff x="4267200" y="2947988"/>
            <a:chExt cx="1219200" cy="1374775"/>
          </a:xfrm>
        </p:grpSpPr>
        <p:sp>
          <p:nvSpPr>
            <p:cNvPr id="9231" name="Text Box 10"/>
            <p:cNvSpPr txBox="1">
              <a:spLocks noChangeArrowheads="1"/>
            </p:cNvSpPr>
            <p:nvPr/>
          </p:nvSpPr>
          <p:spPr bwMode="auto">
            <a:xfrm>
              <a:off x="4267200" y="2947988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C000"/>
                  </a:solidFill>
                  <a:latin typeface="Times New Roman" pitchFamily="18" charset="0"/>
                </a:rPr>
                <a:t>缓冲器</a:t>
              </a:r>
            </a:p>
          </p:txBody>
        </p:sp>
        <p:sp>
          <p:nvSpPr>
            <p:cNvPr id="9232" name="Text Box 11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1219200" cy="436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 dirty="0">
                  <a:solidFill>
                    <a:srgbClr val="FFC000"/>
                  </a:solidFill>
                  <a:latin typeface="Times New Roman" pitchFamily="18" charset="0"/>
                </a:rPr>
                <a:t>512</a:t>
              </a:r>
              <a:r>
                <a:rPr kumimoji="1" lang="zh-CN" altLang="en-US" sz="2200" b="1" dirty="0">
                  <a:solidFill>
                    <a:srgbClr val="FFC000"/>
                  </a:solidFill>
                  <a:latin typeface="Times New Roman" pitchFamily="18" charset="0"/>
                </a:rPr>
                <a:t>字节</a:t>
              </a:r>
            </a:p>
          </p:txBody>
        </p:sp>
        <p:sp>
          <p:nvSpPr>
            <p:cNvPr id="9233" name="Text Box 12"/>
            <p:cNvSpPr txBox="1">
              <a:spLocks noChangeArrowheads="1"/>
            </p:cNvSpPr>
            <p:nvPr/>
          </p:nvSpPr>
          <p:spPr bwMode="auto">
            <a:xfrm>
              <a:off x="4267200" y="3411538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FFC000"/>
                  </a:solidFill>
                  <a:latin typeface="Times New Roman" pitchFamily="18" charset="0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5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0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9518</TotalTime>
  <Words>1723</Words>
  <Application>Microsoft Office PowerPoint</Application>
  <PresentationFormat>全屏显示(4:3)</PresentationFormat>
  <Paragraphs>375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凤舞九天</vt:lpstr>
      <vt:lpstr>Document</vt:lpstr>
      <vt:lpstr>C语言程序设计基础 第12章 文件</vt:lpstr>
      <vt:lpstr>自定义类型（typedef）：</vt:lpstr>
      <vt:lpstr>自定义类型（typedef）</vt:lpstr>
      <vt:lpstr>自定义类型（typedef）使用方法</vt:lpstr>
      <vt:lpstr>本章要点</vt:lpstr>
      <vt:lpstr>问题实例：将短句“Hello World”写入到文件 f1.txt</vt:lpstr>
      <vt:lpstr>12.1.2 文件的概念</vt:lpstr>
      <vt:lpstr>12.1.3  文本文件和二进制文件 </vt:lpstr>
      <vt:lpstr>12.1.4 缓冲文件系统</vt:lpstr>
      <vt:lpstr>12.1.5文件结构－FILE</vt:lpstr>
      <vt:lpstr>12.1.7文件处理步骤</vt:lpstr>
      <vt:lpstr>12.2.2 打开文件</vt:lpstr>
      <vt:lpstr>12.2.2 打开方式字符串参数</vt:lpstr>
      <vt:lpstr>文件读写与打开方式</vt:lpstr>
      <vt:lpstr>关闭文件</vt:lpstr>
      <vt:lpstr>文件处理示例 [例12-1] 从文件读入学生成绩</vt:lpstr>
      <vt:lpstr>[12-1] 从文件读入学生成绩</vt:lpstr>
      <vt:lpstr>12.2.3 格式化文件输入/输出函数</vt:lpstr>
      <vt:lpstr>[例12-2] 用户信息加密存取</vt:lpstr>
      <vt:lpstr>[例12-2] 用户信息加密存取</vt:lpstr>
      <vt:lpstr>文件读写函数</vt:lpstr>
      <vt:lpstr>字符读写函数fgetc和fputc</vt:lpstr>
      <vt:lpstr>字符串方式读写函数fgets和fputs</vt:lpstr>
      <vt:lpstr>[例12-4] 检查用户登陆信息</vt:lpstr>
      <vt:lpstr>[例12-4] 检查用户登陆信息</vt:lpstr>
      <vt:lpstr>数据块读写fread()和fwrite()</vt:lpstr>
      <vt:lpstr>12.3.6  其他相关函数</vt:lpstr>
      <vt:lpstr>其他相关函数</vt:lpstr>
      <vt:lpstr>其他相关函数</vt:lpstr>
      <vt:lpstr>12.3.6  其他相关函数</vt:lpstr>
      <vt:lpstr>问题：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1507</cp:revision>
  <dcterms:created xsi:type="dcterms:W3CDTF">1998-02-11T08:33:02Z</dcterms:created>
  <dcterms:modified xsi:type="dcterms:W3CDTF">2016-12-12T01:12:45Z</dcterms:modified>
</cp:coreProperties>
</file>