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4"/>
  </p:notesMasterIdLst>
  <p:handoutMasterIdLst>
    <p:handoutMasterId r:id="rId55"/>
  </p:handoutMasterIdLst>
  <p:sldIdLst>
    <p:sldId id="494" r:id="rId2"/>
    <p:sldId id="495" r:id="rId3"/>
    <p:sldId id="551" r:id="rId4"/>
    <p:sldId id="552" r:id="rId5"/>
    <p:sldId id="596" r:id="rId6"/>
    <p:sldId id="597" r:id="rId7"/>
    <p:sldId id="599" r:id="rId8"/>
    <p:sldId id="601" r:id="rId9"/>
    <p:sldId id="602" r:id="rId10"/>
    <p:sldId id="603" r:id="rId11"/>
    <p:sldId id="600" r:id="rId12"/>
    <p:sldId id="604" r:id="rId13"/>
    <p:sldId id="607" r:id="rId14"/>
    <p:sldId id="581" r:id="rId15"/>
    <p:sldId id="605" r:id="rId16"/>
    <p:sldId id="578" r:id="rId17"/>
    <p:sldId id="512" r:id="rId18"/>
    <p:sldId id="561" r:id="rId19"/>
    <p:sldId id="583" r:id="rId20"/>
    <p:sldId id="608" r:id="rId21"/>
    <p:sldId id="609" r:id="rId22"/>
    <p:sldId id="610" r:id="rId23"/>
    <p:sldId id="611" r:id="rId24"/>
    <p:sldId id="612" r:id="rId25"/>
    <p:sldId id="614" r:id="rId26"/>
    <p:sldId id="615" r:id="rId27"/>
    <p:sldId id="616" r:id="rId28"/>
    <p:sldId id="613" r:id="rId29"/>
    <p:sldId id="589" r:id="rId30"/>
    <p:sldId id="618" r:id="rId31"/>
    <p:sldId id="619" r:id="rId32"/>
    <p:sldId id="620" r:id="rId33"/>
    <p:sldId id="621" r:id="rId34"/>
    <p:sldId id="617" r:id="rId35"/>
    <p:sldId id="645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1" r:id="rId44"/>
    <p:sldId id="550" r:id="rId45"/>
    <p:sldId id="640" r:id="rId46"/>
    <p:sldId id="641" r:id="rId47"/>
    <p:sldId id="642" r:id="rId48"/>
    <p:sldId id="643" r:id="rId49"/>
    <p:sldId id="636" r:id="rId50"/>
    <p:sldId id="637" r:id="rId51"/>
    <p:sldId id="638" r:id="rId52"/>
    <p:sldId id="639" r:id="rId5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9933"/>
    <a:srgbClr val="FF3300"/>
    <a:srgbClr val="FF9966"/>
    <a:srgbClr val="FFFF00"/>
    <a:srgbClr val="D60093"/>
    <a:srgbClr val="33CC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94643" autoAdjust="0"/>
  </p:normalViewPr>
  <p:slideViewPr>
    <p:cSldViewPr>
      <p:cViewPr>
        <p:scale>
          <a:sx n="75" d="100"/>
          <a:sy n="75" d="100"/>
        </p:scale>
        <p:origin x="20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2486C82-226B-43F0-8BE4-DA06E0E21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0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F7ED21AE-1215-44A0-B381-677A6F229B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24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5547EA-859D-4506-88A8-8193488B3F82}" type="slidenum">
              <a:rPr lang="zh-CN" altLang="en-US" sz="1200" b="0" smtClean="0">
                <a:latin typeface="Times New Roman" pitchFamily="18" charset="0"/>
              </a:rPr>
              <a:pPr eaLnBrk="1" hangingPunct="1"/>
              <a:t>19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5547EA-859D-4506-88A8-8193488B3F82}" type="slidenum">
              <a:rPr lang="zh-CN" altLang="en-US" sz="1200" b="0" smtClean="0">
                <a:latin typeface="Times New Roman" pitchFamily="18" charset="0"/>
              </a:rPr>
              <a:pPr eaLnBrk="1" hangingPunct="1"/>
              <a:t>20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FF1481-C4D1-410B-BF83-55C5B59280A6}" type="slidenum">
              <a:rPr lang="zh-CN" altLang="en-US" sz="1200" b="0" smtClean="0">
                <a:latin typeface="Times New Roman" pitchFamily="18" charset="0"/>
              </a:rPr>
              <a:pPr eaLnBrk="1" hangingPunct="1"/>
              <a:t>50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748A63-F3E9-4E87-9C4E-AB71A95CDD15}" type="slidenum">
              <a:rPr lang="zh-CN" altLang="en-US" sz="1200" b="0" smtClean="0">
                <a:latin typeface="Times New Roman" pitchFamily="18" charset="0"/>
              </a:rPr>
              <a:pPr eaLnBrk="1" hangingPunct="1"/>
              <a:t>51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BE8222-DBC7-4177-9310-46502B4CE6C8}" type="slidenum">
              <a:rPr lang="zh-CN" altLang="en-US" sz="1200" b="0" smtClean="0">
                <a:latin typeface="Times New Roman" pitchFamily="18" charset="0"/>
              </a:rPr>
              <a:pPr eaLnBrk="1" hangingPunct="1"/>
              <a:t>52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5547EA-859D-4506-88A8-8193488B3F82}" type="slidenum">
              <a:rPr lang="zh-CN" altLang="en-US" sz="1200" b="0" smtClean="0">
                <a:latin typeface="Times New Roman" pitchFamily="18" charset="0"/>
              </a:rPr>
              <a:pPr eaLnBrk="1" hangingPunct="1"/>
              <a:t>21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5547EA-859D-4506-88A8-8193488B3F82}" type="slidenum">
              <a:rPr lang="zh-CN" altLang="en-US" sz="1200" b="0" smtClean="0">
                <a:latin typeface="Times New Roman" pitchFamily="18" charset="0"/>
              </a:rPr>
              <a:pPr eaLnBrk="1" hangingPunct="1"/>
              <a:t>22</a:t>
            </a:fld>
            <a:endParaRPr lang="en-US" altLang="zh-CN" sz="1200" b="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E944-6D1C-4357-8DC0-12884C556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758E1-66FB-4390-95F4-4D2E25E001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8A35-920A-4E03-933A-B00D31DC4A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1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1B18C-606B-4AE4-BC20-1DF35BC713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66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EE88-3D3F-41FA-B004-769C1C44F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63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97A6-7A2B-4D47-9FA2-7BC57CE60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41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84311-E8DD-4E66-8055-786B6C2C2D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D8CE6-B715-4A3F-AA77-2DFED062BD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2477-AC61-4FDF-BFBE-0AF85084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8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2985-B645-4699-AB6D-C45D677A68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88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FF078-BE42-4411-A618-E8882C7A8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1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 Black" pitchFamily="34" charset="0"/>
              </a:defRPr>
            </a:lvl1pPr>
          </a:lstStyle>
          <a:p>
            <a:pPr>
              <a:defRPr/>
            </a:pPr>
            <a:fld id="{7AE5976B-5200-455E-98E8-1CE00E7097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1143000"/>
            <a:ext cx="8642350" cy="2786063"/>
          </a:xfrm>
        </p:spPr>
        <p:txBody>
          <a:bodyPr rtlCol="0">
            <a:normAutofit fontScale="90000"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专题研讨课二：</a:t>
            </a: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数组在解决复杂问题中的作用</a:t>
            </a:r>
            <a: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2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  </a:t>
            </a: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7391" y="1957036"/>
            <a:ext cx="2350323" cy="2512964"/>
            <a:chOff x="1128586" y="2708920"/>
            <a:chExt cx="2350323" cy="2512964"/>
          </a:xfrm>
        </p:grpSpPr>
        <p:sp>
          <p:nvSpPr>
            <p:cNvPr id="7" name="矩形 6"/>
            <p:cNvSpPr/>
            <p:nvPr/>
          </p:nvSpPr>
          <p:spPr>
            <a:xfrm>
              <a:off x="1128586" y="4797152"/>
              <a:ext cx="2350323" cy="4247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dirty="0"/>
                <a:t>每个元素的类型</a:t>
              </a:r>
              <a:endParaRPr lang="en-US" altLang="zh-CN" dirty="0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1619672" y="2708920"/>
              <a:ext cx="0" cy="2088232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/>
          <p:cNvGrpSpPr/>
          <p:nvPr/>
        </p:nvGrpSpPr>
        <p:grpSpPr>
          <a:xfrm>
            <a:off x="4571205" y="1957034"/>
            <a:ext cx="4206601" cy="1008114"/>
            <a:chOff x="3662400" y="2708918"/>
            <a:chExt cx="4206601" cy="1008114"/>
          </a:xfrm>
        </p:grpSpPr>
        <p:sp>
          <p:nvSpPr>
            <p:cNvPr id="10" name="矩形 9"/>
            <p:cNvSpPr/>
            <p:nvPr/>
          </p:nvSpPr>
          <p:spPr>
            <a:xfrm>
              <a:off x="3662400" y="3255367"/>
              <a:ext cx="4206601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数组的大小，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整型常量</a:t>
              </a:r>
              <a:r>
                <a:rPr lang="zh-CN" altLang="en-US" dirty="0" smtClean="0"/>
                <a:t>表达式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4743315" y="2708918"/>
              <a:ext cx="0" cy="546447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67451" y="2708919"/>
              <a:ext cx="0" cy="546447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矩形 18"/>
          <p:cNvSpPr/>
          <p:nvPr/>
        </p:nvSpPr>
        <p:spPr>
          <a:xfrm>
            <a:off x="1880405" y="1382713"/>
            <a:ext cx="5689378" cy="646331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3600" dirty="0">
                <a:solidFill>
                  <a:schemeClr val="bg2"/>
                </a:solidFill>
              </a:rPr>
              <a:t>类型名</a:t>
            </a:r>
            <a:r>
              <a:rPr lang="zh-CN" altLang="en-US" sz="3600" dirty="0">
                <a:solidFill>
                  <a:schemeClr val="accent1"/>
                </a:solidFill>
              </a:rPr>
              <a:t>  </a:t>
            </a:r>
            <a:r>
              <a:rPr lang="zh-CN" altLang="en-US" sz="3600" dirty="0">
                <a:solidFill>
                  <a:srgbClr val="CC0066"/>
                </a:solidFill>
              </a:rPr>
              <a:t>数组</a:t>
            </a:r>
            <a:r>
              <a:rPr lang="zh-CN" altLang="en-US" sz="3600" dirty="0" smtClean="0">
                <a:solidFill>
                  <a:srgbClr val="CC0066"/>
                </a:solidFill>
              </a:rPr>
              <a:t>名</a:t>
            </a:r>
            <a:r>
              <a:rPr lang="zh-CN" altLang="en-US" sz="3600" dirty="0">
                <a:solidFill>
                  <a:schemeClr val="bg2"/>
                </a:solidFill>
              </a:rPr>
              <a:t>[</a:t>
            </a:r>
            <a:r>
              <a:rPr lang="zh-CN" altLang="en-US" sz="3600" dirty="0" smtClean="0">
                <a:solidFill>
                  <a:schemeClr val="bg2"/>
                </a:solidFill>
              </a:rPr>
              <a:t>行长]</a:t>
            </a:r>
            <a:r>
              <a:rPr lang="en-US" altLang="zh-CN" sz="3600" dirty="0" smtClean="0">
                <a:solidFill>
                  <a:schemeClr val="bg2"/>
                </a:solidFill>
              </a:rPr>
              <a:t>[</a:t>
            </a:r>
            <a:r>
              <a:rPr lang="zh-CN" altLang="en-US" sz="3600" dirty="0">
                <a:solidFill>
                  <a:schemeClr val="bg2"/>
                </a:solidFill>
              </a:rPr>
              <a:t>列</a:t>
            </a:r>
            <a:r>
              <a:rPr lang="zh-CN" altLang="en-US" sz="3600" dirty="0" smtClean="0">
                <a:solidFill>
                  <a:schemeClr val="bg2"/>
                </a:solidFill>
              </a:rPr>
              <a:t>长</a:t>
            </a:r>
            <a:r>
              <a:rPr lang="en-US" altLang="zh-CN" sz="3600" dirty="0" smtClean="0">
                <a:solidFill>
                  <a:schemeClr val="bg2"/>
                </a:solidFill>
              </a:rPr>
              <a:t>]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43681" y="1957036"/>
            <a:ext cx="5234125" cy="1840200"/>
            <a:chOff x="2634876" y="2708920"/>
            <a:chExt cx="5234125" cy="1840200"/>
          </a:xfrm>
        </p:grpSpPr>
        <p:sp>
          <p:nvSpPr>
            <p:cNvPr id="9" name="矩形 8"/>
            <p:cNvSpPr/>
            <p:nvPr/>
          </p:nvSpPr>
          <p:spPr>
            <a:xfrm>
              <a:off x="2634876" y="4025900"/>
              <a:ext cx="5234125" cy="5232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数组变量的名称，合法的标识符</a:t>
              </a:r>
              <a:endParaRPr lang="zh-CN" altLang="en-US" sz="2800" dirty="0"/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3203848" y="2708920"/>
              <a:ext cx="0" cy="1316980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971600" y="4797152"/>
            <a:ext cx="3671198" cy="1975926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 a[2][4];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float x[5][10];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double y[1][1];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2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初始化：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a[3][2] = { {1, 2}, {3, 4}, {5, 6} };  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 marL="342900" lvl="2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部分初始化：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a[3][2] = { {1}, {3, 4} };</a:t>
            </a:r>
          </a:p>
          <a:p>
            <a:pPr marL="1371600" lvl="2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初始化了两行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1371600" lvl="2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第一行只初始化部分元素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514350" lvl="1" indent="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</a:p>
          <a:p>
            <a:pPr marL="514350" lvl="1" indent="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</a:rPr>
              <a:t> b[3][2] = { , {1, ,3 }};</a:t>
            </a:r>
          </a:p>
          <a:p>
            <a:pPr marL="514350" lvl="1" indent="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zh-CN" altLang="en-US" sz="2800" dirty="0" smtClean="0">
                <a:solidFill>
                  <a:srgbClr val="002060"/>
                </a:solidFill>
              </a:rPr>
              <a:t>那些被初始化了？</a:t>
            </a:r>
            <a:endParaRPr lang="en-US" altLang="zh-CN" sz="2800" dirty="0" smtClean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2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存储方式：逐行连续存放于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中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113338" y="2362200"/>
            <a:ext cx="4083050" cy="4419600"/>
            <a:chOff x="5113445" y="2362296"/>
            <a:chExt cx="4083418" cy="4419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113445" y="2362296"/>
              <a:ext cx="3505200" cy="441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algn="l"/>
              <a:r>
                <a:rPr lang="zh-CN" altLang="en-US" sz="2800" dirty="0"/>
                <a:t>二维数组的元素在内存中按行方式存放</a:t>
              </a:r>
            </a:p>
            <a:p>
              <a:pPr algn="l"/>
              <a:endParaRPr lang="zh-CN" altLang="en-US" sz="2800" dirty="0"/>
            </a:p>
            <a:p>
              <a:pPr algn="l"/>
              <a:r>
                <a:rPr lang="en-US" altLang="zh-CN" sz="2800" dirty="0"/>
                <a:t>      a[0][0]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/>
                <a:t>      a[0][1]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/>
                <a:t>      a[1][0]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/>
                <a:t>      a[1][1]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/>
                <a:t>      a[2][0]</a:t>
              </a:r>
            </a:p>
            <a:p>
              <a:pPr algn="l"/>
              <a:r>
                <a:rPr lang="en-US" altLang="zh-CN" sz="2800" dirty="0"/>
                <a:t>      a[2][1]   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242520" y="3717032"/>
              <a:ext cx="2209800" cy="2880320"/>
              <a:chOff x="4032" y="2016"/>
              <a:chExt cx="1392" cy="172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1392" cy="17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4080" y="3408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8" name="右大括号 1"/>
            <p:cNvSpPr>
              <a:spLocks/>
            </p:cNvSpPr>
            <p:nvPr/>
          </p:nvSpPr>
          <p:spPr bwMode="auto">
            <a:xfrm>
              <a:off x="7524328" y="3765037"/>
              <a:ext cx="504056" cy="816091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右大括号 15"/>
            <p:cNvSpPr>
              <a:spLocks/>
            </p:cNvSpPr>
            <p:nvPr/>
          </p:nvSpPr>
          <p:spPr bwMode="auto">
            <a:xfrm>
              <a:off x="7524328" y="4725144"/>
              <a:ext cx="504056" cy="816091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右大括号 16"/>
            <p:cNvSpPr>
              <a:spLocks/>
            </p:cNvSpPr>
            <p:nvPr/>
          </p:nvSpPr>
          <p:spPr bwMode="auto">
            <a:xfrm>
              <a:off x="7524328" y="5629244"/>
              <a:ext cx="504056" cy="816091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7884368" y="3781586"/>
              <a:ext cx="12596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第</a:t>
              </a:r>
              <a:r>
                <a:rPr lang="en-US" altLang="zh-CN"/>
                <a:t>0</a:t>
              </a:r>
              <a:r>
                <a:rPr lang="zh-CN" altLang="en-US"/>
                <a:t>行</a:t>
              </a:r>
              <a:r>
                <a:rPr lang="en-US" altLang="zh-CN"/>
                <a:t>a[0]</a:t>
              </a:r>
              <a:endParaRPr lang="zh-CN" altLang="en-US"/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7919426" y="4729455"/>
              <a:ext cx="12596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第</a:t>
              </a:r>
              <a:r>
                <a:rPr lang="en-US" altLang="zh-CN"/>
                <a:t>1</a:t>
              </a:r>
              <a:r>
                <a:rPr lang="zh-CN" altLang="en-US"/>
                <a:t>行</a:t>
              </a:r>
              <a:r>
                <a:rPr lang="en-US" altLang="zh-CN"/>
                <a:t>a[1]</a:t>
              </a:r>
              <a:endParaRPr lang="zh-CN" altLang="en-US"/>
            </a:p>
          </p:txBody>
        </p: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7937231" y="5629244"/>
              <a:ext cx="12596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第</a:t>
              </a:r>
              <a:r>
                <a:rPr lang="en-US" altLang="zh-CN"/>
                <a:t>2</a:t>
              </a:r>
              <a:r>
                <a:rPr lang="zh-CN" altLang="en-US"/>
                <a:t>行</a:t>
              </a:r>
              <a:r>
                <a:rPr lang="en-US" altLang="zh-CN"/>
                <a:t>a[2]</a:t>
              </a:r>
              <a:endParaRPr lang="zh-CN" altLang="en-US"/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3663" y="2205038"/>
            <a:ext cx="4495800" cy="157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None/>
              <a:defRPr/>
            </a:pPr>
            <a:r>
              <a:rPr kumimoji="0" lang="en-US" altLang="zh-CN" kern="0" dirty="0" err="1" smtClean="0"/>
              <a:t>int</a:t>
            </a:r>
            <a:r>
              <a:rPr kumimoji="0" lang="en-US" altLang="zh-CN" kern="0" dirty="0" smtClean="0"/>
              <a:t> a[3][2];</a:t>
            </a:r>
          </a:p>
          <a:p>
            <a:pPr lvl="2">
              <a:buFont typeface="Wingdings" pitchFamily="2" charset="2"/>
              <a:buNone/>
              <a:defRPr/>
            </a:pPr>
            <a:r>
              <a:rPr kumimoji="0" lang="en-US" altLang="zh-CN" kern="0" dirty="0" smtClean="0"/>
              <a:t>3 </a:t>
            </a:r>
            <a:r>
              <a:rPr kumimoji="0" lang="zh-CN" altLang="en-US" kern="0" dirty="0" smtClean="0"/>
              <a:t>行 2 列， 6 个元素</a:t>
            </a:r>
          </a:p>
          <a:p>
            <a:pPr lvl="2">
              <a:buFont typeface="Wingdings" pitchFamily="2" charset="2"/>
              <a:buNone/>
              <a:defRPr/>
            </a:pPr>
            <a:r>
              <a:rPr kumimoji="0" lang="zh-CN" altLang="en-US" kern="0" dirty="0" smtClean="0"/>
              <a:t>表示1个3行2列的矩阵</a:t>
            </a:r>
          </a:p>
          <a:p>
            <a:pPr lvl="1">
              <a:buFont typeface="Wingdings" pitchFamily="2" charset="2"/>
              <a:buNone/>
              <a:defRPr/>
            </a:pPr>
            <a:endParaRPr kumimoji="0" lang="zh-CN" altLang="en-US" kern="0" dirty="0" smtClean="0"/>
          </a:p>
        </p:txBody>
      </p:sp>
      <p:sp>
        <p:nvSpPr>
          <p:cNvPr id="2" name="矩形 1"/>
          <p:cNvSpPr/>
          <p:nvPr/>
        </p:nvSpPr>
        <p:spPr>
          <a:xfrm>
            <a:off x="515510" y="3944528"/>
            <a:ext cx="3268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Font typeface="Wingdings" pitchFamily="2" charset="2"/>
              <a:buNone/>
              <a:defRPr/>
            </a:pPr>
            <a:r>
              <a:rPr kumimoji="0" lang="en-US" altLang="zh-CN" kern="0" dirty="0">
                <a:solidFill>
                  <a:srgbClr val="008080"/>
                </a:solidFill>
              </a:rPr>
              <a:t>a[0][0]   a[0][1]    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kumimoji="0" lang="en-US" altLang="zh-CN" kern="0" dirty="0">
                <a:solidFill>
                  <a:srgbClr val="008080"/>
                </a:solidFill>
              </a:rPr>
              <a:t>a[1][0]   a[1][1]    </a:t>
            </a:r>
          </a:p>
          <a:p>
            <a:pPr lvl="1" algn="l">
              <a:buFont typeface="Wingdings" pitchFamily="2" charset="2"/>
              <a:buNone/>
              <a:defRPr/>
            </a:pPr>
            <a:r>
              <a:rPr kumimoji="0" lang="en-US" altLang="zh-CN" kern="0" dirty="0">
                <a:solidFill>
                  <a:srgbClr val="008080"/>
                </a:solidFill>
              </a:rPr>
              <a:t>a[2][0]   a[2][1]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4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514350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大量数据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文字信息、数据统计、图像视频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…</a:t>
            </a:r>
          </a:p>
          <a:p>
            <a:pPr marL="514350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相同类型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所有元素具有相同的类型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循环遍历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处理方式相同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一般利用循环语句进行处理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2915816" y="511176"/>
            <a:ext cx="5328592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存储数据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5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5511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514350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 startAt="4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数值计算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向量运算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多元方程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514350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 startAt="4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算法设计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制作查找表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简化程序结构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设计函数处理数组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数组作为函数参数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2481417"/>
            <a:ext cx="684076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void </a:t>
            </a:r>
            <a:r>
              <a:rPr lang="en-US" altLang="zh-CN" dirty="0" err="1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ReverseIntArray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( </a:t>
            </a:r>
            <a:r>
              <a:rPr lang="en-US" altLang="zh-CN" dirty="0" err="1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array[], </a:t>
            </a:r>
            <a:r>
              <a:rPr lang="en-US" altLang="zh-CN" dirty="0" err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n )</a:t>
            </a:r>
            <a:endParaRPr lang="en-US" altLang="zh-CN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i, k,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tmp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for (i =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0, k=n-1;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 &lt;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k;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++, k--)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tmp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= array[i];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array[i] =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array[k];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array[k]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tmp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}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}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680012" y="2348880"/>
            <a:ext cx="2916324" cy="72007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3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16449"/>
              </p:ext>
            </p:extLst>
          </p:nvPr>
        </p:nvGraphicFramePr>
        <p:xfrm>
          <a:off x="6408440" y="677962"/>
          <a:ext cx="671512" cy="4132263"/>
        </p:xfrm>
        <a:graphic>
          <a:graphicData uri="http://schemas.openxmlformats.org/drawingml/2006/table">
            <a:tbl>
              <a:tblPr/>
              <a:tblGrid>
                <a:gridCol w="671512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1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2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5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 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 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 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  .</a:t>
                      </a: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10" marR="9141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84801"/>
              </p:ext>
            </p:extLst>
          </p:nvPr>
        </p:nvGraphicFramePr>
        <p:xfrm>
          <a:off x="5760740" y="677962"/>
          <a:ext cx="600075" cy="4133850"/>
        </p:xfrm>
        <a:graphic>
          <a:graphicData uri="http://schemas.openxmlformats.org/drawingml/2006/table">
            <a:tbl>
              <a:tblPr/>
              <a:tblGrid>
                <a:gridCol w="600075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1000     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1002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1004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1006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1008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1010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1012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1014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1494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1496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1498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16949"/>
              </p:ext>
            </p:extLst>
          </p:nvPr>
        </p:nvGraphicFramePr>
        <p:xfrm>
          <a:off x="7200602" y="677962"/>
          <a:ext cx="576263" cy="41338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[0]       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[1]       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[2]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[3]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[4]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[5]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[6]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[7]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[247]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[248]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 [249]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93" marR="9149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00382"/>
              </p:ext>
            </p:extLst>
          </p:nvPr>
        </p:nvGraphicFramePr>
        <p:xfrm>
          <a:off x="7776865" y="677962"/>
          <a:ext cx="792162" cy="4133850"/>
        </p:xfrm>
        <a:graphic>
          <a:graphicData uri="http://schemas.openxmlformats.org/drawingml/2006/table">
            <a:tbl>
              <a:tblPr/>
              <a:tblGrid>
                <a:gridCol w="792162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array[0]       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array[1]       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array[2]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array[3]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array[4]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array[5]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array[6]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array[7]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array[247]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array[248]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array[249]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91449" marR="914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87" name="矩形 5"/>
          <p:cNvSpPr>
            <a:spLocks noChangeArrowheads="1"/>
          </p:cNvSpPr>
          <p:nvPr/>
        </p:nvSpPr>
        <p:spPr bwMode="auto">
          <a:xfrm>
            <a:off x="251520" y="3011612"/>
            <a:ext cx="511256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dirty="0">
                <a:solidFill>
                  <a:srgbClr val="C00000"/>
                </a:solidFill>
              </a:rPr>
              <a:t>假设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数组的首地址为</a:t>
            </a:r>
            <a:r>
              <a:rPr lang="en-US" altLang="zh-CN" dirty="0">
                <a:solidFill>
                  <a:srgbClr val="C00000"/>
                </a:solidFill>
              </a:rPr>
              <a:t>1000</a:t>
            </a:r>
            <a:r>
              <a:rPr lang="zh-CN" altLang="zh-CN" dirty="0">
                <a:solidFill>
                  <a:srgbClr val="C00000"/>
                </a:solidFill>
              </a:rPr>
              <a:t>，当</a:t>
            </a:r>
            <a:r>
              <a:rPr lang="zh-CN" altLang="zh-CN" dirty="0" smtClean="0">
                <a:solidFill>
                  <a:srgbClr val="C00000"/>
                </a:solidFill>
              </a:rPr>
              <a:t>执行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l"/>
            <a:endParaRPr lang="en-US" altLang="zh-CN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ReverseIntArray</a:t>
            </a:r>
            <a:r>
              <a:rPr lang="en-US" altLang="zh-CN" dirty="0" smtClean="0">
                <a:solidFill>
                  <a:srgbClr val="C00000"/>
                </a:solidFill>
              </a:rPr>
              <a:t>(a</a:t>
            </a:r>
            <a:r>
              <a:rPr lang="en-US" altLang="zh-CN" dirty="0">
                <a:solidFill>
                  <a:srgbClr val="C00000"/>
                </a:solidFill>
              </a:rPr>
              <a:t>, 5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algn="l"/>
            <a:endParaRPr lang="en-US" altLang="zh-CN" dirty="0" smtClean="0">
              <a:solidFill>
                <a:srgbClr val="C00000"/>
              </a:solidFill>
            </a:endParaRPr>
          </a:p>
          <a:p>
            <a:pPr algn="l"/>
            <a:r>
              <a:rPr lang="zh-CN" altLang="zh-CN" dirty="0" smtClean="0">
                <a:solidFill>
                  <a:srgbClr val="C00000"/>
                </a:solidFill>
              </a:rPr>
              <a:t>形参数组</a:t>
            </a:r>
            <a:r>
              <a:rPr lang="en-US" altLang="zh-CN" dirty="0" smtClean="0">
                <a:solidFill>
                  <a:srgbClr val="C00000"/>
                </a:solidFill>
              </a:rPr>
              <a:t>array</a:t>
            </a:r>
            <a:r>
              <a:rPr lang="zh-CN" altLang="en-US" dirty="0" smtClean="0">
                <a:solidFill>
                  <a:srgbClr val="C00000"/>
                </a:solidFill>
              </a:rPr>
              <a:t>（的地址值）等于</a:t>
            </a:r>
            <a:r>
              <a:rPr lang="zh-CN" altLang="zh-CN" dirty="0" smtClean="0">
                <a:solidFill>
                  <a:srgbClr val="C00000"/>
                </a:solidFill>
              </a:rPr>
              <a:t>实参</a:t>
            </a:r>
            <a:r>
              <a:rPr lang="zh-CN" altLang="zh-CN" dirty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（的地址值），于是它们指向同一块</a:t>
            </a:r>
            <a:r>
              <a:rPr lang="zh-CN" altLang="zh-CN" dirty="0" smtClean="0">
                <a:solidFill>
                  <a:srgbClr val="C00000"/>
                </a:solidFill>
              </a:rPr>
              <a:t>内存</a:t>
            </a:r>
            <a:r>
              <a:rPr lang="zh-CN" altLang="en-US" dirty="0" smtClean="0">
                <a:solidFill>
                  <a:srgbClr val="C00000"/>
                </a:solidFill>
              </a:rPr>
              <a:t>。因此，对</a:t>
            </a:r>
            <a:r>
              <a:rPr lang="en-US" altLang="zh-CN" dirty="0" smtClean="0">
                <a:solidFill>
                  <a:srgbClr val="C00000"/>
                </a:solidFill>
              </a:rPr>
              <a:t>array</a:t>
            </a:r>
            <a:r>
              <a:rPr lang="zh-CN" altLang="en-US" dirty="0" smtClean="0">
                <a:solidFill>
                  <a:srgbClr val="C00000"/>
                </a:solidFill>
              </a:rPr>
              <a:t>的操作等价于对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的操作。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388" name="TextBox 7"/>
          <p:cNvSpPr txBox="1">
            <a:spLocks noChangeArrowheads="1"/>
          </p:cNvSpPr>
          <p:nvPr/>
        </p:nvSpPr>
        <p:spPr bwMode="auto">
          <a:xfrm>
            <a:off x="791865" y="606525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3389" name="TextBox 9"/>
          <p:cNvSpPr txBox="1">
            <a:spLocks noChangeArrowheads="1"/>
          </p:cNvSpPr>
          <p:nvPr/>
        </p:nvSpPr>
        <p:spPr bwMode="auto">
          <a:xfrm>
            <a:off x="1404640" y="606525"/>
            <a:ext cx="17272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1000</a:t>
            </a:r>
            <a:endParaRPr lang="zh-CN" altLang="en-US"/>
          </a:p>
        </p:txBody>
      </p:sp>
      <p:sp>
        <p:nvSpPr>
          <p:cNvPr id="13390" name="TextBox 10"/>
          <p:cNvSpPr txBox="1">
            <a:spLocks noChangeArrowheads="1"/>
          </p:cNvSpPr>
          <p:nvPr/>
        </p:nvSpPr>
        <p:spPr bwMode="auto">
          <a:xfrm>
            <a:off x="360065" y="1830487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13391" name="TextBox 11"/>
          <p:cNvSpPr txBox="1">
            <a:spLocks noChangeArrowheads="1"/>
          </p:cNvSpPr>
          <p:nvPr/>
        </p:nvSpPr>
        <p:spPr bwMode="auto">
          <a:xfrm>
            <a:off x="1404640" y="1830487"/>
            <a:ext cx="1727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1000</a:t>
            </a:r>
            <a:endParaRPr lang="zh-CN" altLang="en-US"/>
          </a:p>
        </p:txBody>
      </p:sp>
      <p:cxnSp>
        <p:nvCxnSpPr>
          <p:cNvPr id="13392" name="直接箭头连接符 12"/>
          <p:cNvCxnSpPr>
            <a:cxnSpLocks noChangeShapeType="1"/>
            <a:stCxn id="13389" idx="2"/>
            <a:endCxn id="13391" idx="0"/>
          </p:cNvCxnSpPr>
          <p:nvPr/>
        </p:nvCxnSpPr>
        <p:spPr bwMode="auto">
          <a:xfrm>
            <a:off x="2268240" y="1068487"/>
            <a:ext cx="0" cy="762000"/>
          </a:xfrm>
          <a:prstGeom prst="straightConnector1">
            <a:avLst/>
          </a:prstGeom>
          <a:noFill/>
          <a:ln w="1016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3" name="直接箭头连接符 16"/>
          <p:cNvCxnSpPr>
            <a:cxnSpLocks noChangeShapeType="1"/>
            <a:stCxn id="13389" idx="3"/>
          </p:cNvCxnSpPr>
          <p:nvPr/>
        </p:nvCxnSpPr>
        <p:spPr bwMode="auto">
          <a:xfrm flipV="1">
            <a:off x="3131840" y="836712"/>
            <a:ext cx="25558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4" name="直接箭头连接符 18"/>
          <p:cNvCxnSpPr>
            <a:cxnSpLocks noChangeShapeType="1"/>
            <a:stCxn id="13391" idx="3"/>
          </p:cNvCxnSpPr>
          <p:nvPr/>
        </p:nvCxnSpPr>
        <p:spPr bwMode="auto">
          <a:xfrm flipV="1">
            <a:off x="3131840" y="836712"/>
            <a:ext cx="2700337" cy="1223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908721"/>
            <a:ext cx="8640762" cy="2304256"/>
          </a:xfrm>
        </p:spPr>
        <p:txBody>
          <a:bodyPr rtlCol="0">
            <a:normAutofit/>
          </a:bodyPr>
          <a:lstStyle/>
          <a:p>
            <a:pPr marL="342900" indent="-342900" algn="ct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Part II </a:t>
            </a: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应用举例</a:t>
            </a: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：数组排序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971600" y="2132856"/>
            <a:ext cx="7010400" cy="1066800"/>
            <a:chOff x="720" y="3024"/>
            <a:chExt cx="4416" cy="672"/>
          </a:xfrm>
        </p:grpSpPr>
        <p:sp>
          <p:nvSpPr>
            <p:cNvPr id="16390" name="Oval 4"/>
            <p:cNvSpPr>
              <a:spLocks noChangeArrowheads="1"/>
            </p:cNvSpPr>
            <p:nvPr/>
          </p:nvSpPr>
          <p:spPr bwMode="auto">
            <a:xfrm>
              <a:off x="720" y="3072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CN" altLang="en-US" sz="28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16391" name="Oval 5"/>
            <p:cNvSpPr>
              <a:spLocks noChangeArrowheads="1"/>
            </p:cNvSpPr>
            <p:nvPr/>
          </p:nvSpPr>
          <p:spPr bwMode="auto">
            <a:xfrm>
              <a:off x="1680" y="3072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CN" altLang="en-US" sz="2800">
                  <a:latin typeface="Book Antiqua" pitchFamily="18" charset="0"/>
                </a:rPr>
                <a:t>5</a:t>
              </a:r>
            </a:p>
          </p:txBody>
        </p:sp>
        <p:sp>
          <p:nvSpPr>
            <p:cNvPr id="16392" name="Oval 6"/>
            <p:cNvSpPr>
              <a:spLocks noChangeArrowheads="1"/>
            </p:cNvSpPr>
            <p:nvPr/>
          </p:nvSpPr>
          <p:spPr bwMode="auto">
            <a:xfrm>
              <a:off x="2592" y="3072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CN" altLang="en-US" sz="28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6393" name="Oval 7"/>
            <p:cNvSpPr>
              <a:spLocks noChangeArrowheads="1"/>
            </p:cNvSpPr>
            <p:nvPr/>
          </p:nvSpPr>
          <p:spPr bwMode="auto">
            <a:xfrm>
              <a:off x="3504" y="3072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CN" altLang="en-US" sz="2800">
                  <a:latin typeface="Book Antiqua" pitchFamily="18" charset="0"/>
                </a:rPr>
                <a:t>8</a:t>
              </a: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4464" y="3024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CN" altLang="en-US" sz="2800">
                  <a:latin typeface="Book Antiqua" pitchFamily="18" charset="0"/>
                </a:rPr>
                <a:t>1</a:t>
              </a:r>
              <a:endParaRPr lang="zh-CN" altLang="en-US">
                <a:latin typeface="Book Antiqua" pitchFamily="18" charset="0"/>
              </a:endParaRPr>
            </a:p>
          </p:txBody>
        </p:sp>
      </p:grpSp>
      <p:sp>
        <p:nvSpPr>
          <p:cNvPr id="163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056784" cy="7463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输入</a:t>
            </a:r>
            <a:r>
              <a:rPr lang="en-US" altLang="zh-CN" sz="2800" dirty="0" smtClean="0">
                <a:solidFill>
                  <a:srgbClr val="FF0000"/>
                </a:solidFill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</a:rPr>
              <a:t>个数，将它们从小到大排序后输出。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971600" y="3429000"/>
            <a:ext cx="309634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B050"/>
                </a:solidFill>
              </a:rPr>
              <a:t>选择法排序：选择最小的元素，交换到前列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6580" y="3409730"/>
            <a:ext cx="356284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3  5  2  8  1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 smtClean="0"/>
              <a:t>(</a:t>
            </a:r>
            <a:r>
              <a:rPr lang="zh-CN" altLang="en-US" sz="2800" dirty="0"/>
              <a:t>1)    </a:t>
            </a:r>
            <a:r>
              <a:rPr lang="zh-CN" altLang="en-US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  5  2  8  3  </a:t>
            </a:r>
          </a:p>
          <a:p>
            <a:pPr marL="285750" indent="-285750" algn="l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/>
              <a:t>(2)   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  5  8  3  </a:t>
            </a:r>
          </a:p>
          <a:p>
            <a:pPr marL="285750" indent="-285750" algn="l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/>
              <a:t>(3)    </a:t>
            </a:r>
            <a:r>
              <a:rPr lang="en-US" altLang="zh-CN" sz="2800" dirty="0" smtClean="0">
                <a:solidFill>
                  <a:srgbClr val="FF0000"/>
                </a:solidFill>
              </a:rPr>
              <a:t>1  2</a:t>
            </a:r>
            <a:r>
              <a:rPr lang="zh-CN" altLang="en-US" sz="2800" dirty="0" smtClean="0">
                <a:solidFill>
                  <a:srgbClr val="FF0000"/>
                </a:solidFill>
              </a:rPr>
              <a:t>  3  </a:t>
            </a:r>
            <a:r>
              <a:rPr lang="zh-CN" altLang="en-US" sz="2800" dirty="0"/>
              <a:t>8  5  </a:t>
            </a:r>
          </a:p>
          <a:p>
            <a:pPr marL="285750" indent="-285750" algn="l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/>
              <a:t>(4)   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1  2  3 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5  </a:t>
            </a:r>
            <a:r>
              <a:rPr lang="zh-CN" altLang="en-US" sz="2800" dirty="0"/>
              <a:t>8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uiExpand="1" build="p" bldLvl="2" autoUpdateAnimBg="0"/>
      <p:bldP spid="1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地，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8080"/>
                </a:solidFill>
              </a:rPr>
              <a:t>(1)     </a:t>
            </a:r>
            <a:r>
              <a:rPr lang="en-US" sz="2800" dirty="0" smtClean="0"/>
              <a:t>a[0] ~ a[n-1] </a:t>
            </a:r>
            <a:r>
              <a:rPr lang="zh-CN" altLang="en-US" sz="2800" dirty="0"/>
              <a:t>中找最小数</a:t>
            </a:r>
            <a:r>
              <a:rPr lang="zh-CN" altLang="en-US" sz="2800" dirty="0" smtClean="0"/>
              <a:t>，与 </a:t>
            </a:r>
            <a:r>
              <a:rPr lang="en-US" sz="2800" dirty="0"/>
              <a:t>a[0] </a:t>
            </a:r>
            <a:r>
              <a:rPr lang="zh-CN" altLang="en-US" sz="2800" dirty="0" smtClean="0"/>
              <a:t>交换</a:t>
            </a:r>
            <a:endParaRPr lang="en-US" altLang="zh-CN" sz="2800" dirty="0" smtClean="0"/>
          </a:p>
          <a:p>
            <a:pPr marL="400050" lvl="1" indent="0" algn="ctr">
              <a:buNone/>
            </a:pP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/>
              <a:t>个数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最小</a:t>
            </a:r>
            <a:r>
              <a:rPr lang="zh-CN" altLang="en-US" sz="2400" dirty="0"/>
              <a:t>的）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8080"/>
                </a:solidFill>
              </a:rPr>
              <a:t>(2)     </a:t>
            </a:r>
            <a:r>
              <a:rPr lang="en-US" altLang="zh-CN" sz="2800" dirty="0" smtClean="0"/>
              <a:t>a</a:t>
            </a:r>
            <a:r>
              <a:rPr lang="en-US" sz="2800" dirty="0" smtClean="0"/>
              <a:t>[1] ~ a[n-1] </a:t>
            </a:r>
            <a:r>
              <a:rPr lang="zh-CN" altLang="en-US" sz="2800" dirty="0"/>
              <a:t>中找最小数，与 </a:t>
            </a:r>
            <a:r>
              <a:rPr lang="en-US" sz="2800" dirty="0"/>
              <a:t>a[1] </a:t>
            </a:r>
            <a:r>
              <a:rPr lang="zh-CN" altLang="en-US" sz="2800" dirty="0" smtClean="0"/>
              <a:t>交换</a:t>
            </a:r>
            <a:endParaRPr lang="zh-CN" altLang="en-US" sz="2800" dirty="0"/>
          </a:p>
          <a:p>
            <a:pPr marL="400050" lvl="1" indent="0" algn="ctr">
              <a:buNone/>
            </a:pPr>
            <a:r>
              <a:rPr lang="zh-CN" altLang="en-US" sz="2400" dirty="0"/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n-1</a:t>
            </a:r>
            <a:r>
              <a:rPr lang="zh-CN" altLang="en-US" sz="2400" dirty="0" smtClean="0"/>
              <a:t>个数中最小</a:t>
            </a:r>
            <a:r>
              <a:rPr lang="zh-CN" altLang="en-US" sz="2400" dirty="0"/>
              <a:t>的）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8080"/>
                </a:solidFill>
              </a:rPr>
              <a:t>(k)      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（第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轮）</a:t>
            </a:r>
            <a:endParaRPr lang="en-US" altLang="zh-CN" sz="2800" dirty="0"/>
          </a:p>
          <a:p>
            <a:pPr marL="400050" lvl="1" indent="0" algn="ctr">
              <a:buNone/>
            </a:pPr>
            <a:r>
              <a:rPr lang="zh-CN" altLang="en-US" sz="2400" dirty="0"/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n-k</a:t>
            </a:r>
            <a:r>
              <a:rPr lang="zh-CN" altLang="en-US" sz="2400" dirty="0" smtClean="0"/>
              <a:t>个数</a:t>
            </a:r>
            <a:r>
              <a:rPr lang="zh-CN" altLang="en-US" sz="2400" dirty="0"/>
              <a:t>中最小的</a:t>
            </a:r>
            <a:r>
              <a:rPr lang="zh-CN" altLang="en-US" sz="2400" dirty="0" smtClean="0"/>
              <a:t>）</a:t>
            </a:r>
            <a:endParaRPr lang="en-US" sz="24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8080"/>
                </a:solidFill>
              </a:rPr>
              <a:t>(n-1)  </a:t>
            </a:r>
            <a:r>
              <a:rPr lang="en-US" sz="2800" dirty="0" smtClean="0"/>
              <a:t>a[n-2]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a[n-1]</a:t>
            </a:r>
            <a:r>
              <a:rPr lang="zh-CN" altLang="en-US" sz="2800" dirty="0" smtClean="0"/>
              <a:t>中最小数，</a:t>
            </a:r>
            <a:r>
              <a:rPr lang="zh-CN" altLang="en-US" sz="2800" dirty="0"/>
              <a:t>与 </a:t>
            </a:r>
            <a:r>
              <a:rPr lang="en-US" sz="2800" dirty="0"/>
              <a:t>a[n-2] </a:t>
            </a:r>
            <a:r>
              <a:rPr lang="zh-CN" altLang="en-US" sz="2800" dirty="0" smtClean="0"/>
              <a:t>交换</a:t>
            </a:r>
            <a:endParaRPr lang="en-US" altLang="zh-CN" sz="2800" dirty="0" smtClean="0"/>
          </a:p>
          <a:p>
            <a:pPr marL="0" lvl="1" indent="0" algn="ctr">
              <a:buClr>
                <a:schemeClr val="bg2"/>
              </a:buClr>
              <a:buSzPct val="75000"/>
              <a:buNone/>
            </a:pPr>
            <a:r>
              <a:rPr lang="zh-CN" altLang="en-US" sz="2400" dirty="0" smtClean="0"/>
              <a:t>     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/>
              <a:t>个数</a:t>
            </a:r>
            <a:r>
              <a:rPr lang="zh-CN" altLang="en-US" sz="2400" dirty="0"/>
              <a:t>中最小的）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1916113"/>
            <a:ext cx="8640762" cy="2786062"/>
          </a:xfrm>
        </p:spPr>
        <p:txBody>
          <a:bodyPr rtlCol="0">
            <a:normAutofit fontScale="90000"/>
          </a:bodyPr>
          <a:lstStyle/>
          <a:p>
            <a:pPr marL="342900" indent="-342900" algn="ct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Pct val="75000"/>
              <a:defRPr/>
            </a:pP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r>
              <a:rPr lang="en-US" altLang="zh-CN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Part I </a:t>
            </a:r>
            <a:r>
              <a:rPr lang="zh-CN" altLang="en-US" sz="53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要点提示</a:t>
            </a:r>
            <a: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/>
            </a:r>
            <a:br>
              <a:rPr lang="en-US" altLang="zh-CN" sz="6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</a:br>
            <a:endParaRPr lang="zh-CN" altLang="en-US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3" y="1700213"/>
            <a:ext cx="8033841" cy="4537100"/>
          </a:xfrm>
          <a:noFill/>
        </p:spPr>
        <p:txBody>
          <a:bodyPr lIns="90488" tIns="44450" rIns="90488" bIns="44450"/>
          <a:lstStyle/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void </a:t>
            </a:r>
            <a:r>
              <a:rPr lang="en-US" altLang="zh-CN" dirty="0" err="1">
                <a:ea typeface="黑体" pitchFamily="2" charset="-122"/>
              </a:rPr>
              <a:t>SortArray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array[ ],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n)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{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k, </a:t>
            </a:r>
            <a:r>
              <a:rPr lang="en-US" altLang="zh-CN" dirty="0" err="1">
                <a:ea typeface="黑体" pitchFamily="2" charset="-122"/>
              </a:rPr>
              <a:t>iMin</a:t>
            </a:r>
            <a:r>
              <a:rPr lang="en-US" altLang="zh-CN" dirty="0">
                <a:ea typeface="黑体" pitchFamily="2" charset="-122"/>
              </a:rPr>
              <a:t>;  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for (k = 0; k &lt; n-1; k++) {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sz="2000" b="0" dirty="0">
                <a:ea typeface="黑体" pitchFamily="2" charset="-122"/>
              </a:rPr>
              <a:t>             </a:t>
            </a:r>
            <a:r>
              <a:rPr lang="en-US" altLang="zh-CN" sz="2000" b="0" dirty="0" smtClean="0">
                <a:ea typeface="黑体" pitchFamily="2" charset="-122"/>
              </a:rPr>
              <a:t>   /* </a:t>
            </a:r>
            <a:r>
              <a:rPr lang="zh-CN" altLang="en-US" sz="2000" b="0" dirty="0">
                <a:ea typeface="黑体" pitchFamily="2" charset="-122"/>
              </a:rPr>
              <a:t>找到第</a:t>
            </a:r>
            <a:r>
              <a:rPr lang="en-US" altLang="zh-CN" sz="2000" b="0" dirty="0">
                <a:ea typeface="黑体" pitchFamily="2" charset="-122"/>
              </a:rPr>
              <a:t>k</a:t>
            </a:r>
            <a:r>
              <a:rPr lang="zh-CN" altLang="en-US" sz="2000" b="0" dirty="0">
                <a:ea typeface="黑体" pitchFamily="2" charset="-122"/>
              </a:rPr>
              <a:t>次最小值的下标 </a:t>
            </a:r>
            <a:r>
              <a:rPr lang="en-US" altLang="zh-CN" sz="2000" b="0" dirty="0">
                <a:ea typeface="黑体" pitchFamily="2" charset="-122"/>
              </a:rPr>
              <a:t>*/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</a:t>
            </a:r>
            <a:r>
              <a:rPr lang="en-US" altLang="zh-CN" dirty="0" err="1">
                <a:ea typeface="黑体" pitchFamily="2" charset="-122"/>
              </a:rPr>
              <a:t>iMin</a:t>
            </a:r>
            <a:r>
              <a:rPr lang="en-US" altLang="zh-CN" dirty="0">
                <a:ea typeface="黑体" pitchFamily="2" charset="-122"/>
              </a:rPr>
              <a:t> = </a:t>
            </a:r>
            <a:r>
              <a:rPr lang="en-US" altLang="zh-CN" dirty="0" err="1">
                <a:ea typeface="黑体" pitchFamily="2" charset="-122"/>
              </a:rPr>
              <a:t>FindMinIndex</a:t>
            </a:r>
            <a:r>
              <a:rPr lang="en-US" altLang="zh-CN" dirty="0">
                <a:ea typeface="黑体" pitchFamily="2" charset="-122"/>
              </a:rPr>
              <a:t>( array, k, n ); 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if ( k != </a:t>
            </a:r>
            <a:r>
              <a:rPr lang="en-US" altLang="zh-CN" dirty="0" err="1">
                <a:ea typeface="黑体" pitchFamily="2" charset="-122"/>
              </a:rPr>
              <a:t>iMin</a:t>
            </a:r>
            <a:r>
              <a:rPr lang="en-US" altLang="zh-CN" dirty="0">
                <a:ea typeface="黑体" pitchFamily="2" charset="-122"/>
              </a:rPr>
              <a:t> ) /*</a:t>
            </a:r>
            <a:r>
              <a:rPr lang="zh-CN" altLang="en-US" dirty="0">
                <a:ea typeface="黑体" pitchFamily="2" charset="-122"/>
              </a:rPr>
              <a:t>交换</a:t>
            </a:r>
            <a:r>
              <a:rPr lang="en-US" altLang="zh-CN" dirty="0">
                <a:ea typeface="黑体" pitchFamily="2" charset="-122"/>
              </a:rPr>
              <a:t>*/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      </a:t>
            </a:r>
            <a:r>
              <a:rPr lang="en-US" altLang="zh-CN" dirty="0" err="1">
                <a:ea typeface="黑体" pitchFamily="2" charset="-122"/>
              </a:rPr>
              <a:t>SwapArrayElements</a:t>
            </a:r>
            <a:r>
              <a:rPr lang="en-US" altLang="zh-CN" dirty="0">
                <a:ea typeface="黑体" pitchFamily="2" charset="-122"/>
              </a:rPr>
              <a:t>(array, </a:t>
            </a:r>
            <a:r>
              <a:rPr lang="en-US" altLang="zh-CN" dirty="0" err="1">
                <a:ea typeface="黑体" pitchFamily="2" charset="-122"/>
              </a:rPr>
              <a:t>iMin</a:t>
            </a:r>
            <a:r>
              <a:rPr lang="en-US" altLang="zh-CN" dirty="0">
                <a:ea typeface="黑体" pitchFamily="2" charset="-122"/>
              </a:rPr>
              <a:t>, k); 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 }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}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4267200" cy="838200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spcAft>
                <a:spcPts val="600"/>
              </a:spcAft>
              <a:defRPr/>
            </a:pPr>
            <a:r>
              <a:rPr lang="zh-CN" altLang="en-US" sz="3200" dirty="0">
                <a:ea typeface="黑体" pitchFamily="2" charset="-122"/>
              </a:rPr>
              <a:t>排序主程序 </a:t>
            </a:r>
            <a:r>
              <a:rPr lang="en-US" altLang="zh-CN" sz="3200" dirty="0" err="1">
                <a:ea typeface="黑体" pitchFamily="2" charset="-122"/>
              </a:rPr>
              <a:t>SortArray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435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3" y="1700213"/>
            <a:ext cx="7128793" cy="4537100"/>
          </a:xfrm>
          <a:noFill/>
        </p:spPr>
        <p:txBody>
          <a:bodyPr lIns="90488" tIns="44450" rIns="90488" bIns="44450"/>
          <a:lstStyle/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FindMin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a[ </a:t>
            </a:r>
            <a:r>
              <a:rPr lang="en-US" altLang="zh-CN" dirty="0">
                <a:ea typeface="黑体" pitchFamily="2" charset="-122"/>
              </a:rPr>
              <a:t>],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start,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n)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{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k, </a:t>
            </a:r>
            <a:r>
              <a:rPr lang="en-US" altLang="zh-CN" dirty="0" smtClean="0">
                <a:ea typeface="黑体" pitchFamily="2" charset="-122"/>
              </a:rPr>
              <a:t>m;</a:t>
            </a:r>
            <a:endParaRPr lang="en-US" altLang="zh-CN" dirty="0"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</a:t>
            </a:r>
            <a:r>
              <a:rPr lang="en-US" altLang="zh-CN" dirty="0" smtClean="0">
                <a:ea typeface="黑体" pitchFamily="2" charset="-122"/>
              </a:rPr>
              <a:t>m = start;  </a:t>
            </a:r>
            <a:r>
              <a:rPr lang="en-US" altLang="zh-CN" b="0" dirty="0" smtClean="0">
                <a:ea typeface="黑体" pitchFamily="2" charset="-122"/>
              </a:rPr>
              <a:t>/*</a:t>
            </a:r>
            <a:r>
              <a:rPr lang="zh-CN" altLang="en-US" b="0" dirty="0" smtClean="0">
                <a:ea typeface="黑体" pitchFamily="2" charset="-122"/>
              </a:rPr>
              <a:t>初始化为起始元素的下标</a:t>
            </a:r>
            <a:r>
              <a:rPr lang="en-US" altLang="zh-CN" b="0" dirty="0" smtClean="0">
                <a:ea typeface="黑体" pitchFamily="2" charset="-122"/>
              </a:rPr>
              <a:t>*/</a:t>
            </a:r>
            <a:endParaRPr lang="en-US" altLang="zh-CN" b="0" dirty="0"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for </a:t>
            </a:r>
            <a:r>
              <a:rPr lang="en-US" altLang="zh-CN" dirty="0" smtClean="0">
                <a:ea typeface="黑体" pitchFamily="2" charset="-122"/>
              </a:rPr>
              <a:t>( k </a:t>
            </a:r>
            <a:r>
              <a:rPr lang="en-US" altLang="zh-CN" dirty="0">
                <a:ea typeface="黑体" pitchFamily="2" charset="-122"/>
              </a:rPr>
              <a:t>= </a:t>
            </a:r>
            <a:r>
              <a:rPr lang="en-US" altLang="zh-CN" dirty="0" smtClean="0">
                <a:ea typeface="黑体" pitchFamily="2" charset="-122"/>
              </a:rPr>
              <a:t>start+1</a:t>
            </a:r>
            <a:r>
              <a:rPr lang="en-US" altLang="zh-CN" dirty="0">
                <a:ea typeface="黑体" pitchFamily="2" charset="-122"/>
              </a:rPr>
              <a:t>; k &lt; n; k</a:t>
            </a:r>
            <a:r>
              <a:rPr lang="en-US" altLang="zh-CN" dirty="0" smtClean="0">
                <a:ea typeface="黑体" pitchFamily="2" charset="-122"/>
              </a:rPr>
              <a:t>++ )</a:t>
            </a:r>
            <a:endParaRPr lang="en-US" altLang="zh-CN" dirty="0"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if </a:t>
            </a:r>
            <a:r>
              <a:rPr lang="en-US" altLang="zh-CN" dirty="0" smtClean="0">
                <a:ea typeface="黑体" pitchFamily="2" charset="-122"/>
              </a:rPr>
              <a:t>( a[k] </a:t>
            </a:r>
            <a:r>
              <a:rPr lang="en-US" altLang="zh-CN" dirty="0">
                <a:ea typeface="黑体" pitchFamily="2" charset="-122"/>
              </a:rPr>
              <a:t>&lt; </a:t>
            </a:r>
            <a:r>
              <a:rPr lang="en-US" altLang="zh-CN" dirty="0" smtClean="0">
                <a:ea typeface="黑体" pitchFamily="2" charset="-122"/>
              </a:rPr>
              <a:t>a[m] ) 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                  m </a:t>
            </a:r>
            <a:r>
              <a:rPr lang="en-US" altLang="zh-CN" dirty="0">
                <a:ea typeface="黑体" pitchFamily="2" charset="-122"/>
              </a:rPr>
              <a:t>= k; </a:t>
            </a:r>
            <a:r>
              <a:rPr lang="en-US" altLang="zh-CN" dirty="0" smtClean="0">
                <a:ea typeface="黑体" pitchFamily="2" charset="-122"/>
              </a:rPr>
              <a:t>  </a:t>
            </a:r>
            <a:r>
              <a:rPr lang="en-US" altLang="zh-CN" b="0" dirty="0" smtClean="0">
                <a:ea typeface="黑体" pitchFamily="2" charset="-122"/>
              </a:rPr>
              <a:t>/*</a:t>
            </a:r>
            <a:r>
              <a:rPr lang="zh-CN" altLang="en-US" b="0" dirty="0" smtClean="0">
                <a:ea typeface="黑体" pitchFamily="2" charset="-122"/>
              </a:rPr>
              <a:t>找到更小的，更新下标</a:t>
            </a:r>
            <a:r>
              <a:rPr lang="en-US" altLang="zh-CN" b="0" dirty="0">
                <a:ea typeface="黑体" pitchFamily="2" charset="-122"/>
              </a:rPr>
              <a:t>*/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        return </a:t>
            </a:r>
            <a:r>
              <a:rPr lang="en-US" altLang="zh-CN" dirty="0" smtClean="0">
                <a:ea typeface="黑体" pitchFamily="2" charset="-122"/>
              </a:rPr>
              <a:t>m;</a:t>
            </a:r>
            <a:endParaRPr lang="en-US" altLang="zh-CN" dirty="0"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}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5851376" cy="838200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spcAft>
                <a:spcPts val="600"/>
              </a:spcAft>
              <a:defRPr/>
            </a:pPr>
            <a:r>
              <a:rPr lang="zh-CN" altLang="en-US" sz="3200" dirty="0">
                <a:ea typeface="黑体" pitchFamily="2" charset="-122"/>
              </a:rPr>
              <a:t>找</a:t>
            </a:r>
            <a:r>
              <a:rPr lang="zh-CN" altLang="en-US" sz="3200" dirty="0" smtClean="0">
                <a:ea typeface="黑体" pitchFamily="2" charset="-122"/>
              </a:rPr>
              <a:t>最小值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FindMinIndex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509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3" y="1700213"/>
            <a:ext cx="7128793" cy="3384971"/>
          </a:xfrm>
          <a:noFill/>
        </p:spPr>
        <p:txBody>
          <a:bodyPr lIns="90488" tIns="44450" rIns="90488" bIns="44450"/>
          <a:lstStyle/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void 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SwapArrayElements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(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 a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[ 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], 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 i, 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 j)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{</a:t>
            </a: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      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;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>
                <a:latin typeface="Arial" pitchFamily="34" charset="0"/>
                <a:ea typeface="黑体" pitchFamily="2" charset="-122"/>
              </a:rPr>
              <a:t>       </a:t>
            </a:r>
            <a:r>
              <a:rPr lang="en-US" altLang="zh-CN" dirty="0" err="1" smtClean="0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 = a [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i]; </a:t>
            </a:r>
            <a:endParaRPr lang="en-US" altLang="zh-CN" dirty="0" smtClean="0">
              <a:latin typeface="Arial" pitchFamily="34" charset="0"/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       a [i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] = 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a [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j]; </a:t>
            </a:r>
            <a:endParaRPr lang="en-US" altLang="zh-CN" dirty="0" smtClean="0">
              <a:latin typeface="Arial" pitchFamily="34" charset="0"/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       a [j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] = </a:t>
            </a:r>
            <a:r>
              <a:rPr lang="en-US" altLang="zh-CN" dirty="0" err="1" smtClean="0">
                <a:latin typeface="Arial" pitchFamily="34" charset="0"/>
                <a:ea typeface="黑体" pitchFamily="2" charset="-122"/>
              </a:rPr>
              <a:t>tmp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; 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  <a:p>
            <a:pPr marL="0" lvl="2" indent="0" algn="just">
              <a:buClr>
                <a:schemeClr val="bg2"/>
              </a:buClr>
              <a:buSzPct val="75000"/>
              <a:buNone/>
              <a:defRPr/>
            </a:pP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}</a:t>
            </a:r>
            <a:endParaRPr lang="en-US" altLang="zh-CN" dirty="0">
              <a:latin typeface="Arial" pitchFamily="34" charset="0"/>
              <a:ea typeface="黑体" pitchFamily="2" charset="-122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5851376" cy="838200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ea typeface="黑体" pitchFamily="2" charset="-122"/>
              </a:rPr>
              <a:t>交换 </a:t>
            </a:r>
            <a:r>
              <a:rPr lang="en-US" altLang="zh-CN" sz="3200" dirty="0" err="1" smtClean="0">
                <a:latin typeface="Arial" pitchFamily="34" charset="0"/>
                <a:ea typeface="黑体" pitchFamily="2" charset="-122"/>
              </a:rPr>
              <a:t>SwapArrayElements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379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 smtClean="0">
                <a:latin typeface="Times New Roman" pitchFamily="18" charset="0"/>
              </a:rPr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如何将数组从大到小进行排序？</a:t>
            </a:r>
            <a:endParaRPr lang="en-US" altLang="zh-CN" dirty="0" smtClean="0"/>
          </a:p>
          <a:p>
            <a:r>
              <a:rPr lang="zh-CN" altLang="en-US" dirty="0" smtClean="0"/>
              <a:t>想想排序的其他方法？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14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z="3600" dirty="0" smtClean="0">
                <a:latin typeface="Times New Roman" pitchFamily="18" charset="0"/>
              </a:rPr>
              <a:t>2</a:t>
            </a:r>
            <a:r>
              <a:rPr lang="zh-CN" altLang="en-US" sz="3600" dirty="0" smtClean="0">
                <a:latin typeface="Times New Roman" pitchFamily="18" charset="0"/>
              </a:rPr>
              <a:t>：数组查找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zh-CN" altLang="en-US" dirty="0" smtClean="0"/>
              <a:t>在一个整数数组</a:t>
            </a:r>
            <a:r>
              <a:rPr lang="en-US" altLang="zh-CN" dirty="0" smtClean="0"/>
              <a:t>a[ ]</a:t>
            </a:r>
            <a:r>
              <a:rPr lang="zh-CN" altLang="en-US" dirty="0" smtClean="0"/>
              <a:t>中，查找给定的整数</a:t>
            </a:r>
            <a:r>
              <a:rPr lang="en-US" altLang="zh-CN" dirty="0" smtClean="0"/>
              <a:t>x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Find(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a[ ],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n,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x)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返回整数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中的下标。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如不存在，则返回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中元素的个数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46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z="3600" dirty="0"/>
              <a:t>Naïve</a:t>
            </a:r>
            <a:r>
              <a:rPr lang="zh-CN" altLang="en-US" sz="3600" dirty="0"/>
              <a:t>方法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zh-CN" altLang="en-US" dirty="0" smtClean="0"/>
              <a:t>逐个查询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Find(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)</a:t>
            </a:r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for( i=0; i&lt;n; i++ )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if( a[i]==x ) return i;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-1;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2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54624"/>
          </a:xfrm>
        </p:spPr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具有从小到大的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思想：将数据</a:t>
            </a:r>
            <a:r>
              <a:rPr lang="zh-CN" altLang="en-US" dirty="0" smtClean="0">
                <a:solidFill>
                  <a:srgbClr val="FF0000"/>
                </a:solidFill>
              </a:rPr>
              <a:t>一分为二</a:t>
            </a:r>
            <a:r>
              <a:rPr lang="zh-CN" altLang="en-US" dirty="0" smtClean="0"/>
              <a:t>，在包含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数组中继续查找。直至找到或查找范围为空</a:t>
            </a:r>
            <a:endParaRPr lang="en-US" altLang="zh-CN" dirty="0" smtClean="0"/>
          </a:p>
        </p:txBody>
      </p:sp>
      <p:grpSp>
        <p:nvGrpSpPr>
          <p:cNvPr id="16388" name="组合 16387"/>
          <p:cNvGrpSpPr/>
          <p:nvPr/>
        </p:nvGrpSpPr>
        <p:grpSpPr>
          <a:xfrm>
            <a:off x="1995506" y="2060848"/>
            <a:ext cx="3944646" cy="936104"/>
            <a:chOff x="1995506" y="2060848"/>
            <a:chExt cx="3944646" cy="936104"/>
          </a:xfrm>
        </p:grpSpPr>
        <p:grpSp>
          <p:nvGrpSpPr>
            <p:cNvPr id="5" name="组合 4"/>
            <p:cNvGrpSpPr/>
            <p:nvPr/>
          </p:nvGrpSpPr>
          <p:grpSpPr>
            <a:xfrm>
              <a:off x="2074208" y="2060848"/>
              <a:ext cx="3861590" cy="432048"/>
              <a:chOff x="5076056" y="3356992"/>
              <a:chExt cx="3861590" cy="432048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6787480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7219528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65157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8073550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07605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s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508104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5940152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36212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850559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t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95506" y="2596842"/>
              <a:ext cx="39446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 smtClean="0"/>
                <a:t>s</a:t>
              </a:r>
              <a:r>
                <a:rPr lang="zh-CN" altLang="en-US" sz="2000" dirty="0" smtClean="0"/>
                <a:t>、</a:t>
              </a:r>
              <a:r>
                <a:rPr lang="en-US" altLang="zh-CN" sz="2000" dirty="0" smtClean="0"/>
                <a:t>t</a:t>
              </a:r>
              <a:r>
                <a:rPr lang="zh-CN" altLang="en-US" sz="2000" dirty="0"/>
                <a:t>是</a:t>
              </a:r>
              <a:r>
                <a:rPr lang="zh-CN" altLang="en-US" sz="2000" dirty="0" smtClean="0"/>
                <a:t>数组的首尾下标</a:t>
              </a:r>
              <a:r>
                <a:rPr lang="zh-CN" altLang="en-US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（不包括</a:t>
              </a:r>
              <a:r>
                <a:rPr lang="en-US" altLang="zh-CN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t</a:t>
              </a:r>
              <a:r>
                <a:rPr lang="zh-CN" altLang="en-US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）</a:t>
              </a:r>
              <a:endPara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/>
              <a:t>二分查找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92326" y="2060848"/>
            <a:ext cx="432048" cy="432048"/>
          </a:xfrm>
          <a:prstGeom prst="rect">
            <a:avLst/>
          </a:prstGeom>
          <a:solidFill>
            <a:srgbClr val="A3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k</a:t>
            </a:r>
          </a:p>
        </p:txBody>
      </p:sp>
      <p:grpSp>
        <p:nvGrpSpPr>
          <p:cNvPr id="16385" name="组合 16384"/>
          <p:cNvGrpSpPr/>
          <p:nvPr/>
        </p:nvGrpSpPr>
        <p:grpSpPr>
          <a:xfrm>
            <a:off x="448276" y="4695527"/>
            <a:ext cx="5484175" cy="461665"/>
            <a:chOff x="2556683" y="4050835"/>
            <a:chExt cx="5484175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4179268" y="4065643"/>
              <a:ext cx="3861590" cy="432048"/>
              <a:chOff x="5076056" y="3356992"/>
              <a:chExt cx="3861590" cy="432048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6787480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7219528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s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765157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073550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076056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5508104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5940152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6353059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850559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t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556683" y="4050835"/>
              <a:ext cx="1338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a[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k</a:t>
              </a:r>
              <a:r>
                <a:rPr lang="en-US" altLang="zh-CN" dirty="0" smtClean="0"/>
                <a:t>] &lt; x </a:t>
              </a:r>
              <a:endParaRPr lang="en-US" dirty="0"/>
            </a:p>
          </p:txBody>
        </p:sp>
      </p:grpSp>
      <p:grpSp>
        <p:nvGrpSpPr>
          <p:cNvPr id="16387" name="组合 16386"/>
          <p:cNvGrpSpPr/>
          <p:nvPr/>
        </p:nvGrpSpPr>
        <p:grpSpPr>
          <a:xfrm>
            <a:off x="448276" y="5343599"/>
            <a:ext cx="5480828" cy="461665"/>
            <a:chOff x="2556683" y="4698907"/>
            <a:chExt cx="5480828" cy="461665"/>
          </a:xfrm>
        </p:grpSpPr>
        <p:grpSp>
          <p:nvGrpSpPr>
            <p:cNvPr id="26" name="组合 25"/>
            <p:cNvGrpSpPr/>
            <p:nvPr/>
          </p:nvGrpSpPr>
          <p:grpSpPr>
            <a:xfrm>
              <a:off x="4175921" y="4713715"/>
              <a:ext cx="3861590" cy="432048"/>
              <a:chOff x="5076056" y="3356992"/>
              <a:chExt cx="3861590" cy="432048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6787480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t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721952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7651576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8073550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507605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s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5508104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5940152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6362126" y="3356992"/>
                <a:ext cx="432048" cy="432048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850559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556683" y="4698907"/>
              <a:ext cx="1338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a[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k</a:t>
              </a:r>
              <a:r>
                <a:rPr lang="en-US" altLang="zh-CN" dirty="0" smtClean="0"/>
                <a:t>] &gt; x </a:t>
              </a:r>
              <a:endParaRPr lang="en-US" dirty="0"/>
            </a:p>
          </p:txBody>
        </p:sp>
      </p:grpSp>
      <p:sp>
        <p:nvSpPr>
          <p:cNvPr id="16384" name="矩形 16383"/>
          <p:cNvSpPr/>
          <p:nvPr/>
        </p:nvSpPr>
        <p:spPr>
          <a:xfrm>
            <a:off x="454405" y="5939146"/>
            <a:ext cx="3089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]==x       </a:t>
            </a:r>
            <a:r>
              <a:rPr lang="en-US" altLang="zh-CN" dirty="0" smtClean="0">
                <a:solidFill>
                  <a:srgbClr val="00B050"/>
                </a:solidFill>
              </a:rPr>
              <a:t>return k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3" name="矩形 42"/>
          <p:cNvSpPr/>
          <p:nvPr/>
        </p:nvSpPr>
        <p:spPr bwMode="auto">
          <a:xfrm>
            <a:off x="6516216" y="2060848"/>
            <a:ext cx="1961275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为中分下标</a:t>
            </a:r>
            <a:endParaRPr kumimoji="1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384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>
                <a:latin typeface="Times New Roman" pitchFamily="18" charset="0"/>
              </a:rPr>
              <a:t>二</a:t>
            </a:r>
            <a:r>
              <a:rPr lang="zh-CN" altLang="en-US" sz="3600" dirty="0" smtClean="0">
                <a:latin typeface="Times New Roman" pitchFamily="18" charset="0"/>
              </a:rPr>
              <a:t>分查找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5462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Find(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)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{</a:t>
            </a:r>
          </a:p>
          <a:p>
            <a:pPr marL="40005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 = 0, t = n, k;</a:t>
            </a:r>
          </a:p>
          <a:p>
            <a:pPr marL="40005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if( n&lt;1 || x&lt;a[0] || x&gt;a[n-1] ) </a:t>
            </a:r>
          </a:p>
          <a:p>
            <a:pPr marL="40005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return -1;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   while</a:t>
            </a:r>
            <a:r>
              <a:rPr lang="en-US" altLang="zh-CN" sz="2000" dirty="0"/>
              <a:t>( s &lt; t ) {</a:t>
            </a:r>
          </a:p>
          <a:p>
            <a:pPr marL="400050" lvl="1" indent="0"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smtClean="0"/>
              <a:t>k </a:t>
            </a:r>
            <a:r>
              <a:rPr lang="en-US" altLang="zh-CN" sz="2000" dirty="0"/>
              <a:t>= (s + t) / 2;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        if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a[k]&lt;</a:t>
            </a:r>
            <a:r>
              <a:rPr lang="en-US" altLang="zh-CN" sz="2000" dirty="0"/>
              <a:t>x ) </a:t>
            </a:r>
            <a:r>
              <a:rPr lang="en-US" altLang="zh-CN" sz="2000" dirty="0" smtClean="0"/>
              <a:t>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k+1</a:t>
            </a:r>
            <a:r>
              <a:rPr lang="en-US" altLang="zh-CN" sz="2000" dirty="0"/>
              <a:t>;</a:t>
            </a:r>
          </a:p>
          <a:p>
            <a:pPr marL="400050" lvl="1" indent="0">
              <a:buNone/>
            </a:pPr>
            <a:r>
              <a:rPr lang="en-US" altLang="zh-CN" sz="2000" dirty="0"/>
              <a:t>         else </a:t>
            </a:r>
            <a:r>
              <a:rPr lang="en-US" altLang="zh-CN" sz="2000" dirty="0" smtClean="0"/>
              <a:t>if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 a[k]&gt;x ) t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k;</a:t>
            </a:r>
          </a:p>
          <a:p>
            <a:pPr marL="40005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else return k;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 smtClean="0"/>
              <a:t>    return -1;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 }</a:t>
            </a:r>
            <a:endParaRPr lang="en-US" sz="2000" dirty="0"/>
          </a:p>
        </p:txBody>
      </p:sp>
      <p:sp>
        <p:nvSpPr>
          <p:cNvPr id="5" name="矩形 4"/>
          <p:cNvSpPr/>
          <p:nvPr/>
        </p:nvSpPr>
        <p:spPr bwMode="auto">
          <a:xfrm>
            <a:off x="971600" y="3212976"/>
            <a:ext cx="3528392" cy="2160240"/>
          </a:xfrm>
          <a:prstGeom prst="rect">
            <a:avLst/>
          </a:prstGeom>
          <a:noFill/>
          <a:ln w="38100">
            <a:solidFill>
              <a:srgbClr val="00808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76056" y="3140968"/>
            <a:ext cx="3861590" cy="432048"/>
            <a:chOff x="5076056" y="3356992"/>
            <a:chExt cx="3861590" cy="432048"/>
          </a:xfrm>
        </p:grpSpPr>
        <p:sp>
          <p:nvSpPr>
            <p:cNvPr id="6" name="矩形 5"/>
            <p:cNvSpPr/>
            <p:nvPr/>
          </p:nvSpPr>
          <p:spPr bwMode="auto">
            <a:xfrm>
              <a:off x="6787480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219528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65157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073550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07605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s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508104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940152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6212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8505598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t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6787480" y="3140968"/>
            <a:ext cx="432048" cy="432048"/>
          </a:xfrm>
          <a:prstGeom prst="rect">
            <a:avLst/>
          </a:prstGeom>
          <a:solidFill>
            <a:srgbClr val="A3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k</a:t>
            </a:r>
            <a:endParaRPr kumimoji="1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72709" y="3861048"/>
            <a:ext cx="3861590" cy="432048"/>
            <a:chOff x="5076056" y="3356992"/>
            <a:chExt cx="3861590" cy="432048"/>
          </a:xfrm>
        </p:grpSpPr>
        <p:sp>
          <p:nvSpPr>
            <p:cNvPr id="20" name="矩形 19"/>
            <p:cNvSpPr/>
            <p:nvPr/>
          </p:nvSpPr>
          <p:spPr bwMode="auto">
            <a:xfrm>
              <a:off x="6787480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19528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s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65157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073550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076056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08104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940152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362126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8505598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t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69362" y="4509120"/>
            <a:ext cx="3861590" cy="432048"/>
            <a:chOff x="5076056" y="3356992"/>
            <a:chExt cx="3861590" cy="432048"/>
          </a:xfrm>
        </p:grpSpPr>
        <p:sp>
          <p:nvSpPr>
            <p:cNvPr id="31" name="矩形 30"/>
            <p:cNvSpPr/>
            <p:nvPr/>
          </p:nvSpPr>
          <p:spPr bwMode="auto">
            <a:xfrm>
              <a:off x="6787480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t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19528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651576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8073550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07605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s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8104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940152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362126" y="3356992"/>
              <a:ext cx="432048" cy="432048"/>
            </a:xfrm>
            <a:prstGeom prst="rect">
              <a:avLst/>
            </a:prstGeom>
            <a:solidFill>
              <a:srgbClr val="A3EF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8505598" y="3356992"/>
              <a:ext cx="432048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6" name="右箭头 15"/>
          <p:cNvSpPr/>
          <p:nvPr/>
        </p:nvSpPr>
        <p:spPr bwMode="auto">
          <a:xfrm rot="766872">
            <a:off x="4084015" y="4467166"/>
            <a:ext cx="881439" cy="203361"/>
          </a:xfrm>
          <a:prstGeom prst="rightArrow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右箭头 40"/>
          <p:cNvSpPr/>
          <p:nvPr/>
        </p:nvSpPr>
        <p:spPr bwMode="auto">
          <a:xfrm>
            <a:off x="4011387" y="3983025"/>
            <a:ext cx="920653" cy="226820"/>
          </a:xfrm>
          <a:prstGeom prst="rightArrow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634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 smtClean="0">
                <a:latin typeface="Times New Roman" pitchFamily="18" charset="0"/>
              </a:rPr>
              <a:t>二分查找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利用了数组结构的优点</a:t>
            </a:r>
            <a:endParaRPr lang="en-US" altLang="zh-CN" dirty="0"/>
          </a:p>
          <a:p>
            <a:pPr lvl="1"/>
            <a:r>
              <a:rPr lang="zh-CN" altLang="en-US" dirty="0" smtClean="0"/>
              <a:t>连续存放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随机存取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55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：数组循环移位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r>
              <a:rPr lang="zh-CN" altLang="en-US" dirty="0"/>
              <a:t>将一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的数组</a:t>
            </a:r>
            <a:r>
              <a:rPr lang="en-US" altLang="zh-CN" dirty="0" smtClean="0"/>
              <a:t>A[ ]</a:t>
            </a:r>
            <a:r>
              <a:rPr lang="zh-CN" altLang="en-US" dirty="0" smtClean="0"/>
              <a:t>，向右循环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个位置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A[0] A[1] A[2] …….. … A[n-2] A[n-1]</a:t>
            </a:r>
          </a:p>
          <a:p>
            <a:pPr marL="0" indent="0">
              <a:buNone/>
            </a:pPr>
            <a:r>
              <a:rPr lang="zh-CN" altLang="en-US" dirty="0" smtClean="0"/>
              <a:t>   变成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A[n-m] …A[n-1] A[0] A[1]…A[n-m-1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）不能使用额外的数组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）不妨假设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0&lt;m&lt;n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，否则取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m%n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979712" y="3068960"/>
            <a:ext cx="2592288" cy="72008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2915816" y="3068960"/>
            <a:ext cx="2592288" cy="72008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H="1">
            <a:off x="3491880" y="3068960"/>
            <a:ext cx="3456384" cy="72008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5450" y="1382713"/>
            <a:ext cx="82915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2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  </a:t>
            </a: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7391" y="1957036"/>
            <a:ext cx="2350323" cy="2512964"/>
            <a:chOff x="1128586" y="2708920"/>
            <a:chExt cx="2350323" cy="2512964"/>
          </a:xfrm>
        </p:grpSpPr>
        <p:sp>
          <p:nvSpPr>
            <p:cNvPr id="7" name="矩形 6"/>
            <p:cNvSpPr/>
            <p:nvPr/>
          </p:nvSpPr>
          <p:spPr>
            <a:xfrm>
              <a:off x="1128586" y="4797152"/>
              <a:ext cx="2350323" cy="42473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dirty="0"/>
                <a:t>每个元素的类型</a:t>
              </a:r>
              <a:endParaRPr lang="en-US" altLang="zh-CN" dirty="0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1619672" y="2708920"/>
              <a:ext cx="0" cy="2088232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/>
          <p:cNvGrpSpPr/>
          <p:nvPr/>
        </p:nvGrpSpPr>
        <p:grpSpPr>
          <a:xfrm>
            <a:off x="4571205" y="1957036"/>
            <a:ext cx="4206601" cy="1008112"/>
            <a:chOff x="3662400" y="2708920"/>
            <a:chExt cx="4206601" cy="1008112"/>
          </a:xfrm>
        </p:grpSpPr>
        <p:sp>
          <p:nvSpPr>
            <p:cNvPr id="10" name="矩形 9"/>
            <p:cNvSpPr/>
            <p:nvPr/>
          </p:nvSpPr>
          <p:spPr>
            <a:xfrm>
              <a:off x="3662400" y="3255367"/>
              <a:ext cx="4206601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数组的大小，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整型常量</a:t>
              </a:r>
              <a:r>
                <a:rPr lang="zh-CN" altLang="en-US" dirty="0" smtClean="0"/>
                <a:t>表达式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148064" y="2708920"/>
              <a:ext cx="0" cy="546447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矩形 18"/>
          <p:cNvSpPr/>
          <p:nvPr/>
        </p:nvSpPr>
        <p:spPr>
          <a:xfrm>
            <a:off x="1880405" y="1382713"/>
            <a:ext cx="5381601" cy="646331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3600" dirty="0">
                <a:solidFill>
                  <a:schemeClr val="bg2"/>
                </a:solidFill>
              </a:rPr>
              <a:t>类型名</a:t>
            </a:r>
            <a:r>
              <a:rPr lang="zh-CN" altLang="en-US" sz="3600" dirty="0">
                <a:solidFill>
                  <a:schemeClr val="accent1"/>
                </a:solidFill>
              </a:rPr>
              <a:t>  </a:t>
            </a:r>
            <a:r>
              <a:rPr lang="zh-CN" altLang="en-US" sz="3600" dirty="0">
                <a:solidFill>
                  <a:srgbClr val="CC0066"/>
                </a:solidFill>
              </a:rPr>
              <a:t>数组名</a:t>
            </a:r>
            <a:r>
              <a:rPr lang="zh-CN" altLang="en-US" sz="3600" dirty="0">
                <a:solidFill>
                  <a:schemeClr val="bg2"/>
                </a:solidFill>
              </a:rPr>
              <a:t>[数组长度]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43681" y="1957036"/>
            <a:ext cx="5234125" cy="1840200"/>
            <a:chOff x="2634876" y="2708920"/>
            <a:chExt cx="5234125" cy="1840200"/>
          </a:xfrm>
        </p:grpSpPr>
        <p:sp>
          <p:nvSpPr>
            <p:cNvPr id="9" name="矩形 8"/>
            <p:cNvSpPr/>
            <p:nvPr/>
          </p:nvSpPr>
          <p:spPr>
            <a:xfrm>
              <a:off x="2634876" y="4025900"/>
              <a:ext cx="5234125" cy="5232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数组变量的名称，合法的标识符</a:t>
              </a:r>
              <a:endParaRPr lang="zh-CN" altLang="en-US" sz="2800" dirty="0"/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3203848" y="2708920"/>
              <a:ext cx="0" cy="1316980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971600" y="4797152"/>
            <a:ext cx="3671198" cy="1975926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 a[5],b[10];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float x[7];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double y[20];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爆炸形 1 35"/>
          <p:cNvSpPr/>
          <p:nvPr/>
        </p:nvSpPr>
        <p:spPr bwMode="auto">
          <a:xfrm>
            <a:off x="4571204" y="4364832"/>
            <a:ext cx="5113363" cy="2304256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为什么数组长度不能是变量？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N=10;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int</a:t>
            </a: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 a[N];  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z="3600" dirty="0" smtClean="0">
                <a:latin typeface="Times New Roman" pitchFamily="18" charset="0"/>
              </a:rPr>
              <a:t>Naïve</a:t>
            </a:r>
            <a:r>
              <a:rPr lang="zh-CN" altLang="en-US" sz="3600" dirty="0" smtClean="0">
                <a:latin typeface="Times New Roman" pitchFamily="18" charset="0"/>
              </a:rPr>
              <a:t>方法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r>
              <a:rPr lang="zh-CN" altLang="en-US" dirty="0" smtClean="0"/>
              <a:t>重复执行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/>
              <a:t>次，每次将数组向右移动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</a:t>
            </a:r>
            <a:endParaRPr kumimoji="1" lang="en-US" altLang="zh-CN" sz="2400" kern="1200" dirty="0" smtClean="0">
              <a:latin typeface="Arial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kern="1200" dirty="0" smtClean="0">
                <a:latin typeface="Arial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void shift( </a:t>
            </a:r>
            <a:r>
              <a:rPr kumimoji="1" lang="en-US" altLang="zh-CN" sz="2400" kern="1200" dirty="0" err="1">
                <a:latin typeface="Arial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A[], </a:t>
            </a:r>
            <a:r>
              <a:rPr kumimoji="1" lang="en-US" altLang="zh-CN" sz="2400" kern="1200" dirty="0" err="1">
                <a:latin typeface="Arial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n )</a:t>
            </a: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kumimoji="1" lang="en-US" altLang="zh-CN" sz="2400" kern="1200" dirty="0" err="1">
                <a:latin typeface="Arial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i, e = A[n-1];</a:t>
            </a: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      for( i=n-1; i&gt;0; i-- ) </a:t>
            </a: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          A[i] = A[i-1</a:t>
            </a:r>
            <a:r>
              <a:rPr kumimoji="1" lang="en-US" altLang="zh-CN" sz="2400" kern="1200" dirty="0" smtClean="0">
                <a:latin typeface="Arial" charset="0"/>
                <a:ea typeface="宋体" pitchFamily="2" charset="-122"/>
                <a:cs typeface="Times New Roman" pitchFamily="18" charset="0"/>
              </a:rPr>
              <a:t>];</a:t>
            </a: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kern="1200" dirty="0" smtClean="0">
                <a:latin typeface="Arial" charset="0"/>
                <a:ea typeface="宋体" pitchFamily="2" charset="-122"/>
                <a:cs typeface="Times New Roman" pitchFamily="18" charset="0"/>
              </a:rPr>
              <a:t>        A[0] = e;</a:t>
            </a:r>
            <a:endParaRPr kumimoji="1" lang="en-US" altLang="zh-CN" sz="2400" kern="1200" dirty="0">
              <a:latin typeface="Arial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kumimoji="1" lang="en-US" altLang="zh-CN" sz="2400" kern="1200" dirty="0">
                <a:latin typeface="Arial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endParaRPr lang="en-US" altLang="zh-CN" sz="2800" b="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5733256"/>
            <a:ext cx="3945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总的移位次数为</a:t>
            </a:r>
            <a:r>
              <a:rPr lang="en-US" altLang="zh-CN" sz="2800" dirty="0">
                <a:solidFill>
                  <a:srgbClr val="FF0000"/>
                </a:solidFill>
                <a:cs typeface="Times New Roman" pitchFamily="18" charset="0"/>
              </a:rPr>
              <a:t>m*n</a:t>
            </a:r>
            <a:r>
              <a:rPr lang="en-US" altLang="zh-CN" sz="2800" b="0" dirty="0">
                <a:cs typeface="Times New Roman" pitchFamily="18" charset="0"/>
              </a:rPr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4896629" y="2564904"/>
            <a:ext cx="3672408" cy="267765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dirty="0" smtClean="0">
                <a:cs typeface="Times New Roman" pitchFamily="18" charset="0"/>
              </a:rPr>
              <a:t>void main()</a:t>
            </a:r>
          </a:p>
          <a:p>
            <a:pPr marL="0" indent="0" algn="l">
              <a:buNone/>
            </a:pPr>
            <a:r>
              <a:rPr lang="en-US" altLang="zh-CN" dirty="0" smtClean="0">
                <a:cs typeface="Times New Roman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altLang="zh-CN" dirty="0" smtClean="0">
                <a:cs typeface="Times New Roman" pitchFamily="18" charset="0"/>
              </a:rPr>
              <a:t>    …</a:t>
            </a:r>
          </a:p>
          <a:p>
            <a:pPr marL="0" indent="0" algn="l">
              <a:buNone/>
            </a:pPr>
            <a:r>
              <a:rPr lang="en-US" altLang="zh-CN" dirty="0" smtClean="0">
                <a:cs typeface="Times New Roman" pitchFamily="18" charset="0"/>
              </a:rPr>
              <a:t>    for( i=0; i&lt;m; i++ )</a:t>
            </a:r>
          </a:p>
          <a:p>
            <a:pPr marL="0" indent="0" algn="l">
              <a:buNone/>
            </a:pP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       shift(</a:t>
            </a:r>
            <a:r>
              <a:rPr lang="en-US" altLang="zh-CN" dirty="0" err="1" smtClean="0">
                <a:cs typeface="Times New Roman" pitchFamily="18" charset="0"/>
              </a:rPr>
              <a:t>A,n</a:t>
            </a:r>
            <a:r>
              <a:rPr lang="en-US" altLang="zh-CN" dirty="0" smtClean="0">
                <a:cs typeface="Times New Roman" pitchFamily="18" charset="0"/>
              </a:rPr>
              <a:t>);</a:t>
            </a:r>
          </a:p>
          <a:p>
            <a:pPr marL="0" indent="0" algn="l">
              <a:buNone/>
            </a:pP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   …</a:t>
            </a:r>
          </a:p>
          <a:p>
            <a:pPr marL="0" indent="0" algn="l">
              <a:buNone/>
            </a:pPr>
            <a:r>
              <a:rPr lang="en-US" altLang="zh-CN" dirty="0" smtClean="0">
                <a:cs typeface="Times New Roman" pitchFamily="18" charset="0"/>
              </a:rPr>
              <a:t>}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954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>
                <a:latin typeface="Times New Roman" pitchFamily="18" charset="0"/>
              </a:rPr>
              <a:t>翻转</a:t>
            </a:r>
            <a:r>
              <a:rPr lang="zh-CN" altLang="en-US" sz="3600" dirty="0" smtClean="0">
                <a:latin typeface="Times New Roman" pitchFamily="18" charset="0"/>
              </a:rPr>
              <a:t>方法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A[0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 A[1] A[2] A[3]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…  A[n-2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A[n-1]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整体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翻转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A[n-1]…</a:t>
            </a:r>
            <a:r>
              <a:rPr lang="en-US" altLang="zh-CN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A[n-m</a:t>
            </a:r>
            <a:r>
              <a:rPr lang="en-US" altLang="zh-C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A[n-m-1]…A[1] A[0]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分段翻转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A[n-m] …A[n-1]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A[0] A[1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] … A[n-m-1]</a:t>
            </a:r>
            <a:endParaRPr lang="en-US" altLang="zh-C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7584" y="3212976"/>
            <a:ext cx="6912768" cy="648072"/>
            <a:chOff x="827584" y="3212976"/>
            <a:chExt cx="6912768" cy="648072"/>
          </a:xfrm>
        </p:grpSpPr>
        <p:sp>
          <p:nvSpPr>
            <p:cNvPr id="5" name="矩形 4"/>
            <p:cNvSpPr/>
            <p:nvPr/>
          </p:nvSpPr>
          <p:spPr bwMode="auto">
            <a:xfrm>
              <a:off x="827584" y="3212976"/>
              <a:ext cx="3096344" cy="6480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923928" y="3212976"/>
              <a:ext cx="3816424" cy="6480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827584" y="5013176"/>
            <a:ext cx="6912768" cy="648072"/>
            <a:chOff x="827584" y="3212976"/>
            <a:chExt cx="6912768" cy="648072"/>
          </a:xfrm>
        </p:grpSpPr>
        <p:sp>
          <p:nvSpPr>
            <p:cNvPr id="11" name="矩形 10"/>
            <p:cNvSpPr/>
            <p:nvPr/>
          </p:nvSpPr>
          <p:spPr bwMode="auto">
            <a:xfrm>
              <a:off x="827584" y="3212976"/>
              <a:ext cx="3096344" cy="6480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23928" y="3212976"/>
              <a:ext cx="3816424" cy="6480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>
            <a:off x="1691680" y="3717032"/>
            <a:ext cx="1728192" cy="144016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4572000" y="3717032"/>
            <a:ext cx="2376264" cy="144016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4499992" y="3717032"/>
            <a:ext cx="2520280" cy="144016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1691680" y="3723658"/>
            <a:ext cx="1512168" cy="1433534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1361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>
                <a:latin typeface="Times New Roman" pitchFamily="18" charset="0"/>
              </a:rPr>
              <a:t>翻转</a:t>
            </a:r>
            <a:r>
              <a:rPr lang="zh-CN" altLang="en-US" sz="3600" dirty="0" smtClean="0">
                <a:latin typeface="Times New Roman" pitchFamily="18" charset="0"/>
              </a:rPr>
              <a:t>方法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82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cs typeface="Times New Roman" pitchFamily="18" charset="0"/>
              </a:rPr>
              <a:t>void reverse(</a:t>
            </a:r>
            <a:r>
              <a:rPr lang="en-US" altLang="zh-CN" sz="2800" dirty="0" err="1" smtClean="0">
                <a:cs typeface="Times New Roman" pitchFamily="18" charset="0"/>
              </a:rPr>
              <a:t>int</a:t>
            </a:r>
            <a:r>
              <a:rPr lang="en-US" altLang="zh-CN" sz="2800" dirty="0" smtClean="0">
                <a:cs typeface="Times New Roman" pitchFamily="18" charset="0"/>
              </a:rPr>
              <a:t> A[ ], </a:t>
            </a:r>
            <a:r>
              <a:rPr lang="en-US" altLang="zh-CN" sz="2800" dirty="0" err="1" smtClean="0">
                <a:cs typeface="Times New Roman" pitchFamily="18" charset="0"/>
              </a:rPr>
              <a:t>int</a:t>
            </a:r>
            <a:r>
              <a:rPr lang="en-US" altLang="zh-CN" sz="2800" dirty="0" smtClean="0">
                <a:cs typeface="Times New Roman" pitchFamily="18" charset="0"/>
              </a:rPr>
              <a:t> s, </a:t>
            </a:r>
            <a:r>
              <a:rPr lang="en-US" altLang="zh-CN" sz="2800" dirty="0" err="1" smtClean="0">
                <a:cs typeface="Times New Roman" pitchFamily="18" charset="0"/>
              </a:rPr>
              <a:t>int</a:t>
            </a:r>
            <a:r>
              <a:rPr lang="en-US" altLang="zh-CN" sz="2800" dirty="0" smtClean="0">
                <a:cs typeface="Times New Roman" pitchFamily="18" charset="0"/>
              </a:rPr>
              <a:t> t)</a:t>
            </a:r>
          </a:p>
          <a:p>
            <a:pPr marL="0" indent="0">
              <a:buNone/>
            </a:pPr>
            <a:r>
              <a:rPr lang="en-US" altLang="zh-CN" sz="2800" dirty="0" smtClean="0"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</a:t>
            </a:r>
            <a:r>
              <a:rPr lang="en-US" altLang="zh-CN" sz="2800" dirty="0" err="1" smtClean="0">
                <a:cs typeface="Times New Roman" pitchFamily="18" charset="0"/>
              </a:rPr>
              <a:t>int</a:t>
            </a:r>
            <a:r>
              <a:rPr lang="en-US" altLang="zh-CN" sz="2800" dirty="0" smtClean="0">
                <a:cs typeface="Times New Roman" pitchFamily="18" charset="0"/>
              </a:rPr>
              <a:t> temp;</a:t>
            </a:r>
          </a:p>
          <a:p>
            <a:pPr marL="0" indent="0">
              <a:buNone/>
            </a:pPr>
            <a:r>
              <a:rPr lang="en-US" altLang="zh-CN" sz="2800" dirty="0" smtClean="0">
                <a:cs typeface="Times New Roman" pitchFamily="18" charset="0"/>
              </a:rPr>
              <a:t>    while (s&lt;t ) { 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    temp = A[s]; 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    A[s++] = A[t]; 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    A[t--] = temp;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altLang="zh-CN" sz="2800" dirty="0" smtClean="0">
                <a:cs typeface="Times New Roman" pitchFamily="18" charset="0"/>
              </a:rPr>
              <a:t>}</a:t>
            </a:r>
            <a:endParaRPr lang="en-US" altLang="zh-CN" sz="2800" dirty="0"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85151" y="1988840"/>
            <a:ext cx="4464496" cy="353943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void main()</a:t>
            </a:r>
          </a:p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    …</a:t>
            </a:r>
          </a:p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    reverse(A,  0,  n-1 );</a:t>
            </a:r>
          </a:p>
          <a:p>
            <a:pPr marL="0" indent="0" algn="l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reverse(A,  0,  m-1);</a:t>
            </a:r>
          </a:p>
          <a:p>
            <a:pPr marL="0" indent="0" algn="l"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   reverse(A, m,  n-1 );</a:t>
            </a:r>
          </a:p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   …</a:t>
            </a:r>
          </a:p>
          <a:p>
            <a:pPr marL="0" indent="0" algn="l">
              <a:buNone/>
            </a:pPr>
            <a:r>
              <a:rPr lang="en-US" altLang="zh-CN" sz="2800" dirty="0" smtClean="0">
                <a:cs typeface="Times New Roman" pitchFamily="18" charset="0"/>
              </a:rPr>
              <a:t>}</a:t>
            </a:r>
            <a:endParaRPr lang="en-US" altLang="zh-CN" sz="2800" dirty="0"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2087" y="5949280"/>
            <a:ext cx="3945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总的移位次数</a:t>
            </a:r>
            <a:r>
              <a:rPr lang="zh-CN" altLang="en-US" sz="3200" dirty="0" smtClean="0"/>
              <a:t>为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</a:rPr>
              <a:t>2*n</a:t>
            </a:r>
            <a:r>
              <a:rPr lang="en-US" altLang="zh-CN" sz="2800" b="0" dirty="0" smtClean="0">
                <a:cs typeface="Times New Roman" pitchFamily="18" charset="0"/>
              </a:rPr>
              <a:t>  </a:t>
            </a:r>
            <a:endParaRPr lang="en-US" altLang="zh-CN" sz="2800" b="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18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移位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次数比较：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m*n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</a:p>
          <a:p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m&gt;2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时，翻转法的效率更高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思考更好的方法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（移位次数为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处理大数组（大数据）时，审慎考虑算法效率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07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：扑克牌计算</a:t>
            </a:r>
            <a:r>
              <a:rPr lang="en-US" altLang="zh-CN" dirty="0" smtClean="0">
                <a:latin typeface="Times New Roman" pitchFamily="18" charset="0"/>
              </a:rPr>
              <a:t>24</a:t>
            </a:r>
            <a:r>
              <a:rPr lang="zh-CN" altLang="en-US" dirty="0" smtClean="0">
                <a:latin typeface="Times New Roman" pitchFamily="18" charset="0"/>
              </a:rPr>
              <a:t>点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张扑克牌，各代表</a:t>
            </a:r>
            <a:r>
              <a:rPr lang="en-US" altLang="zh-CN" dirty="0" smtClean="0"/>
              <a:t>1~13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个整数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 </a:t>
            </a:r>
            <a:r>
              <a:rPr lang="zh-CN" altLang="en-US" dirty="0" smtClean="0"/>
              <a:t>四种算术运算，得到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如能，</a:t>
            </a:r>
            <a:r>
              <a:rPr lang="zh-CN" altLang="en-US" dirty="0"/>
              <a:t>输</a:t>
            </a:r>
            <a:r>
              <a:rPr lang="zh-CN" altLang="en-US" dirty="0" smtClean="0"/>
              <a:t>出算式；如不能，输出</a:t>
            </a:r>
            <a:r>
              <a:rPr lang="en-US" altLang="zh-CN" i="1" dirty="0" smtClean="0"/>
              <a:t>NO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可以添加括号，改变运算优先级</a:t>
            </a:r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9579" y="1476257"/>
            <a:ext cx="51347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（利用数组</a:t>
            </a:r>
            <a:r>
              <a:rPr lang="zh-CN" altLang="en-US" dirty="0">
                <a:solidFill>
                  <a:srgbClr val="C00000"/>
                </a:solidFill>
              </a:rPr>
              <a:t>建立查找</a:t>
            </a:r>
            <a:r>
              <a:rPr lang="zh-CN" altLang="en-US" dirty="0" smtClean="0">
                <a:solidFill>
                  <a:srgbClr val="C00000"/>
                </a:solidFill>
              </a:rPr>
              <a:t>表，</a:t>
            </a:r>
            <a:r>
              <a:rPr lang="zh-CN" altLang="en-US" dirty="0">
                <a:solidFill>
                  <a:srgbClr val="C00000"/>
                </a:solidFill>
              </a:rPr>
              <a:t>简化</a:t>
            </a:r>
            <a:r>
              <a:rPr lang="zh-CN" altLang="en-US" dirty="0" smtClean="0">
                <a:solidFill>
                  <a:srgbClr val="C00000"/>
                </a:solidFill>
              </a:rPr>
              <a:t>代码）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05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思路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4546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Q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d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个整数算式的各种组合情况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操作数 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可以任意排列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24</a:t>
            </a:r>
            <a:r>
              <a:rPr lang="zh-CN" altLang="en-US" dirty="0" smtClean="0"/>
              <a:t>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</a:t>
            </a:r>
            <a:r>
              <a:rPr lang="en-US" altLang="zh-CN" dirty="0" smtClean="0"/>
              <a:t>P,Q,R</a:t>
            </a:r>
            <a:r>
              <a:rPr lang="zh-CN" altLang="en-US" dirty="0" smtClean="0"/>
              <a:t>都可以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种运算之一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64</a:t>
            </a:r>
            <a:r>
              <a:rPr lang="zh-CN" altLang="en-US" dirty="0" smtClean="0"/>
              <a:t>种情况</a:t>
            </a:r>
            <a:r>
              <a:rPr lang="en-US" altLang="zh-CN" dirty="0" smtClean="0"/>
              <a:t>   </a:t>
            </a:r>
          </a:p>
          <a:p>
            <a:endParaRPr lang="en-US" altLang="zh-CN" dirty="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859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思路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4546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Q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d</a:t>
            </a:r>
            <a:endParaRPr lang="en-US" altLang="zh-CN" dirty="0" smtClean="0"/>
          </a:p>
          <a:p>
            <a:r>
              <a:rPr lang="zh-CN" altLang="en-US" dirty="0"/>
              <a:t>考虑</a:t>
            </a:r>
            <a:r>
              <a:rPr lang="en-US" altLang="zh-CN" dirty="0"/>
              <a:t>4</a:t>
            </a:r>
            <a:r>
              <a:rPr lang="zh-CN" altLang="en-US" dirty="0"/>
              <a:t>个整数算式的各种组合情况</a:t>
            </a:r>
            <a:endParaRPr lang="en-US" altLang="zh-CN" dirty="0"/>
          </a:p>
          <a:p>
            <a:pPr lvl="1"/>
            <a:r>
              <a:rPr lang="en-US" altLang="zh-CN" dirty="0" smtClean="0"/>
              <a:t>P,Q,R</a:t>
            </a:r>
            <a:r>
              <a:rPr lang="zh-CN" altLang="en-US" dirty="0" smtClean="0"/>
              <a:t>的运算顺序有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种情况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PQR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PRQ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QPR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QRP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RPQ</a:t>
            </a:r>
            <a:r>
              <a:rPr lang="en-US" altLang="zh-CN" dirty="0" smtClean="0">
                <a:solidFill>
                  <a:srgbClr val="00B050"/>
                </a:solidFill>
              </a:rPr>
              <a:t>, RQP</a:t>
            </a:r>
          </a:p>
          <a:p>
            <a:pPr lvl="2"/>
            <a:r>
              <a:rPr lang="en-US" altLang="zh-CN" dirty="0" smtClean="0"/>
              <a:t>PRQ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RPQ</a:t>
            </a:r>
            <a:r>
              <a:rPr lang="zh-CN" altLang="en-US" dirty="0" smtClean="0"/>
              <a:t>的结果是一样的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 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</a:rPr>
              <a:t>Q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en-US" altLang="zh-CN" dirty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zh-CN" altLang="en-US" dirty="0"/>
              <a:t>所以只需要考虑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0B050"/>
                </a:solidFill>
              </a:rPr>
              <a:t>PQR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PRQ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QPR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QRP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RQP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70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思路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逐个情况，分别处理  </a:t>
            </a:r>
            <a:r>
              <a:rPr lang="zh-CN" altLang="en-US" dirty="0" smtClean="0">
                <a:sym typeface="Wingdings" pitchFamily="2" charset="2"/>
              </a:rPr>
              <a:t></a:t>
            </a:r>
            <a:endParaRPr lang="en-US" altLang="zh-CN" dirty="0" smtClean="0"/>
          </a:p>
          <a:p>
            <a:r>
              <a:rPr lang="zh-CN" altLang="en-US" dirty="0" smtClean="0"/>
              <a:t>建立查找表，循环处理  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分析各种情况，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将参数保存在数组中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操作数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zh-CN" altLang="en-US" dirty="0" smtClean="0">
                <a:sym typeface="Wingdings" pitchFamily="2" charset="2"/>
              </a:rPr>
              <a:t>运算符</a:t>
            </a:r>
            <a:endParaRPr lang="en-US" altLang="zh-CN" dirty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09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/>
              <a:t>程序设计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10608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运算符</a:t>
            </a:r>
            <a:r>
              <a:rPr lang="zh-CN" altLang="en-US" dirty="0" smtClean="0">
                <a:sym typeface="Wingdings" pitchFamily="2" charset="2"/>
              </a:rPr>
              <a:t>数组：</a:t>
            </a:r>
            <a:r>
              <a:rPr lang="en-US" altLang="zh-CN" dirty="0" smtClean="0">
                <a:sym typeface="Wingdings" pitchFamily="2" charset="2"/>
              </a:rPr>
              <a:t>char op[64][3];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79712" y="2204864"/>
            <a:ext cx="59766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ym typeface="Wingdings" pitchFamily="2" charset="2"/>
              </a:rPr>
              <a:t>char </a:t>
            </a:r>
            <a:r>
              <a:rPr lang="en-US" altLang="zh-CN" dirty="0" err="1" smtClean="0">
                <a:sym typeface="Wingdings" pitchFamily="2" charset="2"/>
              </a:rPr>
              <a:t>opc</a:t>
            </a:r>
            <a:r>
              <a:rPr lang="en-US" altLang="zh-CN" dirty="0" smtClean="0">
                <a:sym typeface="Wingdings" pitchFamily="2" charset="2"/>
              </a:rPr>
              <a:t>[] </a:t>
            </a:r>
            <a:r>
              <a:rPr lang="en-US" altLang="zh-CN" dirty="0" smtClean="0">
                <a:sym typeface="Wingdings" pitchFamily="2" charset="2"/>
              </a:rPr>
              <a:t>= “+-*/”;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n=0;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for( i=0; i&lt;4;  i++) 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for( j=0; j&lt;4;  j</a:t>
            </a:r>
            <a:r>
              <a:rPr lang="en-US" altLang="zh-CN" dirty="0">
                <a:sym typeface="Wingdings" pitchFamily="2" charset="2"/>
              </a:rPr>
              <a:t>++)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  for(k=0; k&lt;4; k++)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  {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op[n][0]=</a:t>
            </a:r>
            <a:r>
              <a:rPr lang="en-US" altLang="zh-CN" dirty="0" err="1" smtClean="0">
                <a:sym typeface="Wingdings" pitchFamily="2" charset="2"/>
              </a:rPr>
              <a:t>opc</a:t>
            </a:r>
            <a:r>
              <a:rPr lang="en-US" altLang="zh-CN" dirty="0" smtClean="0">
                <a:sym typeface="Wingdings" pitchFamily="2" charset="2"/>
              </a:rPr>
              <a:t>[ i 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op[n][1]=</a:t>
            </a:r>
            <a:r>
              <a:rPr lang="en-US" altLang="zh-CN" dirty="0" err="1" smtClean="0">
                <a:sym typeface="Wingdings" pitchFamily="2" charset="2"/>
              </a:rPr>
              <a:t>opc</a:t>
            </a:r>
            <a:r>
              <a:rPr lang="en-US" altLang="zh-CN" dirty="0" smtClean="0">
                <a:sym typeface="Wingdings" pitchFamily="2" charset="2"/>
              </a:rPr>
              <a:t>[ j ];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       op[n][2]=</a:t>
            </a:r>
            <a:r>
              <a:rPr lang="en-US" altLang="zh-CN" dirty="0" err="1" smtClean="0">
                <a:sym typeface="Wingdings" pitchFamily="2" charset="2"/>
              </a:rPr>
              <a:t>opc</a:t>
            </a:r>
            <a:r>
              <a:rPr lang="en-US" altLang="zh-CN" dirty="0" smtClean="0">
                <a:sym typeface="Wingdings" pitchFamily="2" charset="2"/>
              </a:rPr>
              <a:t>[ k];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n++;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67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/>
              <a:t>程序设计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10608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操作数数组：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[24][4];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2132856"/>
            <a:ext cx="697338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ym typeface="Wingdings" pitchFamily="2" charset="2"/>
              </a:rPr>
              <a:t>/* 4</a:t>
            </a:r>
            <a:r>
              <a:rPr lang="zh-CN" altLang="en-US" dirty="0" smtClean="0">
                <a:sym typeface="Wingdings" pitchFamily="2" charset="2"/>
              </a:rPr>
              <a:t>张牌的点数保存在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a[4] </a:t>
            </a:r>
            <a:r>
              <a:rPr lang="zh-CN" altLang="en-US" dirty="0" smtClean="0">
                <a:sym typeface="Wingdings" pitchFamily="2" charset="2"/>
              </a:rPr>
              <a:t>中</a:t>
            </a:r>
            <a:r>
              <a:rPr lang="en-US" altLang="zh-CN" dirty="0" smtClean="0">
                <a:sym typeface="Wingdings" pitchFamily="2" charset="2"/>
              </a:rPr>
              <a:t>*/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n=0;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for(  i=0;  i&lt;4;   i++) for(  j=0;  j&lt;4;   j</a:t>
            </a:r>
            <a:r>
              <a:rPr lang="en-US" altLang="zh-CN" dirty="0">
                <a:sym typeface="Wingdings" pitchFamily="2" charset="2"/>
              </a:rPr>
              <a:t>++)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for( k=0;  k&lt;4;  k++) for(m=0; m&lt;4; m++)</a:t>
            </a:r>
            <a:endParaRPr lang="en-US" altLang="zh-CN" dirty="0">
              <a:sym typeface="Wingdings" pitchFamily="2" charset="2"/>
            </a:endParaRPr>
          </a:p>
          <a:p>
            <a:pPr algn="l"/>
            <a:r>
              <a:rPr lang="en-US" altLang="zh-CN" dirty="0" smtClean="0">
                <a:sym typeface="Wingdings" pitchFamily="2" charset="2"/>
              </a:rPr>
              <a:t> {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if( i==j || i==k || i==m || j==k || j==m || k==m ) 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continue</a:t>
            </a:r>
            <a:r>
              <a:rPr lang="en-US" altLang="zh-CN" dirty="0">
                <a:sym typeface="Wingdings" pitchFamily="2" charset="2"/>
              </a:rPr>
              <a:t>;</a:t>
            </a:r>
            <a:endParaRPr lang="en-US" altLang="zh-CN" dirty="0" smtClean="0">
              <a:sym typeface="Wingdings" pitchFamily="2" charset="2"/>
            </a:endParaRP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[n][0] = a[i];  </a:t>
            </a:r>
            <a:r>
              <a:rPr lang="en-US" altLang="zh-CN" dirty="0" err="1">
                <a:sym typeface="Wingdings" pitchFamily="2" charset="2"/>
              </a:rPr>
              <a:t>abcd</a:t>
            </a:r>
            <a:r>
              <a:rPr lang="en-US" altLang="zh-CN" dirty="0">
                <a:sym typeface="Wingdings" pitchFamily="2" charset="2"/>
              </a:rPr>
              <a:t>[n</a:t>
            </a:r>
            <a:r>
              <a:rPr lang="en-US" altLang="zh-CN" dirty="0" smtClean="0">
                <a:sym typeface="Wingdings" pitchFamily="2" charset="2"/>
              </a:rPr>
              <a:t>][1] </a:t>
            </a:r>
            <a:r>
              <a:rPr lang="en-US" altLang="zh-CN" dirty="0">
                <a:sym typeface="Wingdings" pitchFamily="2" charset="2"/>
              </a:rPr>
              <a:t>= </a:t>
            </a:r>
            <a:r>
              <a:rPr lang="en-US" altLang="zh-CN" dirty="0" smtClean="0">
                <a:sym typeface="Wingdings" pitchFamily="2" charset="2"/>
              </a:rPr>
              <a:t>a[j];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</a:t>
            </a:r>
            <a:r>
              <a:rPr lang="en-US" altLang="zh-CN" dirty="0" err="1">
                <a:sym typeface="Wingdings" pitchFamily="2" charset="2"/>
              </a:rPr>
              <a:t>abcd</a:t>
            </a:r>
            <a:r>
              <a:rPr lang="en-US" altLang="zh-CN" dirty="0">
                <a:sym typeface="Wingdings" pitchFamily="2" charset="2"/>
              </a:rPr>
              <a:t>[n</a:t>
            </a:r>
            <a:r>
              <a:rPr lang="en-US" altLang="zh-CN" dirty="0" smtClean="0">
                <a:sym typeface="Wingdings" pitchFamily="2" charset="2"/>
              </a:rPr>
              <a:t>][2] </a:t>
            </a:r>
            <a:r>
              <a:rPr lang="en-US" altLang="zh-CN" dirty="0">
                <a:sym typeface="Wingdings" pitchFamily="2" charset="2"/>
              </a:rPr>
              <a:t>= </a:t>
            </a:r>
            <a:r>
              <a:rPr lang="en-US" altLang="zh-CN" dirty="0" smtClean="0">
                <a:sym typeface="Wingdings" pitchFamily="2" charset="2"/>
              </a:rPr>
              <a:t>a[k]; </a:t>
            </a:r>
            <a:r>
              <a:rPr lang="en-US" altLang="zh-CN" dirty="0" err="1">
                <a:sym typeface="Wingdings" pitchFamily="2" charset="2"/>
              </a:rPr>
              <a:t>abcd</a:t>
            </a:r>
            <a:r>
              <a:rPr lang="en-US" altLang="zh-CN" dirty="0">
                <a:sym typeface="Wingdings" pitchFamily="2" charset="2"/>
              </a:rPr>
              <a:t>[n</a:t>
            </a:r>
            <a:r>
              <a:rPr lang="en-US" altLang="zh-CN" dirty="0" smtClean="0">
                <a:sym typeface="Wingdings" pitchFamily="2" charset="2"/>
              </a:rPr>
              <a:t>][3] </a:t>
            </a:r>
            <a:r>
              <a:rPr lang="en-US" altLang="zh-CN" dirty="0">
                <a:sym typeface="Wingdings" pitchFamily="2" charset="2"/>
              </a:rPr>
              <a:t>= </a:t>
            </a:r>
            <a:r>
              <a:rPr lang="en-US" altLang="zh-CN" dirty="0" smtClean="0">
                <a:sym typeface="Wingdings" pitchFamily="2" charset="2"/>
              </a:rPr>
              <a:t>a[m];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n++;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4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9151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初始化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dirty="0" smtClean="0"/>
              <a:t>类型</a:t>
            </a:r>
            <a:r>
              <a:rPr lang="zh-CN" altLang="en-US" sz="2800" dirty="0"/>
              <a:t>名  数组名</a:t>
            </a:r>
            <a:r>
              <a:rPr lang="en-US" altLang="zh-CN" sz="2800" dirty="0"/>
              <a:t>[</a:t>
            </a:r>
            <a:r>
              <a:rPr lang="zh-CN" altLang="en-US" sz="2800" dirty="0"/>
              <a:t>数组长度</a:t>
            </a:r>
            <a:r>
              <a:rPr lang="en-US" altLang="zh-CN" sz="2800" dirty="0"/>
              <a:t>] </a:t>
            </a:r>
            <a:r>
              <a:rPr lang="en-US" altLang="zh-CN" sz="2800" dirty="0">
                <a:solidFill>
                  <a:srgbClr val="FF0000"/>
                </a:solidFill>
              </a:rPr>
              <a:t>= {</a:t>
            </a:r>
            <a:r>
              <a:rPr lang="zh-CN" altLang="en-US" sz="2800" dirty="0">
                <a:solidFill>
                  <a:srgbClr val="FF0000"/>
                </a:solidFill>
              </a:rPr>
              <a:t>初值表</a:t>
            </a:r>
            <a:r>
              <a:rPr lang="en-US" altLang="zh-CN" sz="2800" dirty="0" smtClean="0">
                <a:solidFill>
                  <a:srgbClr val="FF0000"/>
                </a:solidFill>
              </a:rPr>
              <a:t>};</a:t>
            </a:r>
          </a:p>
          <a:p>
            <a:pPr lvl="1" algn="l" eaLnBrk="1" hangingPunct="1">
              <a:lnSpc>
                <a:spcPct val="200000"/>
              </a:lnSpc>
              <a:buClr>
                <a:schemeClr val="bg2"/>
              </a:buClr>
              <a:buSzPct val="75000"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a[10] = { 0,1, 2, 3, 4, 5, 6, 7, 8, 9 };</a:t>
            </a:r>
          </a:p>
          <a:p>
            <a:pPr lvl="1" algn="l" eaLnBrk="1" hangingPunct="1">
              <a:lnSpc>
                <a:spcPct val="150000"/>
              </a:lnSpc>
              <a:buClr>
                <a:schemeClr val="bg2"/>
              </a:buClr>
              <a:buSzPct val="75000"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 ] = { 0, 1, 2, 3, 4, 5, 6, 7, 9, 9 };</a:t>
            </a:r>
          </a:p>
          <a:p>
            <a:pPr lvl="1" algn="l" eaLnBrk="1" hangingPunct="1">
              <a:lnSpc>
                <a:spcPct val="150000"/>
              </a:lnSpc>
              <a:buClr>
                <a:schemeClr val="bg2"/>
              </a:buClr>
              <a:buSzPct val="75000"/>
            </a:pPr>
            <a:endParaRPr lang="en-US" altLang="zh-CN" sz="2800" dirty="0" smtClean="0"/>
          </a:p>
          <a:p>
            <a:pPr lvl="1" algn="l" eaLnBrk="1" hangingPunct="1">
              <a:lnSpc>
                <a:spcPct val="150000"/>
              </a:lnSpc>
              <a:buClr>
                <a:schemeClr val="bg2"/>
              </a:buClr>
              <a:buSzPct val="75000"/>
            </a:pPr>
            <a:endParaRPr lang="en-US" altLang="zh-CN" sz="2800" dirty="0" smtClean="0"/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部分初始化：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algn="l" eaLnBrk="1" hangingPunct="1">
              <a:lnSpc>
                <a:spcPct val="150000"/>
              </a:lnSpc>
              <a:buClr>
                <a:schemeClr val="bg2"/>
              </a:buClr>
              <a:buSzPct val="75000"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a[10] = { 0, 1, 2, 3, 4 }; </a:t>
            </a:r>
            <a:endParaRPr lang="en-US" altLang="zh-CN" sz="2800" dirty="0" smtClean="0"/>
          </a:p>
        </p:txBody>
      </p:sp>
      <p:sp>
        <p:nvSpPr>
          <p:cNvPr id="2" name="爆炸形 1 1"/>
          <p:cNvSpPr/>
          <p:nvPr/>
        </p:nvSpPr>
        <p:spPr bwMode="auto">
          <a:xfrm>
            <a:off x="3275856" y="3645024"/>
            <a:ext cx="5472608" cy="2304256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CN" sz="2800" dirty="0" smtClean="0">
              <a:solidFill>
                <a:srgbClr val="FF0000"/>
              </a:solidFill>
            </a:endParaRPr>
          </a:p>
          <a:p>
            <a:pPr marL="0" lvl="1"/>
            <a:r>
              <a:rPr lang="zh-CN" altLang="en-US" sz="2800" dirty="0" smtClean="0">
                <a:solidFill>
                  <a:srgbClr val="FF0000"/>
                </a:solidFill>
              </a:rPr>
              <a:t>没有初始化的元素值是什么？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/>
              <a:t>程序设计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8232"/>
            <a:ext cx="8229600" cy="4310608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运算测试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1864296"/>
            <a:ext cx="498283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ym typeface="Wingdings" pitchFamily="2" charset="2"/>
              </a:rPr>
              <a:t>f</a:t>
            </a:r>
            <a:r>
              <a:rPr lang="en-US" altLang="zh-CN" dirty="0" smtClean="0">
                <a:sym typeface="Wingdings" pitchFamily="2" charset="2"/>
              </a:rPr>
              <a:t>ound = 0;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for( n=0; n&lt;24 &amp;&amp; !found; n++ 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for( m=0; m&lt;64 &amp;&amp; </a:t>
            </a:r>
            <a:r>
              <a:rPr lang="en-US" altLang="zh-CN" dirty="0">
                <a:sym typeface="Wingdings" pitchFamily="2" charset="2"/>
              </a:rPr>
              <a:t>!</a:t>
            </a:r>
            <a:r>
              <a:rPr lang="en-US" altLang="zh-CN" dirty="0" smtClean="0">
                <a:sym typeface="Wingdings" pitchFamily="2" charset="2"/>
              </a:rPr>
              <a:t>found; m++ 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{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/*</a:t>
            </a:r>
            <a:r>
              <a:rPr lang="zh-CN" altLang="en-US" dirty="0" smtClean="0">
                <a:sym typeface="Wingdings" pitchFamily="2" charset="2"/>
              </a:rPr>
              <a:t>提取运算符和操作数</a:t>
            </a:r>
            <a:r>
              <a:rPr lang="en-US" altLang="zh-CN" dirty="0" smtClean="0">
                <a:sym typeface="Wingdings" pitchFamily="2" charset="2"/>
              </a:rPr>
              <a:t>*/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a =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[n][0]; b =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[n][1];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c =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[n][2]; d = </a:t>
            </a:r>
            <a:r>
              <a:rPr lang="en-US" altLang="zh-CN" dirty="0" err="1" smtClean="0">
                <a:sym typeface="Wingdings" pitchFamily="2" charset="2"/>
              </a:rPr>
              <a:t>abcd</a:t>
            </a:r>
            <a:r>
              <a:rPr lang="en-US" altLang="zh-CN" dirty="0" smtClean="0">
                <a:sym typeface="Wingdings" pitchFamily="2" charset="2"/>
              </a:rPr>
              <a:t>[n][3];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P = op[m][0];   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Q = op[m][1];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R = op[m][2];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if( found = </a:t>
            </a:r>
            <a:r>
              <a:rPr lang="en-US" altLang="zh-CN" dirty="0" smtClean="0">
                <a:solidFill>
                  <a:srgbClr val="00B050"/>
                </a:solidFill>
                <a:sym typeface="Wingdings" pitchFamily="2" charset="2"/>
              </a:rPr>
              <a:t>test(</a:t>
            </a:r>
            <a:r>
              <a:rPr lang="en-US" altLang="zh-CN" dirty="0" err="1" smtClean="0">
                <a:solidFill>
                  <a:srgbClr val="00B050"/>
                </a:solidFill>
                <a:sym typeface="Wingdings" pitchFamily="2" charset="2"/>
              </a:rPr>
              <a:t>a,b,c,d,P,Q,R</a:t>
            </a:r>
            <a:r>
              <a:rPr lang="en-US" altLang="zh-CN" dirty="0" smtClean="0">
                <a:solidFill>
                  <a:srgbClr val="00B050"/>
                </a:solidFill>
                <a:sym typeface="Wingdings" pitchFamily="2" charset="2"/>
              </a:rPr>
              <a:t>) </a:t>
            </a:r>
            <a:r>
              <a:rPr lang="en-US" altLang="zh-CN" dirty="0" smtClean="0">
                <a:sym typeface="Wingdings" pitchFamily="2" charset="2"/>
              </a:rPr>
              <a:t>) 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break; 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7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dirty="0" smtClean="0">
                <a:sym typeface="Wingdings" pitchFamily="2" charset="2"/>
              </a:rPr>
              <a:t>测试函数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1484784"/>
            <a:ext cx="6738127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test(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a,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b,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c,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d,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     char P, char Q, char R)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{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/* PQR: ((a P b) Q c) R d */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if(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a,P,b</a:t>
            </a:r>
            <a:r>
              <a:rPr lang="en-US" altLang="zh-CN" dirty="0" smtClean="0">
                <a:sym typeface="Wingdings" pitchFamily="2" charset="2"/>
              </a:rPr>
              <a:t>), Q, c), R, d)==24 )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   { </a:t>
            </a:r>
            <a:r>
              <a:rPr lang="en-US" altLang="zh-CN" dirty="0" err="1" smtClean="0">
                <a:sym typeface="Wingdings" pitchFamily="2" charset="2"/>
              </a:rPr>
              <a:t>printf</a:t>
            </a:r>
            <a:r>
              <a:rPr lang="en-US" altLang="zh-CN" dirty="0" smtClean="0">
                <a:sym typeface="Wingdings" pitchFamily="2" charset="2"/>
              </a:rPr>
              <a:t>(…….);  return 1; }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/* PRQ</a:t>
            </a:r>
            <a:r>
              <a:rPr lang="en-US" altLang="zh-CN" dirty="0">
                <a:sym typeface="Wingdings" pitchFamily="2" charset="2"/>
              </a:rPr>
              <a:t>: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>
                <a:sym typeface="Wingdings" pitchFamily="2" charset="2"/>
              </a:rPr>
              <a:t>a P b) Q </a:t>
            </a:r>
            <a:r>
              <a:rPr lang="en-US" altLang="zh-CN" dirty="0" smtClean="0">
                <a:sym typeface="Wingdings" pitchFamily="2" charset="2"/>
              </a:rPr>
              <a:t>(c </a:t>
            </a:r>
            <a:r>
              <a:rPr lang="en-US" altLang="zh-CN" dirty="0">
                <a:sym typeface="Wingdings" pitchFamily="2" charset="2"/>
              </a:rPr>
              <a:t>R </a:t>
            </a:r>
            <a:r>
              <a:rPr lang="en-US" altLang="zh-CN" dirty="0" smtClean="0">
                <a:sym typeface="Wingdings" pitchFamily="2" charset="2"/>
              </a:rPr>
              <a:t>d) </a:t>
            </a:r>
            <a:r>
              <a:rPr lang="en-US" altLang="zh-CN" dirty="0">
                <a:sym typeface="Wingdings" pitchFamily="2" charset="2"/>
              </a:rPr>
              <a:t>*/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if</a:t>
            </a:r>
            <a:r>
              <a:rPr lang="en-US" altLang="zh-CN" dirty="0">
                <a:sym typeface="Wingdings" pitchFamily="2" charset="2"/>
              </a:rPr>
              <a:t>(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(a, P, b), Q,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(c, </a:t>
            </a:r>
            <a:r>
              <a:rPr lang="en-US" altLang="zh-CN" dirty="0">
                <a:sym typeface="Wingdings" pitchFamily="2" charset="2"/>
              </a:rPr>
              <a:t>R, d</a:t>
            </a:r>
            <a:r>
              <a:rPr lang="en-US" altLang="zh-CN" dirty="0" smtClean="0">
                <a:sym typeface="Wingdings" pitchFamily="2" charset="2"/>
              </a:rPr>
              <a:t>) </a:t>
            </a:r>
            <a:r>
              <a:rPr lang="en-US" altLang="zh-CN" dirty="0">
                <a:sym typeface="Wingdings" pitchFamily="2" charset="2"/>
              </a:rPr>
              <a:t>)</a:t>
            </a:r>
            <a:r>
              <a:rPr lang="en-US" altLang="zh-CN" dirty="0" smtClean="0">
                <a:sym typeface="Wingdings" pitchFamily="2" charset="2"/>
              </a:rPr>
              <a:t>==</a:t>
            </a:r>
            <a:r>
              <a:rPr lang="en-US" altLang="zh-CN" dirty="0">
                <a:sym typeface="Wingdings" pitchFamily="2" charset="2"/>
              </a:rPr>
              <a:t>24 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>
              <a:sym typeface="Wingdings" pitchFamily="2" charset="2"/>
            </a:endParaRPr>
          </a:p>
          <a:p>
            <a:pPr algn="l"/>
            <a:r>
              <a:rPr lang="en-US" altLang="zh-CN" dirty="0">
                <a:sym typeface="Wingdings" pitchFamily="2" charset="2"/>
              </a:rPr>
              <a:t>         </a:t>
            </a:r>
            <a:r>
              <a:rPr lang="en-US" altLang="zh-CN" dirty="0" smtClean="0">
                <a:sym typeface="Wingdings" pitchFamily="2" charset="2"/>
              </a:rPr>
              <a:t>{ </a:t>
            </a:r>
            <a:r>
              <a:rPr lang="en-US" altLang="zh-CN" dirty="0" err="1" smtClean="0">
                <a:sym typeface="Wingdings" pitchFamily="2" charset="2"/>
              </a:rPr>
              <a:t>printf</a:t>
            </a:r>
            <a:r>
              <a:rPr lang="en-US" altLang="zh-CN" dirty="0" smtClean="0">
                <a:sym typeface="Wingdings" pitchFamily="2" charset="2"/>
              </a:rPr>
              <a:t>(…….);  </a:t>
            </a:r>
            <a:r>
              <a:rPr lang="en-US" altLang="zh-CN" dirty="0">
                <a:sym typeface="Wingdings" pitchFamily="2" charset="2"/>
              </a:rPr>
              <a:t>return 1</a:t>
            </a:r>
            <a:r>
              <a:rPr lang="en-US" altLang="zh-CN" dirty="0" smtClean="0">
                <a:sym typeface="Wingdings" pitchFamily="2" charset="2"/>
              </a:rPr>
              <a:t>;   }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【</a:t>
            </a:r>
            <a:r>
              <a:rPr lang="zh-CN" altLang="en-US" dirty="0" smtClean="0">
                <a:sym typeface="Wingdings" pitchFamily="2" charset="2"/>
              </a:rPr>
              <a:t>其他情况雷同处理，略</a:t>
            </a:r>
            <a:r>
              <a:rPr lang="en-US" altLang="zh-CN" dirty="0" smtClean="0">
                <a:sym typeface="Wingdings" pitchFamily="2" charset="2"/>
              </a:rPr>
              <a:t>…】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955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zh-CN" altLang="en-US" dirty="0" smtClean="0">
                <a:sym typeface="Wingdings" pitchFamily="2" charset="2"/>
              </a:rPr>
              <a:t>函数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1484784"/>
            <a:ext cx="615905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ym typeface="Wingdings" pitchFamily="2" charset="2"/>
              </a:rPr>
              <a:t>double </a:t>
            </a:r>
            <a:r>
              <a:rPr lang="en-US" altLang="zh-CN" dirty="0" err="1" smtClean="0">
                <a:sym typeface="Wingdings" pitchFamily="2" charset="2"/>
              </a:rPr>
              <a:t>calc</a:t>
            </a:r>
            <a:r>
              <a:rPr lang="en-US" altLang="zh-CN" dirty="0" smtClean="0">
                <a:sym typeface="Wingdings" pitchFamily="2" charset="2"/>
              </a:rPr>
              <a:t>( double a, char op, double b)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{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if( op==‘+’ ) return </a:t>
            </a:r>
            <a:r>
              <a:rPr lang="en-US" altLang="zh-CN" dirty="0" err="1" smtClean="0">
                <a:sym typeface="Wingdings" pitchFamily="2" charset="2"/>
              </a:rPr>
              <a:t>a+b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if( op==‘-’ ) return a-b;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if( op==‘*’ ) return a*b;</a:t>
            </a:r>
          </a:p>
          <a:p>
            <a:pPr algn="l"/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 if( op==‘/’ &amp;&amp; </a:t>
            </a:r>
            <a:r>
              <a:rPr lang="en-US" altLang="zh-CN" dirty="0" smtClean="0">
                <a:solidFill>
                  <a:srgbClr val="00B050"/>
                </a:solidFill>
                <a:sym typeface="Wingdings" pitchFamily="2" charset="2"/>
              </a:rPr>
              <a:t>b!=0 </a:t>
            </a:r>
            <a:r>
              <a:rPr lang="en-US" altLang="zh-CN" dirty="0" smtClean="0">
                <a:sym typeface="Wingdings" pitchFamily="2" charset="2"/>
              </a:rPr>
              <a:t>)  return a/b;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      else return 1.0E10;</a:t>
            </a:r>
          </a:p>
          <a:p>
            <a:pPr algn="l"/>
            <a:r>
              <a:rPr lang="en-US" altLang="zh-CN" dirty="0" smtClean="0">
                <a:sym typeface="Wingdings" pitchFamily="2" charset="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：扑克牌计算</a:t>
            </a:r>
            <a:r>
              <a:rPr lang="en-US" altLang="zh-CN" dirty="0" smtClean="0">
                <a:latin typeface="Times New Roman" pitchFamily="18" charset="0"/>
              </a:rPr>
              <a:t>24</a:t>
            </a:r>
            <a:r>
              <a:rPr lang="zh-CN" altLang="en-US" dirty="0" smtClean="0">
                <a:latin typeface="Times New Roman" pitchFamily="18" charset="0"/>
              </a:rPr>
              <a:t>点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程序的运算量是多少？</a:t>
            </a:r>
            <a:endParaRPr lang="en-US" altLang="zh-CN" dirty="0" smtClean="0"/>
          </a:p>
          <a:p>
            <a:r>
              <a:rPr lang="zh-CN" altLang="en-US" dirty="0" smtClean="0"/>
              <a:t>如何找出所有、不同的算式？</a:t>
            </a:r>
            <a:endParaRPr lang="en-US" altLang="zh-CN" dirty="0" smtClean="0"/>
          </a:p>
          <a:p>
            <a:r>
              <a:rPr lang="zh-CN" altLang="en-US" dirty="0" smtClean="0"/>
              <a:t>扩展：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张扑克牌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N-1</a:t>
            </a:r>
            <a:r>
              <a:rPr lang="zh-CN" altLang="en-US" dirty="0" smtClean="0"/>
              <a:t>个运算符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得到结果</a:t>
            </a:r>
            <a:r>
              <a:rPr lang="en-US" altLang="zh-CN" dirty="0" smtClean="0"/>
              <a:t>M</a:t>
            </a:r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95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2492375"/>
            <a:ext cx="864393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 algn="just">
              <a:buClr>
                <a:schemeClr val="bg2"/>
              </a:buClr>
              <a:buSzPct val="75000"/>
              <a:defRPr/>
            </a:pPr>
            <a:endParaRPr lang="en-US" altLang="zh-CN" sz="1800" kern="0" dirty="0">
              <a:ea typeface="黑体" pitchFamily="2" charset="-122"/>
            </a:endParaRPr>
          </a:p>
          <a:p>
            <a:pPr marL="0" lvl="2">
              <a:buClr>
                <a:schemeClr val="bg2"/>
              </a:buClr>
              <a:buSzPct val="75000"/>
              <a:defRPr/>
            </a:pPr>
            <a:r>
              <a:rPr lang="en-US" altLang="zh-CN" sz="6600" kern="0" dirty="0">
                <a:solidFill>
                  <a:srgbClr val="FF0000"/>
                </a:solidFill>
                <a:ea typeface="黑体" pitchFamily="2" charset="-122"/>
              </a:rPr>
              <a:t>The End!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：扩展的扑克牌问题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难度转移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操作数排列情况急剧增加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N!</a:t>
            </a:r>
          </a:p>
          <a:p>
            <a:pPr lvl="1"/>
            <a:r>
              <a:rPr lang="zh-CN" altLang="en-US" sz="2400" dirty="0" smtClean="0"/>
              <a:t>运算符情况急剧增加：</a:t>
            </a:r>
            <a:r>
              <a:rPr lang="en-US" altLang="zh-CN" sz="2400" dirty="0" smtClean="0"/>
              <a:t>4^(N-1)</a:t>
            </a:r>
          </a:p>
          <a:p>
            <a:pPr lvl="2"/>
            <a:r>
              <a:rPr lang="zh-CN" altLang="en-US" sz="2000" dirty="0" smtClean="0"/>
              <a:t>存储空间急剧增长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测试函数的处理的优先级情况急剧增加</a:t>
            </a:r>
            <a:r>
              <a:rPr lang="zh-CN" altLang="en-US" sz="2400" dirty="0" smtClean="0">
                <a:sym typeface="Wingdings" pitchFamily="2" charset="2"/>
              </a:rPr>
              <a:t>：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 smtClean="0"/>
              <a:t>N-1)!</a:t>
            </a:r>
          </a:p>
          <a:p>
            <a:pPr lvl="2"/>
            <a:r>
              <a:rPr lang="zh-CN" altLang="en-US" sz="2000" dirty="0" smtClean="0"/>
              <a:t>无法采用固化的分支程序处理</a:t>
            </a:r>
            <a:endParaRPr lang="en-US" altLang="zh-CN" sz="2000" dirty="0" smtClean="0"/>
          </a:p>
          <a:p>
            <a:pPr lvl="1"/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098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元算式的优先级分析与计算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a0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P1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a2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P2</a:t>
            </a:r>
            <a:r>
              <a:rPr lang="en-US" altLang="zh-CN" dirty="0" smtClean="0"/>
              <a:t>   …  </a:t>
            </a:r>
            <a:r>
              <a:rPr lang="en-US" altLang="zh-CN" dirty="0" err="1" smtClean="0">
                <a:solidFill>
                  <a:srgbClr val="00B050"/>
                </a:solidFill>
              </a:rPr>
              <a:t>Pn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an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每执行一个运算之后，算式减少一元</a:t>
            </a:r>
            <a:endParaRPr lang="en-US" altLang="zh-CN" dirty="0" smtClean="0"/>
          </a:p>
          <a:p>
            <a:r>
              <a:rPr lang="zh-CN" altLang="en-US" dirty="0" smtClean="0"/>
              <a:t>适合采用递归方法进行测试和计算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231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元算式的递归计算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test( double a[], char p[],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 )</a:t>
            </a:r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i; double  s, a1[54], p1[54];	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if( N==2 ) {</a:t>
            </a:r>
          </a:p>
          <a:p>
            <a:pPr marL="0" indent="0">
              <a:buNone/>
            </a:pPr>
            <a:r>
              <a:rPr lang="en-US" altLang="zh-CN" sz="2000" dirty="0" smtClean="0"/>
              <a:t>         if( (s = </a:t>
            </a:r>
            <a:r>
              <a:rPr lang="en-US" altLang="zh-CN" sz="2000" dirty="0" err="1" smtClean="0"/>
              <a:t>calc</a:t>
            </a:r>
            <a:r>
              <a:rPr lang="en-US" altLang="zh-CN" sz="2000" dirty="0" smtClean="0"/>
              <a:t>(a[0], p[0], a[1]) )==M )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(…);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return s==M;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}</a:t>
            </a:r>
          </a:p>
          <a:p>
            <a:pPr marL="0" indent="0">
              <a:buNone/>
            </a:pPr>
            <a:r>
              <a:rPr lang="en-US" altLang="zh-CN" sz="2000" dirty="0" smtClean="0"/>
              <a:t>    for( i=0; i&lt;N-1; i++ ) {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s = </a:t>
            </a:r>
            <a:r>
              <a:rPr lang="en-US" altLang="zh-CN" sz="2000" dirty="0" err="1" smtClean="0"/>
              <a:t>calc</a:t>
            </a:r>
            <a:r>
              <a:rPr lang="en-US" altLang="zh-CN" sz="2000" dirty="0" smtClean="0"/>
              <a:t>(a[i], p[i], a[i+1]);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构造对应的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元算式，并存储到数组</a:t>
            </a:r>
            <a:r>
              <a:rPr lang="en-US" altLang="zh-CN" sz="2000" dirty="0" smtClean="0"/>
              <a:t>a1[ 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p1[ ]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if ( test( a1, p1, N-1, M ) ) return 1;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}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59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：扩展的扑克牌问题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参考上述的递归的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函数，</a:t>
            </a:r>
            <a:r>
              <a:rPr lang="zh-CN" altLang="en-US" smtClean="0"/>
              <a:t>编写程序解决</a:t>
            </a:r>
            <a:r>
              <a:rPr lang="zh-CN" altLang="en-US" dirty="0" smtClean="0"/>
              <a:t>扩展的扑克牌问题。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 smtClean="0"/>
              <a:t>N&lt;10</a:t>
            </a:r>
          </a:p>
          <a:p>
            <a:pPr lvl="1"/>
            <a:r>
              <a:rPr lang="zh-CN" altLang="en-US" dirty="0" smtClean="0"/>
              <a:t>打印</a:t>
            </a:r>
            <a:r>
              <a:rPr lang="zh-CN" altLang="en-US" dirty="0"/>
              <a:t>算式</a:t>
            </a:r>
            <a:endParaRPr lang="en-US" dirty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26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：螺旋方阵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314450"/>
            <a:ext cx="8458200" cy="1250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800" smtClean="0"/>
              <a:t>如</a:t>
            </a:r>
            <a:r>
              <a:rPr lang="zh-CN" altLang="en-US" sz="2800" smtClean="0"/>
              <a:t>下</a:t>
            </a:r>
            <a:r>
              <a:rPr lang="zh-CN" altLang="zh-CN" sz="2800" smtClean="0"/>
              <a:t>图，已知</a:t>
            </a:r>
            <a:r>
              <a:rPr lang="en-US" altLang="zh-CN" sz="2800" smtClean="0"/>
              <a:t>N*N</a:t>
            </a:r>
            <a:r>
              <a:rPr lang="zh-CN" altLang="zh-CN" sz="2800" smtClean="0"/>
              <a:t>（</a:t>
            </a:r>
            <a:r>
              <a:rPr lang="en-US" altLang="zh-CN" sz="2800" smtClean="0"/>
              <a:t>3&lt;=N&lt;=25</a:t>
            </a:r>
            <a:r>
              <a:rPr lang="zh-CN" altLang="zh-CN" sz="2800" smtClean="0"/>
              <a:t>）的方阵，从左上角第</a:t>
            </a:r>
            <a:r>
              <a:rPr lang="en-US" altLang="zh-CN" sz="2800" smtClean="0"/>
              <a:t>1</a:t>
            </a:r>
            <a:r>
              <a:rPr lang="zh-CN" altLang="zh-CN" sz="2800" smtClean="0"/>
              <a:t>个格子开始，按顺时针螺旋方向将</a:t>
            </a:r>
            <a:r>
              <a:rPr lang="en-US" altLang="zh-CN" sz="2800" smtClean="0"/>
              <a:t>1</a:t>
            </a:r>
            <a:r>
              <a:rPr lang="zh-CN" altLang="zh-CN" sz="2800" smtClean="0"/>
              <a:t>、</a:t>
            </a:r>
            <a:r>
              <a:rPr lang="en-US" altLang="zh-CN" sz="2800" smtClean="0"/>
              <a:t>2</a:t>
            </a:r>
            <a:r>
              <a:rPr lang="zh-CN" altLang="zh-CN" sz="2800" smtClean="0"/>
              <a:t>、</a:t>
            </a:r>
            <a:r>
              <a:rPr lang="en-US" altLang="zh-CN" sz="2800" smtClean="0"/>
              <a:t>3……</a:t>
            </a:r>
            <a:r>
              <a:rPr lang="zh-CN" altLang="zh-CN" sz="2800" smtClean="0"/>
              <a:t>的数据布满整个方阵。</a:t>
            </a:r>
            <a:endParaRPr lang="en-US" altLang="zh-CN" sz="2400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对象 2"/>
          <p:cNvGraphicFramePr>
            <a:graphicFrameLocks noChangeAspect="1"/>
          </p:cNvGraphicFramePr>
          <p:nvPr/>
        </p:nvGraphicFramePr>
        <p:xfrm>
          <a:off x="1403350" y="2565400"/>
          <a:ext cx="6746875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Visio" r:id="rId4" imgW="5024615" imgH="3195536" progId="Visio.Drawing.11">
                  <p:embed/>
                </p:oleObj>
              </mc:Choice>
              <mc:Fallback>
                <p:oleObj name="Visio" r:id="rId4" imgW="5024615" imgH="3195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6746875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763688" y="3859358"/>
            <a:ext cx="2088232" cy="169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3851920" y="3861048"/>
            <a:ext cx="0" cy="180020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1907704" y="5661248"/>
            <a:ext cx="1953479" cy="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 flipV="1">
            <a:off x="1953479" y="4509120"/>
            <a:ext cx="1" cy="1152128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1953480" y="4509120"/>
            <a:ext cx="1178360" cy="169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3131840" y="4524130"/>
            <a:ext cx="0" cy="388539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483768" y="4912669"/>
            <a:ext cx="648072" cy="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4788024" y="3212976"/>
            <a:ext cx="2808312" cy="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7594713" y="3284984"/>
            <a:ext cx="1623" cy="2376264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5004048" y="5661248"/>
            <a:ext cx="2590666" cy="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5076057" y="3861048"/>
            <a:ext cx="1" cy="180020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5148064" y="3866863"/>
            <a:ext cx="1728192" cy="169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6804248" y="3868553"/>
            <a:ext cx="0" cy="1216631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 flipH="1">
            <a:off x="5652120" y="5013176"/>
            <a:ext cx="1118795" cy="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5724129" y="4509120"/>
            <a:ext cx="1" cy="403549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/>
          <p:nvPr/>
        </p:nvCxnSpPr>
        <p:spPr bwMode="auto">
          <a:xfrm>
            <a:off x="5724130" y="4524130"/>
            <a:ext cx="720078" cy="1690"/>
          </a:xfrm>
          <a:prstGeom prst="straightConnector1">
            <a:avLst/>
          </a:prstGeom>
          <a:solidFill>
            <a:srgbClr val="A3EFE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6745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9151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引用：数组名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下标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];</a:t>
            </a:r>
            <a:endParaRPr lang="zh-CN" altLang="en-US" sz="3200" dirty="0" smtClean="0">
              <a:solidFill>
                <a:srgbClr val="CC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70941" y="3524633"/>
            <a:ext cx="50251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2" algn="l" eaLnBrk="1" hangingPunct="1"/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a[10],  i; </a:t>
            </a:r>
          </a:p>
          <a:p>
            <a:pPr marL="0" lvl="2" algn="l" eaLnBrk="1" hangingPunct="1"/>
            <a:r>
              <a:rPr lang="zh-CN" altLang="en-US" dirty="0" smtClean="0"/>
              <a:t>那么：</a:t>
            </a:r>
            <a:r>
              <a:rPr lang="en-US" altLang="zh-CN" dirty="0" smtClean="0"/>
              <a:t>a[ i ] </a:t>
            </a:r>
            <a:r>
              <a:rPr lang="zh-CN" altLang="en-US" dirty="0" smtClean="0"/>
              <a:t>引用数组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lvl="2" algn="l" eaLnBrk="1" hangingPunct="1"/>
            <a:r>
              <a:rPr lang="en-US" altLang="zh-CN" dirty="0" smtClean="0"/>
              <a:t>           a[i] = 1;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649278" y="2060848"/>
            <a:ext cx="1731564" cy="705272"/>
            <a:chOff x="4899918" y="3011760"/>
            <a:chExt cx="1731564" cy="705272"/>
          </a:xfrm>
        </p:grpSpPr>
        <p:sp>
          <p:nvSpPr>
            <p:cNvPr id="9" name="矩形 8"/>
            <p:cNvSpPr/>
            <p:nvPr/>
          </p:nvSpPr>
          <p:spPr>
            <a:xfrm>
              <a:off x="4899918" y="3255367"/>
              <a:ext cx="1731564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整型</a:t>
              </a:r>
              <a:r>
                <a:rPr lang="zh-CN" altLang="en-US" dirty="0" smtClean="0"/>
                <a:t>表达式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5148064" y="3011760"/>
              <a:ext cx="0" cy="273224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2123728" y="2117055"/>
            <a:ext cx="2880320" cy="1311945"/>
            <a:chOff x="2804462" y="2708920"/>
            <a:chExt cx="2880320" cy="2238290"/>
          </a:xfrm>
        </p:grpSpPr>
        <p:sp>
          <p:nvSpPr>
            <p:cNvPr id="12" name="矩形 11"/>
            <p:cNvSpPr/>
            <p:nvPr/>
          </p:nvSpPr>
          <p:spPr>
            <a:xfrm>
              <a:off x="2804462" y="4025900"/>
              <a:ext cx="2880320" cy="92131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/>
                <a:t>数组变量的名称</a:t>
              </a:r>
              <a:endParaRPr lang="zh-CN" altLang="en-US" sz="2800" dirty="0"/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3203848" y="2708920"/>
              <a:ext cx="0" cy="1316980"/>
            </a:xfrm>
            <a:prstGeom prst="straightConnector1">
              <a:avLst/>
            </a:prstGeom>
            <a:solidFill>
              <a:srgbClr val="A3EFE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矩形 4"/>
          <p:cNvSpPr/>
          <p:nvPr/>
        </p:nvSpPr>
        <p:spPr>
          <a:xfrm>
            <a:off x="1683998" y="4869160"/>
            <a:ext cx="2383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eaLnBrk="1" hangingPunct="1"/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是起始元素</a:t>
            </a:r>
            <a:endParaRPr lang="en-US" altLang="zh-CN" dirty="0" smtClean="0"/>
          </a:p>
          <a:p>
            <a:pPr marL="0" lvl="2" algn="l" eaLnBrk="1" hangingPunct="1"/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是末尾元素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爆炸形 1 16"/>
          <p:cNvSpPr/>
          <p:nvPr/>
        </p:nvSpPr>
        <p:spPr bwMode="auto">
          <a:xfrm>
            <a:off x="3779912" y="4221088"/>
            <a:ext cx="5246576" cy="1646989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CN" sz="2800" dirty="0" smtClean="0">
              <a:solidFill>
                <a:srgbClr val="FF0000"/>
              </a:solidFill>
            </a:endParaRPr>
          </a:p>
          <a:p>
            <a:pPr marL="0" lvl="2" algn="l" eaLnBrk="1" hangingPunct="1"/>
            <a:r>
              <a:rPr lang="zh-CN" altLang="en-US" dirty="0" smtClean="0">
                <a:solidFill>
                  <a:srgbClr val="FF0000"/>
                </a:solidFill>
              </a:rPr>
              <a:t>不能对整个数组赋值：</a:t>
            </a:r>
            <a:r>
              <a:rPr lang="en-US" altLang="zh-CN" dirty="0" smtClean="0">
                <a:solidFill>
                  <a:srgbClr val="FF0000"/>
                </a:solidFill>
              </a:rPr>
              <a:t>a = 1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10600" cy="5184775"/>
          </a:xfrm>
          <a:noFill/>
        </p:spPr>
        <p:txBody>
          <a:bodyPr lIns="90488" tIns="44450" rIns="90488" bIns="44450"/>
          <a:lstStyle/>
          <a:p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螺旋方阵数据的产生有一定规律。从外到内，可以圈为单位生成数据。比如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N=4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时，刚好就是两圈数据：</a:t>
            </a:r>
          </a:p>
          <a:p>
            <a:pPr marL="400050" lvl="1" indent="0">
              <a:buFont typeface="Wingdings" pitchFamily="2" charset="2"/>
              <a:buNone/>
            </a:pP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圈：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1  2   3   4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12         5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11         6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10  9   8  7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圈：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13  14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</a:pP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16  15</a:t>
            </a:r>
            <a:endParaRPr lang="zh-CN" altLang="zh-CN" sz="2000" b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基本规律是：当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为偶数时，需要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N/2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圈；当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为奇数时，也需要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N/2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圈，但是最后还生成一个数据就是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</a:rPr>
              <a:t>N*N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实现要点：使用二维数组存储螺旋方格子中的数据；二维数组所有数据的生成，可应用循环，根据所需要的圈数，从左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右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下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左</a:t>
            </a:r>
            <a:r>
              <a:rPr lang="en-US" altLang="zh-CN" sz="2000" b="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zh-CN" sz="2000" b="0" dirty="0" smtClean="0">
                <a:latin typeface="黑体" pitchFamily="49" charset="-122"/>
                <a:ea typeface="黑体" pitchFamily="49" charset="-122"/>
              </a:rPr>
              <a:t>上，四个方向来产生数据。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267200" cy="8382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Times New Roman" pitchFamily="18" charset="0"/>
              </a:rPr>
              <a:t>基本思路：</a:t>
            </a:r>
            <a:endParaRPr lang="zh-CN" altLang="en-US" sz="3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263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10600" cy="5184775"/>
          </a:xfrm>
          <a:noFill/>
        </p:spPr>
        <p:txBody>
          <a:bodyPr lIns="90488" tIns="44450" rIns="90488" bIns="44450"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#define MAX_SCREW 20   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螺旋最大边长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b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int InputScrewArray();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void GenScrewArray(int ScrewArray[MAX_SCREW][MAX_SCREW], n);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void PrintScrewArray(ScrewArray[MAX_SCREW][MAX_SCREW], n);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b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main()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    int ScrewArray[MAX_SCREW][MAX_SCREW];/*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二维螺旋矩阵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    int n;/*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实际边长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b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     n = InputScrewArray(); 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输入螺旋边长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     GenScrewArray(ScrewArray, n); 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生成螺旋矩阵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     PrintScrewArray(ScrewArray, n);/*</a:t>
            </a: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打印螺旋矩阵</a:t>
            </a:r>
            <a:r>
              <a:rPr lang="en-US" altLang="zh-CN" sz="20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0" smtClean="0">
                <a:latin typeface="黑体" pitchFamily="49" charset="-122"/>
                <a:ea typeface="黑体" pitchFamily="49" charset="-122"/>
              </a:rPr>
              <a:t>｝</a:t>
            </a:r>
            <a:endParaRPr lang="zh-CN" altLang="zh-CN" sz="2000" b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267200" cy="8382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Times New Roman" pitchFamily="18" charset="0"/>
              </a:rPr>
              <a:t>[main]</a:t>
            </a:r>
            <a:endParaRPr lang="zh-CN" altLang="en-US" sz="3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00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184775"/>
          </a:xfrm>
          <a:noFill/>
        </p:spPr>
        <p:txBody>
          <a:bodyPr lIns="90488" tIns="44450" rIns="90488" bIns="44450"/>
          <a:lstStyle/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void GenScrewArray(int ScrewArray[MAX_SCREW][MAX_SCREW], int n)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int row, col;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每一圈的左上角起始坐标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int len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； 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每一圈的边长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int count;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螺旋计数，每填上一个数，自增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1*/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int i, k;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1600" b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row = col = 0;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起始位置（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len = n; 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最外圈边长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count = 1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第一个数是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1*/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for (i = 0; i &lt; n/2; i++) {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圈数循环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    for (k=col;k&lt;col+len-1;k++) ScrewArray[row][k]=count++;/*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上：左到右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    for (k=row;k&lt;row+len-1;k++) ScrewArray[k][col+len-1]=count++;/*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右：上到下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    for (k=col+len-1;k&gt;col;k--) ScrewArray[row+len-1][k]=count++;/*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下：右到左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    for (k=row+len-1;k&gt;row;k--) ScrewArray[k][col]=count++;/*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下：右到左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    row++; col++; len -= 2;/*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下一圈的左上角起始位置与边长调整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    if (n%2) ScrewArray[n/2][n/2] = count; /*</a:t>
            </a: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奇数边长，补填中心元素值</a:t>
            </a:r>
            <a:r>
              <a:rPr lang="en-US" altLang="zh-CN" sz="1600" b="0" smtClean="0">
                <a:latin typeface="黑体" pitchFamily="49" charset="-122"/>
                <a:ea typeface="黑体" pitchFamily="49" charset="-122"/>
              </a:rPr>
              <a:t>n*n */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600" b="0" smtClean="0">
                <a:latin typeface="黑体" pitchFamily="49" charset="-122"/>
                <a:ea typeface="黑体" pitchFamily="49" charset="-122"/>
              </a:rPr>
              <a:t>｝</a:t>
            </a:r>
            <a:endParaRPr lang="zh-CN" altLang="zh-CN" sz="1600" b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267200" cy="8382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Times New Roman" pitchFamily="18" charset="0"/>
              </a:rPr>
              <a:t>[GenScrewArray]</a:t>
            </a:r>
            <a:endParaRPr lang="zh-CN" altLang="en-US" sz="3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1B18C-606B-4AE4-BC20-1DF35BC7138B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45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67744" y="1306180"/>
            <a:ext cx="6170711" cy="246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存储方式：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连续存放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内存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代表其</a:t>
            </a:r>
            <a:r>
              <a:rPr lang="zh-CN" altLang="en-US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首元素的地址</a:t>
            </a:r>
            <a:endParaRPr lang="en-US" altLang="zh-CN" sz="3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3200" dirty="0" smtClean="0">
              <a:solidFill>
                <a:srgbClr val="CC0066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512" y="1429541"/>
            <a:ext cx="1474374" cy="5072472"/>
            <a:chOff x="6698026" y="300744"/>
            <a:chExt cx="1474374" cy="5072472"/>
          </a:xfrm>
        </p:grpSpPr>
        <p:grpSp>
          <p:nvGrpSpPr>
            <p:cNvPr id="5" name="组合 4"/>
            <p:cNvGrpSpPr/>
            <p:nvPr/>
          </p:nvGrpSpPr>
          <p:grpSpPr>
            <a:xfrm>
              <a:off x="7092280" y="836712"/>
              <a:ext cx="1080120" cy="4536504"/>
              <a:chOff x="7020272" y="548680"/>
              <a:chExt cx="1468242" cy="5123756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7020272" y="1413322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020272" y="1847264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7020272" y="227958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3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020272" y="2687161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4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7020272" y="3121103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5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020272" y="3553424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6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7020272" y="3940613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7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020272" y="437455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8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7020272" y="524011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 smtClean="0"/>
                  <a:t>⁞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7020272" y="548680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⁞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7020272" y="981001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7020272" y="4806876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9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698026" y="1167135"/>
              <a:ext cx="2502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04660" y="300744"/>
              <a:ext cx="1167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内存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096142" y="3274116"/>
            <a:ext cx="2509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6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a[10];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96142" y="4005064"/>
            <a:ext cx="4616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dirty="0" smtClean="0">
                <a:solidFill>
                  <a:schemeClr val="tx2"/>
                </a:solidFill>
              </a:rPr>
              <a:t>元素</a:t>
            </a:r>
            <a:r>
              <a:rPr lang="en-US" altLang="zh-CN" sz="2800" dirty="0" smtClean="0">
                <a:solidFill>
                  <a:srgbClr val="00B050"/>
                </a:solidFill>
              </a:rPr>
              <a:t>a[ i ] </a:t>
            </a:r>
            <a:r>
              <a:rPr lang="zh-CN" altLang="en-US" sz="2800" dirty="0" smtClean="0">
                <a:solidFill>
                  <a:schemeClr val="tx2"/>
                </a:solidFill>
              </a:rPr>
              <a:t>的地址记为：</a:t>
            </a:r>
            <a:r>
              <a:rPr lang="en-US" altLang="zh-CN" sz="2800" dirty="0" smtClean="0">
                <a:solidFill>
                  <a:srgbClr val="00B050"/>
                </a:solidFill>
              </a:rPr>
              <a:t>a + i</a:t>
            </a:r>
            <a:endParaRPr lang="zh-CN" altLang="en-US" sz="2800" i="1" dirty="0">
              <a:solidFill>
                <a:srgbClr val="00B050"/>
              </a:solidFill>
            </a:endParaRPr>
          </a:p>
        </p:txBody>
      </p:sp>
      <p:sp>
        <p:nvSpPr>
          <p:cNvPr id="26" name="爆炸形 1 25"/>
          <p:cNvSpPr/>
          <p:nvPr/>
        </p:nvSpPr>
        <p:spPr bwMode="auto">
          <a:xfrm>
            <a:off x="2120280" y="4625868"/>
            <a:ext cx="6484168" cy="1876145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CN" sz="2800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sz="2800" dirty="0" smtClean="0">
                <a:solidFill>
                  <a:srgbClr val="C00000"/>
                </a:solidFill>
              </a:rPr>
              <a:t>a[ i ] </a:t>
            </a:r>
            <a:r>
              <a:rPr lang="zh-CN" altLang="en-US" sz="2800" dirty="0" smtClean="0">
                <a:solidFill>
                  <a:srgbClr val="C00000"/>
                </a:solidFill>
              </a:rPr>
              <a:t>的实际地址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是什么？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5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67744" y="1306180"/>
            <a:ext cx="6170711" cy="246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存储方式：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连续存放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内存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51435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代表其</a:t>
            </a:r>
            <a:r>
              <a:rPr lang="zh-CN" altLang="en-US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首元素的地址</a:t>
            </a:r>
            <a:endParaRPr lang="en-US" altLang="zh-CN" sz="3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3200" dirty="0" smtClean="0">
              <a:solidFill>
                <a:srgbClr val="CC0066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512" y="1429541"/>
            <a:ext cx="1474374" cy="5072472"/>
            <a:chOff x="6698026" y="300744"/>
            <a:chExt cx="1474374" cy="5072472"/>
          </a:xfrm>
        </p:grpSpPr>
        <p:grpSp>
          <p:nvGrpSpPr>
            <p:cNvPr id="5" name="组合 4"/>
            <p:cNvGrpSpPr/>
            <p:nvPr/>
          </p:nvGrpSpPr>
          <p:grpSpPr>
            <a:xfrm>
              <a:off x="7092280" y="836712"/>
              <a:ext cx="1080120" cy="4536504"/>
              <a:chOff x="7020272" y="548680"/>
              <a:chExt cx="1468242" cy="5123756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7020272" y="1413322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020272" y="1847264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7020272" y="227958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3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020272" y="2687161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4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7020272" y="3121103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5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020272" y="3553424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6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7020272" y="3940613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7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020272" y="437455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8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7020272" y="5240115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 smtClean="0"/>
                  <a:t>⁞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7020272" y="548680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⁞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7020272" y="981001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7020272" y="4806876"/>
                <a:ext cx="1468242" cy="432321"/>
              </a:xfrm>
              <a:prstGeom prst="rect">
                <a:avLst/>
              </a:prstGeom>
              <a:solidFill>
                <a:srgbClr val="A3EFE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9</a:t>
                </a:r>
                <a:endPara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698026" y="1167135"/>
              <a:ext cx="2502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04660" y="300744"/>
              <a:ext cx="1167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内存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096143" y="3274116"/>
            <a:ext cx="5788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 algn="l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36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对于长度为</a:t>
            </a:r>
            <a:r>
              <a:rPr lang="en-US" altLang="zh-CN" sz="36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6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的数组，末尾元素为</a:t>
            </a:r>
            <a:r>
              <a:rPr lang="en-US" altLang="zh-CN" sz="36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a[N-1]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6" name="爆炸形 1 25"/>
          <p:cNvSpPr/>
          <p:nvPr/>
        </p:nvSpPr>
        <p:spPr bwMode="auto">
          <a:xfrm>
            <a:off x="2120280" y="4625868"/>
            <a:ext cx="6484168" cy="1876145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CN" sz="2800" dirty="0" smtClean="0">
              <a:solidFill>
                <a:srgbClr val="C00000"/>
              </a:solidFill>
            </a:endParaRPr>
          </a:p>
          <a:p>
            <a:pPr marL="0" lvl="1"/>
            <a:r>
              <a:rPr lang="zh-CN" altLang="en-US" sz="2800" dirty="0" smtClean="0">
                <a:solidFill>
                  <a:srgbClr val="C00000"/>
                </a:solidFill>
              </a:rPr>
              <a:t>对于 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&lt;0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或者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&gt;N-1 </a:t>
            </a:r>
            <a:r>
              <a:rPr lang="zh-CN" altLang="en-US" sz="2800" dirty="0" smtClean="0">
                <a:solidFill>
                  <a:srgbClr val="C00000"/>
                </a:solidFill>
              </a:rPr>
              <a:t>的</a:t>
            </a:r>
            <a:r>
              <a:rPr lang="en-US" altLang="zh-CN" sz="2800" dirty="0">
                <a:solidFill>
                  <a:srgbClr val="C00000"/>
                </a:solidFill>
              </a:rPr>
              <a:t>k, a[k]</a:t>
            </a:r>
            <a:r>
              <a:rPr lang="zh-CN" altLang="en-US" sz="2800" dirty="0">
                <a:solidFill>
                  <a:srgbClr val="C00000"/>
                </a:solidFill>
              </a:rPr>
              <a:t>是哪个元素？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0" lvl="1"/>
            <a:r>
              <a:rPr lang="zh-CN" altLang="en-US" sz="2800" dirty="0">
                <a:solidFill>
                  <a:srgbClr val="C00000"/>
                </a:solidFill>
              </a:rPr>
              <a:t>修改</a:t>
            </a:r>
            <a:r>
              <a:rPr lang="en-US" altLang="zh-CN" sz="2800" dirty="0">
                <a:solidFill>
                  <a:srgbClr val="C00000"/>
                </a:solidFill>
              </a:rPr>
              <a:t>a[k</a:t>
            </a:r>
            <a:r>
              <a:rPr lang="en-US" altLang="zh-CN" sz="2800" dirty="0" smtClean="0">
                <a:solidFill>
                  <a:srgbClr val="C00000"/>
                </a:solidFill>
              </a:rPr>
              <a:t>]</a:t>
            </a:r>
            <a:r>
              <a:rPr lang="zh-CN" altLang="en-US" sz="2800" dirty="0" smtClean="0">
                <a:solidFill>
                  <a:srgbClr val="C00000"/>
                </a:solidFill>
              </a:rPr>
              <a:t>有何后果？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可执行程序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56084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指令：运算指令、控制指令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数据：常量、变量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由编译器根据源程序编译链接生成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处理数据时，必须要知道其大小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3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简单变量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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lvl="3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数据变量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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类型和长度</a:t>
            </a:r>
            <a:endParaRPr lang="en-US" altLang="zh-CN" sz="3200" dirty="0" smtClean="0">
              <a:latin typeface="黑体" pitchFamily="49" charset="-122"/>
              <a:ea typeface="黑体" pitchFamily="49" charset="-122"/>
              <a:sym typeface="Wingdings" pitchFamily="2" charset="2"/>
            </a:endParaRPr>
          </a:p>
          <a:p>
            <a:pPr lvl="3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自定义结构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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先定义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35696" y="4437112"/>
            <a:ext cx="4896544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0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00063"/>
            <a:ext cx="8229600" cy="87153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数组越界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56084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389307" y="2420889"/>
            <a:ext cx="1080120" cy="1451336"/>
          </a:xfrm>
          <a:prstGeom prst="rect">
            <a:avLst/>
          </a:prstGeom>
          <a:solidFill>
            <a:srgbClr val="A3EFE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数组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lang="en-US" altLang="zh-CN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长度</a:t>
            </a:r>
            <a:r>
              <a:rPr lang="en-US" altLang="zh-CN" dirty="0" smtClean="0"/>
              <a:t>N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389307" y="3872226"/>
            <a:ext cx="1080120" cy="1428982"/>
          </a:xfrm>
          <a:prstGeom prst="rect">
            <a:avLst/>
          </a:prstGeom>
          <a:solidFill>
            <a:srgbClr val="A3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⁞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389307" y="1211865"/>
            <a:ext cx="1080120" cy="1209023"/>
          </a:xfrm>
          <a:prstGeom prst="rect">
            <a:avLst/>
          </a:prstGeom>
          <a:solidFill>
            <a:srgbClr val="A3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⁞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687" y="675897"/>
            <a:ext cx="1167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91952" y="1709192"/>
            <a:ext cx="53922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对于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&lt;0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：改变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a[k]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可能导致数组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前面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的数据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代码异常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对于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&gt;=N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改变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a[k]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可能导致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后面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代码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异常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82477-AC61-4FDF-BFBE-0AF85084FEA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" name="爆炸形 1 9"/>
          <p:cNvSpPr/>
          <p:nvPr/>
        </p:nvSpPr>
        <p:spPr bwMode="auto">
          <a:xfrm>
            <a:off x="366229" y="4797152"/>
            <a:ext cx="6484168" cy="1876145"/>
          </a:xfrm>
          <a:prstGeom prst="irregularSeal1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CN" sz="2800" dirty="0" smtClean="0">
              <a:solidFill>
                <a:srgbClr val="00206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宋体" pitchFamily="2" charset="-122"/>
              </a:rPr>
              <a:t>试图修改系统相关的数据和代码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ea typeface="宋体" pitchFamily="2" charset="-122"/>
              </a:rPr>
              <a:t>将会被阻止执行</a:t>
            </a:r>
          </a:p>
        </p:txBody>
      </p:sp>
    </p:spTree>
    <p:extLst>
      <p:ext uri="{BB962C8B-B14F-4D97-AF65-F5344CB8AC3E}">
        <p14:creationId xmlns:p14="http://schemas.microsoft.com/office/powerpoint/2010/main" val="10351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solidFill>
          <a:srgbClr val="A3EFE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10111</TotalTime>
  <Words>3365</Words>
  <Application>Microsoft Office PowerPoint</Application>
  <PresentationFormat>全屏显示(4:3)</PresentationFormat>
  <Paragraphs>642</Paragraphs>
  <Slides>52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Pixel</vt:lpstr>
      <vt:lpstr>Visio</vt:lpstr>
      <vt:lpstr>专题研讨课二：  数组在解决复杂问题中的作用 </vt:lpstr>
      <vt:lpstr> Part I 要点提示 </vt:lpstr>
      <vt:lpstr>一维数组</vt:lpstr>
      <vt:lpstr>一维数组</vt:lpstr>
      <vt:lpstr>一维数组</vt:lpstr>
      <vt:lpstr>一维数组</vt:lpstr>
      <vt:lpstr>一维数组</vt:lpstr>
      <vt:lpstr>可执行程序</vt:lpstr>
      <vt:lpstr>数组越界</vt:lpstr>
      <vt:lpstr>二维数组</vt:lpstr>
      <vt:lpstr>二维数组</vt:lpstr>
      <vt:lpstr>二维数组</vt:lpstr>
      <vt:lpstr>数组应用</vt:lpstr>
      <vt:lpstr>数组应用</vt:lpstr>
      <vt:lpstr>数组使用</vt:lpstr>
      <vt:lpstr>PowerPoint 演示文稿</vt:lpstr>
      <vt:lpstr>Part II 应用举例</vt:lpstr>
      <vt:lpstr>1：数组排序</vt:lpstr>
      <vt:lpstr>一般地，</vt:lpstr>
      <vt:lpstr>排序主程序 SortArray</vt:lpstr>
      <vt:lpstr>找最小值 FindMinIndex</vt:lpstr>
      <vt:lpstr>交换 SwapArrayElements</vt:lpstr>
      <vt:lpstr>思考</vt:lpstr>
      <vt:lpstr>2：数组查找</vt:lpstr>
      <vt:lpstr>Naïve方法</vt:lpstr>
      <vt:lpstr>二分查找</vt:lpstr>
      <vt:lpstr>二分查找</vt:lpstr>
      <vt:lpstr>二分查找</vt:lpstr>
      <vt:lpstr>3：数组循环移位</vt:lpstr>
      <vt:lpstr>Naïve方法</vt:lpstr>
      <vt:lpstr>翻转方法</vt:lpstr>
      <vt:lpstr>翻转方法</vt:lpstr>
      <vt:lpstr>PowerPoint 演示文稿</vt:lpstr>
      <vt:lpstr>4：扑克牌计算24点</vt:lpstr>
      <vt:lpstr>解决思路</vt:lpstr>
      <vt:lpstr>解决思路</vt:lpstr>
      <vt:lpstr>解决思路</vt:lpstr>
      <vt:lpstr>程序设计</vt:lpstr>
      <vt:lpstr>程序设计</vt:lpstr>
      <vt:lpstr>程序设计</vt:lpstr>
      <vt:lpstr>测试函数</vt:lpstr>
      <vt:lpstr>calc函数</vt:lpstr>
      <vt:lpstr>4：扑克牌计算24点</vt:lpstr>
      <vt:lpstr>PowerPoint 演示文稿</vt:lpstr>
      <vt:lpstr>5：扩展的扑克牌问题</vt:lpstr>
      <vt:lpstr>N元算式的优先级分析与计算</vt:lpstr>
      <vt:lpstr>N元算式的递归计算</vt:lpstr>
      <vt:lpstr>5：扩展的扑克牌问题</vt:lpstr>
      <vt:lpstr>6：螺旋方阵</vt:lpstr>
      <vt:lpstr>基本思路：</vt:lpstr>
      <vt:lpstr>[main]</vt:lpstr>
      <vt:lpstr>[GenScrewArray]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2012</cp:lastModifiedBy>
  <cp:revision>1359</cp:revision>
  <dcterms:created xsi:type="dcterms:W3CDTF">1998-02-11T08:33:02Z</dcterms:created>
  <dcterms:modified xsi:type="dcterms:W3CDTF">2014-12-10T09:29:22Z</dcterms:modified>
</cp:coreProperties>
</file>