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12"/>
  </p:notesMasterIdLst>
  <p:handoutMasterIdLst>
    <p:handoutMasterId r:id="rId13"/>
  </p:handoutMasterIdLst>
  <p:sldIdLst>
    <p:sldId id="378" r:id="rId2"/>
    <p:sldId id="1026" r:id="rId3"/>
    <p:sldId id="1027" r:id="rId4"/>
    <p:sldId id="1033" r:id="rId5"/>
    <p:sldId id="1037" r:id="rId6"/>
    <p:sldId id="1082" r:id="rId7"/>
    <p:sldId id="1076" r:id="rId8"/>
    <p:sldId id="1077" r:id="rId9"/>
    <p:sldId id="1078" r:id="rId10"/>
    <p:sldId id="107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80"/>
    <a:srgbClr val="FF3300"/>
    <a:srgbClr val="009900"/>
    <a:srgbClr val="CC0066"/>
    <a:srgbClr val="FF9933"/>
    <a:srgbClr val="00000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 varScale="1">
        <p:scale>
          <a:sx n="71" d="100"/>
          <a:sy n="71" d="100"/>
        </p:scale>
        <p:origin x="-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9512" y="1214421"/>
            <a:ext cx="8856984" cy="214257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6000" dirty="0" smtClean="0">
                <a:solidFill>
                  <a:schemeClr val="tx1"/>
                </a:solidFill>
              </a:rPr>
              <a:t>研讨课</a:t>
            </a:r>
            <a:r>
              <a:rPr lang="en-US" altLang="zh-CN" sz="6000" dirty="0" smtClean="0">
                <a:solidFill>
                  <a:schemeClr val="tx1"/>
                </a:solidFill>
              </a:rPr>
              <a:t>4</a:t>
            </a:r>
            <a:endParaRPr lang="zh-CN" altLang="en-US" sz="60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100" dirty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文件</a:t>
            </a:r>
            <a:r>
              <a:rPr lang="zh-CN" altLang="en-US" sz="21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操作</a:t>
            </a:r>
            <a:endParaRPr lang="en-US" altLang="zh-CN" sz="2100" dirty="0">
              <a:solidFill>
                <a:srgbClr val="92D050"/>
              </a:solidFill>
              <a:latin typeface="方正古隶简体" pitchFamily="65" charset="-122"/>
              <a:ea typeface="方正古隶简体" pitchFamily="65" charset="-122"/>
            </a:endParaRP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文件读写示范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读入班级学生名册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student-list.txt</a:t>
            </a:r>
          </a:p>
          <a:p>
            <a:r>
              <a:rPr lang="zh-CN" altLang="en-US" dirty="0" smtClean="0"/>
              <a:t>写入二进制文件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Student-list.dat</a:t>
            </a:r>
          </a:p>
          <a:p>
            <a:r>
              <a:rPr lang="zh-CN" altLang="en-US" dirty="0" smtClean="0"/>
              <a:t>再读出来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显示在屏幕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程序见：</a:t>
            </a:r>
            <a:r>
              <a:rPr lang="en-US" altLang="zh-CN" dirty="0" err="1" smtClean="0"/>
              <a:t>studentlist.c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6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文件：保存在外存储器上的一组数据的有序集合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 数据长久保存</a:t>
            </a:r>
          </a:p>
          <a:p>
            <a:pPr lvl="1"/>
            <a:r>
              <a:rPr lang="zh-CN" altLang="en-US" dirty="0" smtClean="0"/>
              <a:t> 数据长度不定</a:t>
            </a:r>
          </a:p>
          <a:p>
            <a:pPr lvl="1"/>
            <a:r>
              <a:rPr lang="zh-CN" altLang="en-US" dirty="0" smtClean="0"/>
              <a:t> 数据按顺序存取</a:t>
            </a:r>
            <a:endParaRPr lang="zh-CN" altLang="en-US" dirty="0"/>
          </a:p>
        </p:txBody>
      </p:sp>
      <p:sp>
        <p:nvSpPr>
          <p:cNvPr id="717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A136735-D1C4-4A28-A7B2-CDEB4740F1D9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81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文本文件和二进制文件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Ｃ语言中的文件是数据流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文件的两种数据形式：</a:t>
            </a:r>
          </a:p>
          <a:p>
            <a:pPr lvl="1"/>
            <a:r>
              <a:rPr lang="en-US" altLang="zh-CN" dirty="0" smtClean="0"/>
              <a:t>ASCII</a:t>
            </a:r>
            <a:r>
              <a:rPr lang="zh-CN" altLang="en-US" dirty="0" smtClean="0"/>
              <a:t>码 （文本文件 </a:t>
            </a:r>
            <a:r>
              <a:rPr lang="en-US" altLang="zh-CN" dirty="0" smtClean="0"/>
              <a:t>text stream</a:t>
            </a:r>
            <a:r>
              <a:rPr lang="zh-CN" altLang="en-US" dirty="0" smtClean="0"/>
              <a:t>）字符流</a:t>
            </a:r>
          </a:p>
          <a:p>
            <a:pPr lvl="1"/>
            <a:r>
              <a:rPr lang="zh-CN" altLang="en-US" dirty="0" smtClean="0"/>
              <a:t>二进制码（二进制文件 </a:t>
            </a:r>
            <a:r>
              <a:rPr lang="en-US" altLang="zh-CN" dirty="0" smtClean="0"/>
              <a:t>binary stream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二进制文件是直接把内存数据以二进制形式保存。</a:t>
            </a:r>
          </a:p>
          <a:p>
            <a:r>
              <a:rPr lang="zh-CN" altLang="en-US" dirty="0" smtClean="0"/>
              <a:t>例如，整数</a:t>
            </a:r>
            <a:r>
              <a:rPr lang="en-US" altLang="zh-CN" dirty="0" smtClean="0"/>
              <a:t>1234</a:t>
            </a:r>
          </a:p>
          <a:p>
            <a:pPr lvl="1"/>
            <a:r>
              <a:rPr lang="zh-CN" altLang="en-US" dirty="0" smtClean="0"/>
              <a:t>文本文件保存：</a:t>
            </a:r>
            <a:r>
              <a:rPr lang="en-US" altLang="zh-CN" dirty="0" smtClean="0"/>
              <a:t>49 50 51 52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个字符）</a:t>
            </a:r>
          </a:p>
          <a:p>
            <a:pPr lvl="1"/>
            <a:r>
              <a:rPr lang="zh-CN" altLang="en-US" dirty="0" smtClean="0"/>
              <a:t>二进制文件保存： </a:t>
            </a:r>
            <a:r>
              <a:rPr lang="en-US" altLang="zh-CN" dirty="0" smtClean="0"/>
              <a:t>04D2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的二进制数）</a:t>
            </a:r>
          </a:p>
        </p:txBody>
      </p:sp>
      <p:sp>
        <p:nvSpPr>
          <p:cNvPr id="819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C84D7B4-2F75-484A-AC14-28C5F52E5F6A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grpSp>
        <p:nvGrpSpPr>
          <p:cNvPr id="457732" name="Group 4"/>
          <p:cNvGrpSpPr>
            <a:grpSpLocks/>
          </p:cNvGrpSpPr>
          <p:nvPr/>
        </p:nvGrpSpPr>
        <p:grpSpPr bwMode="auto">
          <a:xfrm>
            <a:off x="944774" y="2204864"/>
            <a:ext cx="7067550" cy="479425"/>
            <a:chOff x="919" y="3821"/>
            <a:chExt cx="4452" cy="302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3509" y="3840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909" y="3881"/>
              <a:ext cx="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3984" y="3840"/>
              <a:ext cx="750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 dirty="0">
                  <a:solidFill>
                    <a:srgbClr val="000000"/>
                  </a:solidFill>
                  <a:latin typeface="Times New Roman" pitchFamily="18" charset="0"/>
                </a:rPr>
                <a:t>. . . . . . . .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2995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2482" y="3847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1968" y="3849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1455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18"/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itchFamily="2" charset="-122"/>
                </a:rPr>
                <a:t>字节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5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3968" y="274639"/>
            <a:ext cx="4752528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文件</a:t>
            </a:r>
            <a:r>
              <a:rPr lang="zh-CN" altLang="en-US" dirty="0"/>
              <a:t>处理步骤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0649"/>
            <a:ext cx="8507288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定义文件</a:t>
            </a:r>
            <a:r>
              <a:rPr lang="zh-CN" altLang="en-US" dirty="0" smtClean="0">
                <a:solidFill>
                  <a:srgbClr val="FF0000"/>
                </a:solidFill>
              </a:rPr>
              <a:t>指针 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C000"/>
                </a:solidFill>
              </a:rPr>
              <a:t>FILE *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打开文件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if( (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>
                <a:solidFill>
                  <a:srgbClr val="FFC000"/>
                </a:solidFill>
              </a:rPr>
              <a:t> = </a:t>
            </a:r>
            <a:r>
              <a:rPr lang="en-US" altLang="zh-CN" dirty="0" err="1">
                <a:solidFill>
                  <a:srgbClr val="FFC000"/>
                </a:solidFill>
              </a:rPr>
              <a:t>fopen</a:t>
            </a:r>
            <a:r>
              <a:rPr lang="en-US" altLang="zh-CN" dirty="0"/>
              <a:t>("f1.txt", "w")) == NULL){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("File open error!\n");</a:t>
            </a:r>
          </a:p>
          <a:p>
            <a:pPr marL="0" indent="0">
              <a:buNone/>
            </a:pPr>
            <a:r>
              <a:rPr lang="en-US" altLang="zh-CN" dirty="0"/>
              <a:t>       exit(0);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处理文件 </a:t>
            </a:r>
            <a:r>
              <a:rPr lang="zh-CN" altLang="en-US" dirty="0"/>
              <a:t>*</a:t>
            </a:r>
            <a:r>
              <a:rPr lang="en-US" altLang="zh-CN" dirty="0"/>
              <a:t>/  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fprintf</a:t>
            </a:r>
            <a:r>
              <a:rPr lang="en-US" altLang="zh-CN" dirty="0">
                <a:solidFill>
                  <a:srgbClr val="FFC000"/>
                </a:solidFill>
              </a:rPr>
              <a:t>( 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/>
              <a:t>, "%s", "Hello </a:t>
            </a:r>
            <a:r>
              <a:rPr lang="en-US" altLang="zh-CN" dirty="0" smtClean="0"/>
              <a:t>World</a:t>
            </a:r>
            <a:r>
              <a:rPr lang="en-US" altLang="zh-CN" dirty="0"/>
              <a:t>! " );</a:t>
            </a:r>
          </a:p>
          <a:p>
            <a:pPr marL="0" indent="0">
              <a:buNone/>
            </a:pPr>
            <a:r>
              <a:rPr lang="en-US" altLang="zh-CN" dirty="0"/>
              <a:t>    /* </a:t>
            </a: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关闭文件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C000"/>
                </a:solidFill>
              </a:rPr>
              <a:t>fclose</a:t>
            </a:r>
            <a:r>
              <a:rPr lang="en-US" altLang="zh-CN" dirty="0">
                <a:solidFill>
                  <a:srgbClr val="FFC000"/>
                </a:solidFill>
              </a:rPr>
              <a:t>( </a:t>
            </a:r>
            <a:r>
              <a:rPr lang="en-US" altLang="zh-CN" dirty="0" err="1">
                <a:solidFill>
                  <a:srgbClr val="FFC000"/>
                </a:solidFill>
              </a:rPr>
              <a:t>fp</a:t>
            </a:r>
            <a:r>
              <a:rPr lang="en-US" altLang="zh-CN" dirty="0">
                <a:solidFill>
                  <a:srgbClr val="FFC000"/>
                </a:solidFill>
              </a:rPr>
              <a:t>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614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32E72B8-635D-4E31-80E1-13DDF3A403F6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738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打开方式字符串参数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 smtClean="0"/>
              <a:t>("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", "</a:t>
            </a:r>
            <a:r>
              <a:rPr lang="zh-CN" altLang="en-US" dirty="0" smtClean="0"/>
              <a:t>打开方式</a:t>
            </a:r>
            <a:r>
              <a:rPr lang="en-US" altLang="zh-CN" dirty="0" smtClean="0"/>
              <a:t>")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读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92D050"/>
                </a:solidFill>
              </a:rPr>
              <a:t>写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文本方式、</a:t>
            </a:r>
            <a:r>
              <a:rPr lang="zh-CN" altLang="en-US" dirty="0" smtClean="0">
                <a:solidFill>
                  <a:srgbClr val="92D050"/>
                </a:solidFill>
                <a:sym typeface="Wingdings" pitchFamily="2" charset="2"/>
              </a:rPr>
              <a:t>二进制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C000"/>
                </a:solidFill>
              </a:rPr>
              <a:t>添加、</a:t>
            </a:r>
            <a:r>
              <a:rPr lang="zh-CN" altLang="en-US" dirty="0" smtClean="0">
                <a:solidFill>
                  <a:srgbClr val="92D050"/>
                </a:solidFill>
                <a:sym typeface="Wingdings" pitchFamily="2" charset="2"/>
              </a:rPr>
              <a:t>创建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946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D33FF33-48AF-46B5-BB99-9C4B0FADCBF7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98980"/>
              </p:ext>
            </p:extLst>
          </p:nvPr>
        </p:nvGraphicFramePr>
        <p:xfrm>
          <a:off x="2267744" y="3833707"/>
          <a:ext cx="6696744" cy="30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Document" r:id="rId3" imgW="5518609" imgH="2205870" progId="Word.Document.8">
                  <p:embed/>
                </p:oleObj>
              </mc:Choice>
              <mc:Fallback>
                <p:oleObj name="Document" r:id="rId3" imgW="5518609" imgH="220587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833707"/>
                        <a:ext cx="6696744" cy="30210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文件读写函数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字符读写函数</a:t>
            </a:r>
            <a:r>
              <a:rPr lang="en-US" altLang="zh-CN" dirty="0" smtClean="0"/>
              <a:t>:	</a:t>
            </a:r>
            <a:r>
              <a:rPr lang="en-US" altLang="zh-CN" dirty="0" err="1" smtClean="0"/>
              <a:t>fgetc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fputc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字符串读写函数：</a:t>
            </a:r>
            <a:r>
              <a:rPr lang="en-US" altLang="zh-CN" dirty="0" err="1" smtClean="0"/>
              <a:t>fputs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fgets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格式化读写函数：</a:t>
            </a:r>
            <a:r>
              <a:rPr lang="en-US" altLang="zh-CN" dirty="0" err="1" smtClean="0"/>
              <a:t>fscanf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fprintf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二进制读写函数：</a:t>
            </a:r>
            <a:r>
              <a:rPr lang="en-US" altLang="zh-CN" dirty="0" err="1" smtClean="0"/>
              <a:t>fread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fwrite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其他相关函数：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检测文件结尾函数</a:t>
            </a:r>
            <a:r>
              <a:rPr lang="en-US" altLang="zh-CN" dirty="0" err="1" smtClean="0"/>
              <a:t>feof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检测文件读写出错函数</a:t>
            </a:r>
            <a:r>
              <a:rPr lang="en-US" altLang="zh-CN" dirty="0" err="1" smtClean="0"/>
              <a:t>ferror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文件定位的函数</a:t>
            </a:r>
            <a:r>
              <a:rPr lang="en-US" altLang="zh-CN" dirty="0" err="1" smtClean="0"/>
              <a:t>fseek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……</a:t>
            </a:r>
          </a:p>
        </p:txBody>
      </p:sp>
      <p:sp>
        <p:nvSpPr>
          <p:cNvPr id="2765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01E877D-CF49-4D8A-9AD9-2083D869535A}" type="slidenum">
              <a:rPr lang="zh-CN" altLang="en-US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文件读写示范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将</a:t>
            </a:r>
            <a:r>
              <a:rPr lang="en-US" altLang="zh-CN" dirty="0"/>
              <a:t>a.txt</a:t>
            </a:r>
            <a:r>
              <a:rPr lang="zh-CN" altLang="en-US" dirty="0"/>
              <a:t>文件中的小写字母转</a:t>
            </a:r>
            <a:r>
              <a:rPr lang="zh-CN" altLang="en-US" dirty="0" smtClean="0"/>
              <a:t>大写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存入</a:t>
            </a:r>
            <a:r>
              <a:rPr lang="en-US" altLang="zh-CN" dirty="0"/>
              <a:t>b.txt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5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文件读写示范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a.txt</a:t>
            </a:r>
            <a:r>
              <a:rPr lang="zh-CN" altLang="en-US" dirty="0"/>
              <a:t>文件中的小写字母转</a:t>
            </a:r>
            <a:r>
              <a:rPr lang="zh-CN" altLang="en-US" dirty="0" smtClean="0"/>
              <a:t>大写</a:t>
            </a:r>
            <a:r>
              <a:rPr lang="zh-CN" altLang="en-US" dirty="0"/>
              <a:t>，</a:t>
            </a:r>
            <a:r>
              <a:rPr lang="zh-CN" altLang="en-US" dirty="0" smtClean="0"/>
              <a:t>存入</a:t>
            </a:r>
            <a:r>
              <a:rPr lang="en-US" altLang="zh-CN" dirty="0"/>
              <a:t>b.txt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程序见：</a:t>
            </a:r>
            <a:r>
              <a:rPr lang="en-US" altLang="zh-CN" dirty="0" err="1" smtClean="0"/>
              <a:t>uppercase.c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出错处理程序有何问题？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4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文件读写示范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比较两个文本文件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fc-a.txt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fc-b.txt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如果不同，打印首次不同的行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程序见：</a:t>
            </a:r>
            <a:r>
              <a:rPr lang="en-US" altLang="zh-CN" dirty="0" err="1" smtClean="0"/>
              <a:t>filecompare.c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1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9760</TotalTime>
  <Words>348</Words>
  <Application>Microsoft Office PowerPoint</Application>
  <PresentationFormat>全屏显示(4:3)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凤舞九天</vt:lpstr>
      <vt:lpstr>Document</vt:lpstr>
      <vt:lpstr>研讨课4</vt:lpstr>
      <vt:lpstr>1 文件</vt:lpstr>
      <vt:lpstr>2 文本文件和二进制文件 </vt:lpstr>
      <vt:lpstr>3 文件处理步骤</vt:lpstr>
      <vt:lpstr>打开方式字符串参数</vt:lpstr>
      <vt:lpstr>文件读写函数</vt:lpstr>
      <vt:lpstr>文件读写示范</vt:lpstr>
      <vt:lpstr>文件读写示范</vt:lpstr>
      <vt:lpstr>文件读写示范</vt:lpstr>
      <vt:lpstr>文件读写示范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1527</cp:revision>
  <dcterms:created xsi:type="dcterms:W3CDTF">1998-02-11T08:33:02Z</dcterms:created>
  <dcterms:modified xsi:type="dcterms:W3CDTF">2017-01-02T05:44:22Z</dcterms:modified>
</cp:coreProperties>
</file>