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86" name="Shape 8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50" name="Shape 15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58" name="Shape 1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92" name="Shape 9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98" name="Shape 9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05" name="Shape 10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11" name="Shape 1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16" name="Shape 1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23" name="Shape 1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400550"/>
            <a:ext cx="5486399"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42" name="Shape 14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2"/>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7"/>
            <a:ext cx="9144000" cy="1655761"/>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3920331" y="-1256505"/>
            <a:ext cx="4351338" cy="10515599"/>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899"/>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799431" y="-596105"/>
            <a:ext cx="5811838" cy="7734299"/>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5"/>
            <a:ext cx="10515599"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31850" y="4589462"/>
            <a:ext cx="10515599"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7" y="457200"/>
            <a:ext cx="3932237" cy="1600199"/>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5183187" y="987425"/>
            <a:ext cx="6172199" cy="4873624"/>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7"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7" y="457200"/>
            <a:ext cx="3932237" cy="1600199"/>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5183187" y="987425"/>
            <a:ext cx="6172199" cy="4873624"/>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7"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87" name="Shape 87"/>
        <p:cNvGrpSpPr/>
        <p:nvPr/>
      </p:nvGrpSpPr>
      <p:grpSpPr>
        <a:xfrm>
          <a:off x="0" y="0"/>
          <a:ext cx="0" cy="0"/>
          <a:chOff x="0" y="0"/>
          <a:chExt cx="0" cy="0"/>
        </a:xfrm>
      </p:grpSpPr>
      <p:sp>
        <p:nvSpPr>
          <p:cNvPr id="88" name="Shape 88"/>
          <p:cNvSpPr txBox="1"/>
          <p:nvPr>
            <p:ph type="ctrTitle"/>
          </p:nvPr>
        </p:nvSpPr>
        <p:spPr>
          <a:xfrm>
            <a:off x="1524000" y="1122362"/>
            <a:ext cx="9144000" cy="2387600"/>
          </a:xfrm>
          <a:prstGeom prst="rect">
            <a:avLst/>
          </a:prstGeom>
          <a:noFill/>
          <a:ln>
            <a:noFill/>
          </a:ln>
        </p:spPr>
        <p:txBody>
          <a:bodyPr anchorCtr="0" anchor="b" bIns="45700" lIns="91425" rIns="91425" wrap="square" tIns="45700">
            <a:noAutofit/>
          </a:bodyPr>
          <a:lstStyle/>
          <a:p>
            <a:pPr indent="0" lvl="0" marL="0" marR="0" rtl="0" algn="ctr">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Automatic Identification of Chiasmus</a:t>
            </a:r>
          </a:p>
        </p:txBody>
      </p:sp>
      <p:sp>
        <p:nvSpPr>
          <p:cNvPr id="89" name="Shape 89"/>
          <p:cNvSpPr txBox="1"/>
          <p:nvPr>
            <p:ph idx="1" type="subTitle"/>
          </p:nvPr>
        </p:nvSpPr>
        <p:spPr>
          <a:xfrm>
            <a:off x="1524000" y="3602037"/>
            <a:ext cx="9144000" cy="1655761"/>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buClr>
                <a:schemeClr val="dk1"/>
              </a:buClr>
              <a:buSzPct val="25000"/>
              <a:buFont typeface="Arial"/>
              <a:buNone/>
            </a:pPr>
            <a:r>
              <a:rPr b="0" i="0" lang="en-US" sz="2400" u="none" cap="none" strike="noStrike">
                <a:solidFill>
                  <a:schemeClr val="dk1"/>
                </a:solidFill>
                <a:latin typeface="Calibri"/>
                <a:ea typeface="Calibri"/>
                <a:cs typeface="Calibri"/>
                <a:sym typeface="Calibri"/>
              </a:rPr>
              <a:t>A Computational Approach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838200" y="365125"/>
            <a:ext cx="10515599" cy="1325562"/>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What Does a Chiasmus Look Like in a Similarity Matrix?</a:t>
            </a:r>
          </a:p>
        </p:txBody>
      </p:sp>
      <p:sp>
        <p:nvSpPr>
          <p:cNvPr id="153" name="Shape 153"/>
          <p:cNvSpPr txBox="1"/>
          <p:nvPr/>
        </p:nvSpPr>
        <p:spPr>
          <a:xfrm>
            <a:off x="5400937" y="1690688"/>
            <a:ext cx="1247456"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Eph 2: 1-10</a:t>
            </a:r>
          </a:p>
        </p:txBody>
      </p:sp>
      <p:pic>
        <p:nvPicPr>
          <p:cNvPr id="154" name="Shape 154"/>
          <p:cNvPicPr preferRelativeResize="0"/>
          <p:nvPr/>
        </p:nvPicPr>
        <p:blipFill rotWithShape="1">
          <a:blip r:embed="rId3">
            <a:alphaModFix/>
          </a:blip>
          <a:srcRect b="0" l="269" r="269" t="0"/>
          <a:stretch/>
        </p:blipFill>
        <p:spPr>
          <a:xfrm>
            <a:off x="2194121" y="2060019"/>
            <a:ext cx="3383280" cy="3383280"/>
          </a:xfrm>
          <a:prstGeom prst="rect">
            <a:avLst/>
          </a:prstGeom>
          <a:noFill/>
          <a:ln cap="flat" cmpd="sng" w="9525">
            <a:solidFill>
              <a:schemeClr val="dk1"/>
            </a:solidFill>
            <a:prstDash val="solid"/>
            <a:round/>
            <a:headEnd len="med" w="med" type="none"/>
            <a:tailEnd len="med" w="med" type="none"/>
          </a:ln>
        </p:spPr>
      </p:pic>
      <p:pic>
        <p:nvPicPr>
          <p:cNvPr id="155" name="Shape 155"/>
          <p:cNvPicPr preferRelativeResize="0"/>
          <p:nvPr/>
        </p:nvPicPr>
        <p:blipFill rotWithShape="1">
          <a:blip r:embed="rId4">
            <a:alphaModFix/>
          </a:blip>
          <a:srcRect b="0" l="535" r="535" t="0"/>
          <a:stretch/>
        </p:blipFill>
        <p:spPr>
          <a:xfrm>
            <a:off x="6471932" y="2060019"/>
            <a:ext cx="3383280" cy="3383280"/>
          </a:xfrm>
          <a:prstGeom prst="rect">
            <a:avLst/>
          </a:prstGeom>
          <a:noFill/>
          <a:ln cap="flat" cmpd="sng" w="9525">
            <a:solidFill>
              <a:schemeClr val="dk1"/>
            </a:solidFill>
            <a:prstDash val="solid"/>
            <a:round/>
            <a:headEnd len="med" w="med" type="none"/>
            <a:tailEnd len="med" w="med"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838200" y="365125"/>
            <a:ext cx="10515599" cy="1325562"/>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Future Plans</a:t>
            </a:r>
          </a:p>
        </p:txBody>
      </p:sp>
      <p:sp>
        <p:nvSpPr>
          <p:cNvPr id="161" name="Shape 161"/>
          <p:cNvSpPr txBox="1"/>
          <p:nvPr>
            <p:ph idx="1" type="body"/>
          </p:nvPr>
        </p:nvSpPr>
        <p:spPr>
          <a:xfrm>
            <a:off x="838200" y="1825625"/>
            <a:ext cx="10515599"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Will run all of the known Near Eastern texts.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We plan to submit our results for publication soon.</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Calculating probability of being intentional using Weighted Pearson Correlation Coefficient.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93" name="Shape 93"/>
        <p:cNvGrpSpPr/>
        <p:nvPr/>
      </p:nvGrpSpPr>
      <p:grpSpPr>
        <a:xfrm>
          <a:off x="0" y="0"/>
          <a:ext cx="0" cy="0"/>
          <a:chOff x="0" y="0"/>
          <a:chExt cx="0" cy="0"/>
        </a:xfrm>
      </p:grpSpPr>
      <p:sp>
        <p:nvSpPr>
          <p:cNvPr id="94" name="Shape 94"/>
          <p:cNvSpPr txBox="1"/>
          <p:nvPr>
            <p:ph type="title"/>
          </p:nvPr>
        </p:nvSpPr>
        <p:spPr>
          <a:xfrm>
            <a:off x="1057278" y="510645"/>
            <a:ext cx="9601196" cy="1303867"/>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Introduction to the Book of Helaman</a:t>
            </a:r>
          </a:p>
        </p:txBody>
      </p:sp>
      <p:sp>
        <p:nvSpPr>
          <p:cNvPr id="95" name="Shape 95"/>
          <p:cNvSpPr/>
          <p:nvPr/>
        </p:nvSpPr>
        <p:spPr>
          <a:xfrm>
            <a:off x="1057278" y="1814510"/>
            <a:ext cx="9958384" cy="4247316"/>
          </a:xfrm>
          <a:prstGeom prst="rect">
            <a:avLst/>
          </a:prstGeom>
          <a:noFill/>
          <a:ln>
            <a:noFill/>
          </a:ln>
        </p:spPr>
        <p:txBody>
          <a:bodyPr anchorCtr="0" anchor="t" bIns="45700" lIns="91425" rIns="91425" wrap="square" tIns="45700">
            <a:noAutofit/>
          </a:bodyPr>
          <a:lstStyle/>
          <a:p>
            <a:pPr indent="-457200" lvl="0" marL="4572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A	The Book of Helaman, an account of the Nephites. Their wars and contentions, and contentions, and their dissensions. And also the prophecies of many holy prophets, before the coming of Christ.</a:t>
            </a:r>
          </a:p>
          <a:p>
            <a:pPr indent="-457200" lvl="0" marL="4572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 </a:t>
            </a:r>
          </a:p>
          <a:p>
            <a:pPr indent="-419100" lvl="0" marL="9144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B	According to the records of Helaman, who was the son of Helaman, and also according to the records of his sons, even down to the coming of Christ.</a:t>
            </a:r>
          </a:p>
          <a:p>
            <a:pPr indent="-419100" lvl="0" marL="9144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 </a:t>
            </a:r>
          </a:p>
          <a:p>
            <a:pPr indent="457200" lvl="0" marL="4572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C1	And also many of the Lamanites are converted.</a:t>
            </a:r>
          </a:p>
          <a:p>
            <a:pPr indent="457200" lvl="0" marL="4572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C1	An account of their conversion.</a:t>
            </a:r>
          </a:p>
          <a:p>
            <a:pPr indent="457200" lvl="0" marL="4572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C2	An account of the righteousness of the Lamanites,</a:t>
            </a:r>
          </a:p>
          <a:p>
            <a:pPr indent="457200" lvl="0" marL="4572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C2	and the wickedness and abominations of the Nephites,</a:t>
            </a:r>
          </a:p>
          <a:p>
            <a:pPr indent="457200" lvl="0" marL="4572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 </a:t>
            </a:r>
          </a:p>
          <a:p>
            <a:pPr indent="-457200" lvl="0" marL="9144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B	According to the record of Helaman and his sons, even down to the coming of Christ,</a:t>
            </a:r>
          </a:p>
          <a:p>
            <a:pPr indent="-457200" lvl="0" marL="914400" marR="0" rtl="0" algn="l">
              <a:spcBef>
                <a:spcPts val="0"/>
              </a:spcBef>
              <a:spcAft>
                <a:spcPts val="0"/>
              </a:spcAft>
              <a:buSzPct val="25000"/>
              <a:buNone/>
            </a:pPr>
            <a:r>
              <a:rPr b="0" i="0" lang="en-US" sz="1800" u="none" cap="none" strike="noStrike">
                <a:solidFill>
                  <a:schemeClr val="dk1"/>
                </a:solidFill>
                <a:latin typeface="Calibri"/>
                <a:ea typeface="Calibri"/>
                <a:cs typeface="Calibri"/>
                <a:sym typeface="Calibri"/>
              </a:rPr>
              <a:t> </a:t>
            </a:r>
          </a:p>
          <a:p>
            <a:pPr indent="0" lvl="0" marL="0" marR="0" rtl="0" algn="l">
              <a:lnSpc>
                <a:spcPct val="200000"/>
              </a:lnSpc>
              <a:spcBef>
                <a:spcPts val="0"/>
              </a:spcBef>
              <a:buSzPct val="25000"/>
              <a:buNone/>
            </a:pPr>
            <a:r>
              <a:rPr b="0" i="0" lang="en-US" sz="1800" u="none" cap="none" strike="noStrike">
                <a:solidFill>
                  <a:schemeClr val="dk1"/>
                </a:solidFill>
                <a:latin typeface="Calibri"/>
                <a:ea typeface="Calibri"/>
                <a:cs typeface="Calibri"/>
                <a:sym typeface="Calibri"/>
              </a:rPr>
              <a:t>A	Which is called the book of Helaman, and so forth.</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99" name="Shape 99"/>
        <p:cNvGrpSpPr/>
        <p:nvPr/>
      </p:nvGrpSpPr>
      <p:grpSpPr>
        <a:xfrm>
          <a:off x="0" y="0"/>
          <a:ext cx="0" cy="0"/>
          <a:chOff x="0" y="0"/>
          <a:chExt cx="0" cy="0"/>
        </a:xfrm>
      </p:grpSpPr>
      <p:sp>
        <p:nvSpPr>
          <p:cNvPr id="100" name="Shape 100"/>
          <p:cNvSpPr txBox="1"/>
          <p:nvPr>
            <p:ph type="title"/>
          </p:nvPr>
        </p:nvSpPr>
        <p:spPr>
          <a:xfrm>
            <a:off x="838200" y="365125"/>
            <a:ext cx="10515599" cy="1325562"/>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Similarity Matrix</a:t>
            </a:r>
          </a:p>
        </p:txBody>
      </p:sp>
      <p:sp>
        <p:nvSpPr>
          <p:cNvPr id="101" name="Shape 101"/>
          <p:cNvSpPr txBox="1"/>
          <p:nvPr>
            <p:ph idx="1" type="body"/>
          </p:nvPr>
        </p:nvSpPr>
        <p:spPr>
          <a:xfrm>
            <a:off x="838200" y="1825625"/>
            <a:ext cx="10515599"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Semantically similar</a:t>
            </a:r>
          </a:p>
          <a:p>
            <a:pPr indent="0" lvl="0" marL="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words (words with</a:t>
            </a:r>
          </a:p>
          <a:p>
            <a:pPr indent="0" lvl="0" marL="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similar meanings) can</a:t>
            </a:r>
          </a:p>
          <a:p>
            <a:pPr indent="0" lvl="0" marL="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have similarity scores </a:t>
            </a:r>
          </a:p>
          <a:p>
            <a:pPr indent="0" lvl="0" marL="0" marR="0" rtl="0" algn="l">
              <a:lnSpc>
                <a:spcPct val="90000"/>
              </a:lnSpc>
              <a:spcBef>
                <a:spcPts val="1000"/>
              </a:spcBef>
              <a:buClr>
                <a:schemeClr val="dk1"/>
              </a:buClr>
              <a:buSzPct val="25000"/>
              <a:buFont typeface="Arial"/>
              <a:buNone/>
            </a:pPr>
            <a:r>
              <a:rPr b="0" i="0" lang="en-US" sz="2800" u="none" cap="none" strike="noStrike">
                <a:solidFill>
                  <a:schemeClr val="dk1"/>
                </a:solidFill>
                <a:latin typeface="Calibri"/>
                <a:ea typeface="Calibri"/>
                <a:cs typeface="Calibri"/>
                <a:sym typeface="Calibri"/>
              </a:rPr>
              <a:t>between 0 and 1.</a:t>
            </a:r>
          </a:p>
        </p:txBody>
      </p:sp>
      <p:pic>
        <p:nvPicPr>
          <p:cNvPr id="102" name="Shape 102"/>
          <p:cNvPicPr preferRelativeResize="0"/>
          <p:nvPr/>
        </p:nvPicPr>
        <p:blipFill rotWithShape="1">
          <a:blip r:embed="rId3">
            <a:alphaModFix/>
          </a:blip>
          <a:srcRect b="0" l="0" r="0" t="0"/>
          <a:stretch/>
        </p:blipFill>
        <p:spPr>
          <a:xfrm>
            <a:off x="4167016" y="2988166"/>
            <a:ext cx="6729580" cy="20410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838200" y="365125"/>
            <a:ext cx="10515599" cy="1325562"/>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How it works</a:t>
            </a:r>
          </a:p>
        </p:txBody>
      </p:sp>
      <p:sp>
        <p:nvSpPr>
          <p:cNvPr id="108" name="Shape 108"/>
          <p:cNvSpPr txBox="1"/>
          <p:nvPr>
            <p:ph idx="1" type="body"/>
          </p:nvPr>
        </p:nvSpPr>
        <p:spPr>
          <a:xfrm>
            <a:off x="838200" y="1825625"/>
            <a:ext cx="10515599"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Take the Similarity matrix of the same phrase along the top and the side.</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Zero out the main diagonal.</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Examine the trends that remain.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112" name="Shape 112"/>
        <p:cNvGrpSpPr/>
        <p:nvPr/>
      </p:nvGrpSpPr>
      <p:grpSpPr>
        <a:xfrm>
          <a:off x="0" y="0"/>
          <a:ext cx="0" cy="0"/>
          <a:chOff x="0" y="0"/>
          <a:chExt cx="0" cy="0"/>
        </a:xfrm>
      </p:grpSpPr>
      <p:pic>
        <p:nvPicPr>
          <p:cNvPr id="113" name="Shape 113"/>
          <p:cNvPicPr preferRelativeResize="0"/>
          <p:nvPr>
            <p:ph idx="1" type="body"/>
          </p:nvPr>
        </p:nvPicPr>
        <p:blipFill rotWithShape="1">
          <a:blip r:embed="rId3">
            <a:alphaModFix/>
          </a:blip>
          <a:srcRect b="0" l="0" r="0" t="0"/>
          <a:stretch/>
        </p:blipFill>
        <p:spPr>
          <a:xfrm>
            <a:off x="366185" y="190500"/>
            <a:ext cx="11490697" cy="645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838200" y="365125"/>
            <a:ext cx="10515599" cy="1325562"/>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What Does a Chiasmus Look Like in a Similarity Matrix?</a:t>
            </a:r>
          </a:p>
        </p:txBody>
      </p:sp>
      <p:pic>
        <p:nvPicPr>
          <p:cNvPr id="119" name="Shape 119"/>
          <p:cNvPicPr preferRelativeResize="0"/>
          <p:nvPr>
            <p:ph idx="1" type="body"/>
          </p:nvPr>
        </p:nvPicPr>
        <p:blipFill rotWithShape="1">
          <a:blip r:embed="rId3">
            <a:alphaModFix/>
          </a:blip>
          <a:srcRect b="11100" l="16406" r="9532" t="14972"/>
          <a:stretch/>
        </p:blipFill>
        <p:spPr>
          <a:xfrm>
            <a:off x="5169130" y="2543174"/>
            <a:ext cx="3561588" cy="3561588"/>
          </a:xfrm>
          <a:prstGeom prst="rect">
            <a:avLst/>
          </a:prstGeom>
          <a:noFill/>
          <a:ln>
            <a:noFill/>
          </a:ln>
        </p:spPr>
      </p:pic>
      <p:sp>
        <p:nvSpPr>
          <p:cNvPr id="120" name="Shape 120"/>
          <p:cNvSpPr txBox="1"/>
          <p:nvPr/>
        </p:nvSpPr>
        <p:spPr>
          <a:xfrm>
            <a:off x="838200" y="2996218"/>
            <a:ext cx="4330929" cy="3108542"/>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Chiastic elements are diagonal trends that go down and to the right.</a:t>
            </a:r>
          </a:p>
          <a:p>
            <a:pPr indent="-285750" lvl="0" marL="285750" marR="0" rtl="0" algn="l">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Chiasmus are diagonal trends of chiastic elements that go down and to the left.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124" name="Shape 124"/>
        <p:cNvGrpSpPr/>
        <p:nvPr/>
      </p:nvGrpSpPr>
      <p:grpSpPr>
        <a:xfrm>
          <a:off x="0" y="0"/>
          <a:ext cx="0" cy="0"/>
          <a:chOff x="0" y="0"/>
          <a:chExt cx="0" cy="0"/>
        </a:xfrm>
      </p:grpSpPr>
      <p:sp>
        <p:nvSpPr>
          <p:cNvPr id="125" name="Shape 125"/>
          <p:cNvSpPr txBox="1"/>
          <p:nvPr>
            <p:ph type="title"/>
          </p:nvPr>
        </p:nvSpPr>
        <p:spPr>
          <a:xfrm>
            <a:off x="838200" y="365125"/>
            <a:ext cx="10515599" cy="1325562"/>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What Does a Chiasmus Look Like in a Similarity Matrix?</a:t>
            </a:r>
          </a:p>
        </p:txBody>
      </p:sp>
      <p:pic>
        <p:nvPicPr>
          <p:cNvPr id="126" name="Shape 126"/>
          <p:cNvPicPr preferRelativeResize="0"/>
          <p:nvPr/>
        </p:nvPicPr>
        <p:blipFill rotWithShape="1">
          <a:blip r:embed="rId3">
            <a:alphaModFix/>
          </a:blip>
          <a:srcRect b="0" l="675" r="675" t="0"/>
          <a:stretch/>
        </p:blipFill>
        <p:spPr>
          <a:xfrm>
            <a:off x="8145271" y="9683132"/>
            <a:ext cx="3383280" cy="3383280"/>
          </a:xfrm>
          <a:prstGeom prst="rect">
            <a:avLst/>
          </a:prstGeom>
          <a:noFill/>
          <a:ln cap="flat" cmpd="sng" w="9525">
            <a:solidFill>
              <a:schemeClr val="dk1"/>
            </a:solidFill>
            <a:prstDash val="solid"/>
            <a:round/>
            <a:headEnd len="med" w="med" type="none"/>
            <a:tailEnd len="med" w="med" type="none"/>
          </a:ln>
        </p:spPr>
      </p:pic>
      <p:pic>
        <p:nvPicPr>
          <p:cNvPr id="127" name="Shape 127"/>
          <p:cNvPicPr preferRelativeResize="0"/>
          <p:nvPr/>
        </p:nvPicPr>
        <p:blipFill rotWithShape="1">
          <a:blip r:embed="rId3">
            <a:alphaModFix/>
          </a:blip>
          <a:srcRect b="0" l="675" r="675" t="0"/>
          <a:stretch/>
        </p:blipFill>
        <p:spPr>
          <a:xfrm>
            <a:off x="8297671" y="9835532"/>
            <a:ext cx="3383280" cy="3383280"/>
          </a:xfrm>
          <a:prstGeom prst="rect">
            <a:avLst/>
          </a:prstGeom>
          <a:noFill/>
          <a:ln cap="flat" cmpd="sng" w="9525">
            <a:solidFill>
              <a:schemeClr val="dk1"/>
            </a:solidFill>
            <a:prstDash val="solid"/>
            <a:round/>
            <a:headEnd len="med" w="med" type="none"/>
            <a:tailEnd len="med" w="med" type="none"/>
          </a:ln>
        </p:spPr>
      </p:pic>
      <p:pic>
        <p:nvPicPr>
          <p:cNvPr id="128" name="Shape 128"/>
          <p:cNvPicPr preferRelativeResize="0"/>
          <p:nvPr/>
        </p:nvPicPr>
        <p:blipFill rotWithShape="1">
          <a:blip r:embed="rId3">
            <a:alphaModFix/>
          </a:blip>
          <a:srcRect b="0" l="675" r="675" t="0"/>
          <a:stretch/>
        </p:blipFill>
        <p:spPr>
          <a:xfrm>
            <a:off x="8450071" y="9987932"/>
            <a:ext cx="3383280" cy="3383280"/>
          </a:xfrm>
          <a:prstGeom prst="rect">
            <a:avLst/>
          </a:prstGeom>
          <a:noFill/>
          <a:ln cap="flat" cmpd="sng" w="9525">
            <a:solidFill>
              <a:schemeClr val="dk1"/>
            </a:solidFill>
            <a:prstDash val="solid"/>
            <a:round/>
            <a:headEnd len="med" w="med" type="none"/>
            <a:tailEnd len="med" w="med" type="none"/>
          </a:ln>
        </p:spPr>
      </p:pic>
      <p:pic>
        <p:nvPicPr>
          <p:cNvPr id="129" name="Shape 129"/>
          <p:cNvPicPr preferRelativeResize="0"/>
          <p:nvPr/>
        </p:nvPicPr>
        <p:blipFill rotWithShape="1">
          <a:blip r:embed="rId4">
            <a:alphaModFix/>
          </a:blip>
          <a:srcRect b="0" l="408" r="407" t="0"/>
          <a:stretch/>
        </p:blipFill>
        <p:spPr>
          <a:xfrm>
            <a:off x="2222360" y="2336967"/>
            <a:ext cx="3383280" cy="3383280"/>
          </a:xfrm>
          <a:prstGeom prst="rect">
            <a:avLst/>
          </a:prstGeom>
          <a:noFill/>
          <a:ln cap="flat" cmpd="sng" w="9525">
            <a:solidFill>
              <a:schemeClr val="dk1"/>
            </a:solidFill>
            <a:prstDash val="solid"/>
            <a:round/>
            <a:headEnd len="med" w="med" type="none"/>
            <a:tailEnd len="med" w="med" type="none"/>
          </a:ln>
        </p:spPr>
      </p:pic>
      <p:pic>
        <p:nvPicPr>
          <p:cNvPr id="130" name="Shape 130"/>
          <p:cNvPicPr preferRelativeResize="0"/>
          <p:nvPr/>
        </p:nvPicPr>
        <p:blipFill rotWithShape="1">
          <a:blip r:embed="rId5">
            <a:alphaModFix/>
          </a:blip>
          <a:srcRect b="0" l="408" r="409" t="0"/>
          <a:stretch/>
        </p:blipFill>
        <p:spPr>
          <a:xfrm>
            <a:off x="6606031" y="2369750"/>
            <a:ext cx="3383280" cy="3383280"/>
          </a:xfrm>
          <a:prstGeom prst="rect">
            <a:avLst/>
          </a:prstGeom>
          <a:noFill/>
          <a:ln cap="flat" cmpd="sng" w="9525">
            <a:solidFill>
              <a:schemeClr val="dk1"/>
            </a:solidFill>
            <a:prstDash val="solid"/>
            <a:round/>
            <a:headEnd len="med" w="med" type="none"/>
            <a:tailEnd len="med" w="med" type="none"/>
          </a:ln>
        </p:spPr>
      </p:pic>
      <p:sp>
        <p:nvSpPr>
          <p:cNvPr id="131" name="Shape 131"/>
          <p:cNvSpPr txBox="1"/>
          <p:nvPr/>
        </p:nvSpPr>
        <p:spPr>
          <a:xfrm>
            <a:off x="5388114" y="1690688"/>
            <a:ext cx="1415772"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Mosiah 3:5-6</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838200" y="365125"/>
            <a:ext cx="10515599" cy="1325562"/>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What Does a Chiasmus Look Like in a Similarity Matrix?</a:t>
            </a:r>
          </a:p>
        </p:txBody>
      </p:sp>
      <p:sp>
        <p:nvSpPr>
          <p:cNvPr id="137" name="Shape 137"/>
          <p:cNvSpPr txBox="1"/>
          <p:nvPr/>
        </p:nvSpPr>
        <p:spPr>
          <a:xfrm>
            <a:off x="5400937" y="1690688"/>
            <a:ext cx="1390124"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1 Ne 1:15-18</a:t>
            </a:r>
          </a:p>
        </p:txBody>
      </p:sp>
      <p:pic>
        <p:nvPicPr>
          <p:cNvPr id="138" name="Shape 138"/>
          <p:cNvPicPr preferRelativeResize="0"/>
          <p:nvPr/>
        </p:nvPicPr>
        <p:blipFill rotWithShape="1">
          <a:blip r:embed="rId3">
            <a:alphaModFix/>
          </a:blip>
          <a:srcRect b="0" l="675" r="675" t="0"/>
          <a:stretch/>
        </p:blipFill>
        <p:spPr>
          <a:xfrm>
            <a:off x="2241096" y="2336967"/>
            <a:ext cx="3383280" cy="3383280"/>
          </a:xfrm>
          <a:prstGeom prst="rect">
            <a:avLst/>
          </a:prstGeom>
          <a:noFill/>
          <a:ln cap="flat" cmpd="sng" w="9525">
            <a:solidFill>
              <a:schemeClr val="dk1"/>
            </a:solidFill>
            <a:prstDash val="solid"/>
            <a:round/>
            <a:headEnd len="med" w="med" type="none"/>
            <a:tailEnd len="med" w="med" type="none"/>
          </a:ln>
        </p:spPr>
      </p:pic>
      <p:pic>
        <p:nvPicPr>
          <p:cNvPr id="139" name="Shape 139"/>
          <p:cNvPicPr preferRelativeResize="0"/>
          <p:nvPr/>
        </p:nvPicPr>
        <p:blipFill rotWithShape="1">
          <a:blip r:embed="rId4">
            <a:alphaModFix/>
          </a:blip>
          <a:srcRect b="-1" l="0" r="0" t="1070"/>
          <a:stretch/>
        </p:blipFill>
        <p:spPr>
          <a:xfrm>
            <a:off x="6606031" y="2336967"/>
            <a:ext cx="3383280" cy="3383280"/>
          </a:xfrm>
          <a:prstGeom prst="rect">
            <a:avLst/>
          </a:prstGeom>
          <a:noFill/>
          <a:ln cap="flat" cmpd="sng" w="9525">
            <a:solidFill>
              <a:schemeClr val="dk1"/>
            </a:solidFill>
            <a:prstDash val="solid"/>
            <a:round/>
            <a:headEnd len="med" w="med" type="none"/>
            <a:tailEnd len="med" w="med"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00" scaled="0"/>
        </a:gradFill>
      </p:bgPr>
    </p:bg>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599" cy="1325562"/>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What Does a Chiasmus Look Like in a Similarity Matrix?</a:t>
            </a:r>
          </a:p>
        </p:txBody>
      </p:sp>
      <p:sp>
        <p:nvSpPr>
          <p:cNvPr id="145" name="Shape 145"/>
          <p:cNvSpPr txBox="1"/>
          <p:nvPr/>
        </p:nvSpPr>
        <p:spPr>
          <a:xfrm>
            <a:off x="5400937" y="1690688"/>
            <a:ext cx="1247456"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Eph 2: 1-10</a:t>
            </a:r>
          </a:p>
        </p:txBody>
      </p:sp>
      <p:pic>
        <p:nvPicPr>
          <p:cNvPr id="146" name="Shape 146"/>
          <p:cNvPicPr preferRelativeResize="0"/>
          <p:nvPr/>
        </p:nvPicPr>
        <p:blipFill rotWithShape="1">
          <a:blip r:embed="rId3">
            <a:alphaModFix/>
          </a:blip>
          <a:srcRect b="1555" l="1602" r="-5" t="41"/>
          <a:stretch/>
        </p:blipFill>
        <p:spPr>
          <a:xfrm>
            <a:off x="2228324" y="2060019"/>
            <a:ext cx="3383280" cy="3383280"/>
          </a:xfrm>
          <a:prstGeom prst="rect">
            <a:avLst/>
          </a:prstGeom>
          <a:noFill/>
          <a:ln cap="flat" cmpd="sng" w="9525">
            <a:solidFill>
              <a:schemeClr val="dk1"/>
            </a:solidFill>
            <a:prstDash val="solid"/>
            <a:round/>
            <a:headEnd len="med" w="med" type="none"/>
            <a:tailEnd len="med" w="med" type="none"/>
          </a:ln>
        </p:spPr>
      </p:pic>
      <p:pic>
        <p:nvPicPr>
          <p:cNvPr id="147" name="Shape 147"/>
          <p:cNvPicPr preferRelativeResize="0"/>
          <p:nvPr/>
        </p:nvPicPr>
        <p:blipFill rotWithShape="1">
          <a:blip r:embed="rId4">
            <a:alphaModFix/>
          </a:blip>
          <a:srcRect b="627" l="2126" r="-11" t="176"/>
          <a:stretch/>
        </p:blipFill>
        <p:spPr>
          <a:xfrm>
            <a:off x="6580396" y="2060019"/>
            <a:ext cx="3383280" cy="3383280"/>
          </a:xfrm>
          <a:prstGeom prst="rect">
            <a:avLst/>
          </a:prstGeom>
          <a:noFill/>
          <a:ln cap="flat" cmpd="sng" w="9525">
            <a:solidFill>
              <a:schemeClr val="dk1"/>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