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6" r:id="rId1"/>
  </p:sldMasterIdLst>
  <p:notesMasterIdLst>
    <p:notesMasterId r:id="rId39"/>
  </p:notesMasterIdLst>
  <p:sldIdLst>
    <p:sldId id="256" r:id="rId2"/>
    <p:sldId id="380" r:id="rId3"/>
    <p:sldId id="390" r:id="rId4"/>
    <p:sldId id="258" r:id="rId5"/>
    <p:sldId id="257" r:id="rId6"/>
    <p:sldId id="389" r:id="rId7"/>
    <p:sldId id="263" r:id="rId8"/>
    <p:sldId id="577" r:id="rId9"/>
    <p:sldId id="393" r:id="rId10"/>
    <p:sldId id="265" r:id="rId11"/>
    <p:sldId id="290" r:id="rId12"/>
    <p:sldId id="588" r:id="rId13"/>
    <p:sldId id="582" r:id="rId14"/>
    <p:sldId id="276" r:id="rId15"/>
    <p:sldId id="297" r:id="rId16"/>
    <p:sldId id="580" r:id="rId17"/>
    <p:sldId id="581" r:id="rId18"/>
    <p:sldId id="262" r:id="rId19"/>
    <p:sldId id="289" r:id="rId20"/>
    <p:sldId id="298" r:id="rId21"/>
    <p:sldId id="590" r:id="rId22"/>
    <p:sldId id="589" r:id="rId23"/>
    <p:sldId id="293" r:id="rId24"/>
    <p:sldId id="584" r:id="rId25"/>
    <p:sldId id="585" r:id="rId26"/>
    <p:sldId id="586" r:id="rId27"/>
    <p:sldId id="593" r:id="rId28"/>
    <p:sldId id="579" r:id="rId29"/>
    <p:sldId id="587" r:id="rId30"/>
    <p:sldId id="592" r:id="rId31"/>
    <p:sldId id="300" r:id="rId32"/>
    <p:sldId id="578" r:id="rId33"/>
    <p:sldId id="375" r:id="rId34"/>
    <p:sldId id="591" r:id="rId35"/>
    <p:sldId id="308" r:id="rId36"/>
    <p:sldId id="363" r:id="rId37"/>
    <p:sldId id="391"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59"/>
    <p:restoredTop sz="76567"/>
  </p:normalViewPr>
  <p:slideViewPr>
    <p:cSldViewPr snapToGrid="0" snapToObjects="1">
      <p:cViewPr varScale="1">
        <p:scale>
          <a:sx n="115" d="100"/>
          <a:sy n="115" d="100"/>
        </p:scale>
        <p:origin x="216"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4096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Statistics is a way of knowing. Statistics is a toolbox for the data scientist</a:t>
            </a:r>
          </a:p>
          <a:p>
            <a:pPr marL="0" lvl="0" indent="0">
              <a:spcBef>
                <a:spcPts val="0"/>
              </a:spcBef>
              <a:spcAft>
                <a:spcPts val="0"/>
              </a:spcAft>
              <a:buNone/>
            </a:pPr>
            <a:endParaRPr lang="en-US" dirty="0"/>
          </a:p>
          <a:p>
            <a:pPr marL="0" lvl="0" indent="0">
              <a:spcBef>
                <a:spcPts val="0"/>
              </a:spcBef>
              <a:spcAft>
                <a:spcPts val="0"/>
              </a:spcAft>
              <a:buNone/>
            </a:pPr>
            <a:r>
              <a:rPr lang="en-US" dirty="0"/>
              <a:t>Your job is to use these tools to explore and understand your data and the world around you. Over time you will become more practiced in using these tools.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4D8EB1E-C913-6B41-A88F-D947382AC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1A24EE7-D28E-244B-B703-096B2ACBB7CD}" type="slidenum">
              <a:rPr lang="en-US" altLang="en-US" sz="1200"/>
              <a:pPr/>
              <a:t>11</a:t>
            </a:fld>
            <a:endParaRPr lang="en-US" altLang="en-US" sz="1200"/>
          </a:p>
        </p:txBody>
      </p:sp>
      <p:sp>
        <p:nvSpPr>
          <p:cNvPr id="17411" name="Rectangle 2">
            <a:extLst>
              <a:ext uri="{FF2B5EF4-FFF2-40B4-BE49-F238E27FC236}">
                <a16:creationId xmlns:a16="http://schemas.microsoft.com/office/drawing/2014/main" id="{6B7015F7-B789-C94C-B8C9-BF73501ABFB5}"/>
              </a:ext>
            </a:extLst>
          </p:cNvPr>
          <p:cNvSpPr>
            <a:spLocks noGrp="1" noRot="1" noChangeAspect="1" noChangeArrowheads="1" noTextEdit="1"/>
          </p:cNvSpPr>
          <p:nvPr>
            <p:ph type="sldImg"/>
          </p:nvPr>
        </p:nvSpPr>
        <p:spPr>
          <a:xfrm>
            <a:off x="381000" y="685800"/>
            <a:ext cx="6096000" cy="3429000"/>
          </a:xfrm>
          <a:ln/>
        </p:spPr>
      </p:sp>
      <p:sp>
        <p:nvSpPr>
          <p:cNvPr id="17412" name="Rectangle 3">
            <a:extLst>
              <a:ext uri="{FF2B5EF4-FFF2-40B4-BE49-F238E27FC236}">
                <a16:creationId xmlns:a16="http://schemas.microsoft.com/office/drawing/2014/main" id="{855FA5C8-4B2E-3F4F-BCDB-1E23BECAEE2E}"/>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everywhere.</a:t>
            </a: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often included in reports to add credibility. This is easily observed watching any of the major news shows. Many of the statistics presented to you in your life have not been, are not, and will not be accurate. These snappy numbers are often easily accepted and mislead people, especially people who are not informed about research and statistics.</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It is extremely important to understand statistics because statistics influence which findings you are going to believe and which findings are going to influence you to make changes in your life.</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49819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4D8EB1E-C913-6B41-A88F-D947382AC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1A24EE7-D28E-244B-B703-096B2ACBB7CD}" type="slidenum">
              <a:rPr lang="en-US" altLang="en-US" sz="1200"/>
              <a:pPr/>
              <a:t>12</a:t>
            </a:fld>
            <a:endParaRPr lang="en-US" altLang="en-US" sz="1200"/>
          </a:p>
        </p:txBody>
      </p:sp>
      <p:sp>
        <p:nvSpPr>
          <p:cNvPr id="17411" name="Rectangle 2">
            <a:extLst>
              <a:ext uri="{FF2B5EF4-FFF2-40B4-BE49-F238E27FC236}">
                <a16:creationId xmlns:a16="http://schemas.microsoft.com/office/drawing/2014/main" id="{6B7015F7-B789-C94C-B8C9-BF73501ABFB5}"/>
              </a:ext>
            </a:extLst>
          </p:cNvPr>
          <p:cNvSpPr>
            <a:spLocks noGrp="1" noRot="1" noChangeAspect="1" noChangeArrowheads="1" noTextEdit="1"/>
          </p:cNvSpPr>
          <p:nvPr>
            <p:ph type="sldImg"/>
          </p:nvPr>
        </p:nvSpPr>
        <p:spPr>
          <a:xfrm>
            <a:off x="381000" y="685800"/>
            <a:ext cx="6096000" cy="3429000"/>
          </a:xfrm>
          <a:ln/>
        </p:spPr>
      </p:sp>
      <p:sp>
        <p:nvSpPr>
          <p:cNvPr id="17412" name="Rectangle 3">
            <a:extLst>
              <a:ext uri="{FF2B5EF4-FFF2-40B4-BE49-F238E27FC236}">
                <a16:creationId xmlns:a16="http://schemas.microsoft.com/office/drawing/2014/main" id="{855FA5C8-4B2E-3F4F-BCDB-1E23BECAEE2E}"/>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everywhere.</a:t>
            </a: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often included in reports to add credibility. This is easily observed watching any of the major news shows. Many of the statistics presented to you in your life have not been, are not, and will not be accurate. These snappy numbers are often easily accepted and mislead people, especially people who are not informed about research and statistics.</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It is extremely important to understand statistics because statistics influence which findings you are going to believe and which findings are going to influence you to make changes in your life.</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a:p>
            <a:pPr>
              <a:lnSpc>
                <a:spcPct val="115000"/>
              </a:lnSpc>
              <a:spcBef>
                <a:spcPts val="1075"/>
              </a:spcBef>
            </a:pP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8870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EC85D6B-212C-3143-AD63-F0418083A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8DD1939-9F48-4A47-B33D-4D82BAF091AB}" type="slidenum">
              <a:rPr lang="en-US" altLang="en-US" sz="1200"/>
              <a:pPr/>
              <a:t>13</a:t>
            </a:fld>
            <a:endParaRPr lang="en-US" altLang="en-US" sz="1200"/>
          </a:p>
        </p:txBody>
      </p:sp>
      <p:sp>
        <p:nvSpPr>
          <p:cNvPr id="21507" name="Rectangle 2">
            <a:extLst>
              <a:ext uri="{FF2B5EF4-FFF2-40B4-BE49-F238E27FC236}">
                <a16:creationId xmlns:a16="http://schemas.microsoft.com/office/drawing/2014/main" id="{995F91BD-F7DC-7749-8D6F-4BA12822AAFC}"/>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8EC2BDF8-CD39-DE4D-9E5C-440062EF9D9D}"/>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Benjamin Disraeli was quoted by Mark Twain as having said, "There are three kinds of lies -- lies, damned lies, and statistics." This quote reminds us why it is so important to understand statistics. From now on, don't just blindly accept numbers or findings but look carefully at the numbers, the sources, and most importantly, the procedures researchers use to obtain their findings. But just as important as detecting the deceptive use of statistics is the appreciation of the proper use of statistics.</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907447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360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Variability</a:t>
            </a:r>
          </a:p>
          <a:p>
            <a:r>
              <a:rPr lang="en-US" dirty="0"/>
              <a:t>Need of statistics arises from the omnipresence of variability (noise)</a:t>
            </a:r>
          </a:p>
          <a:p>
            <a:r>
              <a:rPr lang="en-US" dirty="0"/>
              <a:t>Repeated measurements on the same individual vary (noise)</a:t>
            </a:r>
          </a:p>
          <a:p>
            <a:r>
              <a:rPr lang="en-US" dirty="0"/>
              <a:t>Some times we want to find unusual individuals</a:t>
            </a:r>
          </a:p>
          <a:p>
            <a:r>
              <a:rPr lang="en-US" dirty="0"/>
              <a:t>Other times we focus on the variation of measurements</a:t>
            </a:r>
          </a:p>
          <a:p>
            <a:r>
              <a:rPr lang="en-US" dirty="0"/>
              <a:t>Other times we want to detect systematic effects against the background noise of individual variation</a:t>
            </a:r>
          </a:p>
        </p:txBody>
      </p:sp>
    </p:spTree>
    <p:extLst>
      <p:ext uri="{BB962C8B-B14F-4D97-AF65-F5344CB8AC3E}">
        <p14:creationId xmlns:p14="http://schemas.microsoft.com/office/powerpoint/2010/main" val="48410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1. Describe data to simplify things to explain things (bottom line up front, executive summary, baseball)</a:t>
            </a:r>
          </a:p>
          <a:p>
            <a:pPr marL="139700" indent="0">
              <a:buNone/>
            </a:pPr>
            <a:r>
              <a:rPr lang="en-US" dirty="0"/>
              <a:t>2. Compare things (are they the same? are they different?)</a:t>
            </a:r>
          </a:p>
          <a:p>
            <a:pPr marL="139700" indent="0">
              <a:buNone/>
            </a:pPr>
            <a:r>
              <a:rPr lang="en-US" dirty="0"/>
              <a:t>3. Is there a relationship between things? (How does changing one thing influence another thing?)</a:t>
            </a:r>
          </a:p>
          <a:p>
            <a:pPr marL="139700" indent="0">
              <a:buNone/>
            </a:pPr>
            <a:r>
              <a:rPr lang="en-US" dirty="0"/>
              <a:t>4. What is that relationship? (regression)</a:t>
            </a:r>
          </a:p>
          <a:p>
            <a:pPr marL="139700" indent="0">
              <a:buNone/>
            </a:pPr>
            <a:endParaRPr lang="en-US" dirty="0"/>
          </a:p>
        </p:txBody>
      </p:sp>
    </p:spTree>
    <p:extLst>
      <p:ext uri="{BB962C8B-B14F-4D97-AF65-F5344CB8AC3E}">
        <p14:creationId xmlns:p14="http://schemas.microsoft.com/office/powerpoint/2010/main" val="296056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Time, resource constraints (HIV)</a:t>
            </a:r>
          </a:p>
          <a:p>
            <a:r>
              <a:rPr lang="en-US" dirty="0"/>
              <a:t>Some populations are infinite</a:t>
            </a:r>
          </a:p>
          <a:p>
            <a:r>
              <a:rPr lang="en-US" dirty="0"/>
              <a:t>representative of the population</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sufficiently large</a:t>
            </a:r>
          </a:p>
          <a:p>
            <a:r>
              <a:rPr lang="en-US" dirty="0"/>
              <a:t>properly selected (for the analysis…)</a:t>
            </a:r>
          </a:p>
        </p:txBody>
      </p:sp>
    </p:spTree>
    <p:extLst>
      <p:ext uri="{BB962C8B-B14F-4D97-AF65-F5344CB8AC3E}">
        <p14:creationId xmlns:p14="http://schemas.microsoft.com/office/powerpoint/2010/main" val="2446683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solidFill>
                  <a:schemeClr val="tx1"/>
                </a:solidFill>
              </a:rPr>
              <a:t>The population in this example is finite and includes every American in this age group.</a:t>
            </a:r>
          </a:p>
          <a:p>
            <a:r>
              <a:rPr lang="en-US" altLang="en-US" dirty="0">
                <a:solidFill>
                  <a:schemeClr val="tx1"/>
                </a:solidFill>
              </a:rPr>
              <a:t>Gathering data from every individual in this population would be nearly impossible and prohibitively expensive.</a:t>
            </a:r>
          </a:p>
          <a:p>
            <a:r>
              <a:rPr lang="en-US" altLang="en-US" dirty="0">
                <a:solidFill>
                  <a:schemeClr val="tx1"/>
                </a:solidFill>
              </a:rPr>
              <a:t>’bias’ is a technical term we will revisit, what does it mean to you?</a:t>
            </a:r>
          </a:p>
        </p:txBody>
      </p:sp>
    </p:spTree>
    <p:extLst>
      <p:ext uri="{BB962C8B-B14F-4D97-AF65-F5344CB8AC3E}">
        <p14:creationId xmlns:p14="http://schemas.microsoft.com/office/powerpoint/2010/main" val="282320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data doesn’t imply useful data, nor better data where one needs it (nor how to think about data outside of one’s decision area).</a:t>
            </a:r>
          </a:p>
        </p:txBody>
      </p:sp>
    </p:spTree>
    <p:extLst>
      <p:ext uri="{BB962C8B-B14F-4D97-AF65-F5344CB8AC3E}">
        <p14:creationId xmlns:p14="http://schemas.microsoft.com/office/powerpoint/2010/main" val="8746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Shape 9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6" name="Shape 9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Quick overview of </a:t>
            </a:r>
            <a:endParaRPr dirty="0"/>
          </a:p>
        </p:txBody>
      </p:sp>
    </p:spTree>
    <p:extLst>
      <p:ext uri="{BB962C8B-B14F-4D97-AF65-F5344CB8AC3E}">
        <p14:creationId xmlns:p14="http://schemas.microsoft.com/office/powerpoint/2010/main" val="195501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23</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itchFamily="2" charset="0"/>
                <a:ea typeface="ＭＳ Ｐゴシック" panose="020B0600070205080204" pitchFamily="34" charset="-128"/>
              </a:rPr>
              <a:t>Context matters! June, July, August</a:t>
            </a:r>
          </a:p>
        </p:txBody>
      </p:sp>
    </p:spTree>
    <p:extLst>
      <p:ext uri="{BB962C8B-B14F-4D97-AF65-F5344CB8AC3E}">
        <p14:creationId xmlns:p14="http://schemas.microsoft.com/office/powerpoint/2010/main" val="236665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24</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Geneva" panose="020B0503030404040204" pitchFamily="34" charset="0"/>
                <a:ea typeface="ＭＳ Ｐゴシック" panose="020B0600070205080204" pitchFamily="34" charset="-128"/>
              </a:rPr>
              <a:t>A major flaw is that both increased churches and increased crime rates can be explained by larger populations. In bigger cities, there are both more churches and more crime. This problem, which we will discuss in more detail in a later chapter refers to the lurking variable problem. Namely, a third variable can cause both situations; however people erroneously believe that there is a causal relationship between the two primary variables rather than recognize that a third variable can cause both. </a:t>
            </a:r>
          </a:p>
        </p:txBody>
      </p:sp>
    </p:spTree>
    <p:extLst>
      <p:ext uri="{BB962C8B-B14F-4D97-AF65-F5344CB8AC3E}">
        <p14:creationId xmlns:p14="http://schemas.microsoft.com/office/powerpoint/2010/main" val="424710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25</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ltLang="en-US" dirty="0">
                <a:latin typeface="Times" pitchFamily="2" charset="0"/>
                <a:ea typeface="ＭＳ Ｐゴシック" panose="020B0600070205080204" pitchFamily="34" charset="-128"/>
              </a:rPr>
              <a:t>Consider the number of interracial marriages that are now occurring in our society...</a:t>
            </a:r>
          </a:p>
          <a:p>
            <a:pPr eaLnBrk="1" hangingPunct="1"/>
            <a:endParaRPr lang="en-US" altLang="en-US" dirty="0">
              <a:solidFill>
                <a:srgbClr val="000000"/>
              </a:solidFill>
              <a:latin typeface="Geneva" panose="020B0503030404040204" pitchFamily="34" charset="0"/>
              <a:ea typeface="ＭＳ Ｐゴシック" panose="020B0600070205080204" pitchFamily="34" charset="-128"/>
            </a:endParaRPr>
          </a:p>
          <a:p>
            <a:pPr eaLnBrk="1" hangingPunct="1"/>
            <a:r>
              <a:rPr lang="en-US" altLang="en-US" dirty="0">
                <a:solidFill>
                  <a:srgbClr val="000000"/>
                </a:solidFill>
                <a:latin typeface="Geneva" panose="020B0503030404040204" pitchFamily="34" charset="0"/>
                <a:ea typeface="ＭＳ Ｐゴシック" panose="020B0600070205080204" pitchFamily="34" charset="-128"/>
              </a:rPr>
              <a:t>A major flaw is that we don't have the information that we need. What is the rate at which marriages are occurring? Suppose only 1% of marriages 25 years ago were interracial and so now 1.75% of marriages are interracial (1.75 is 75% higher than 1). But this latter number is hardly evidence suggesting the acceptability of interracial marriages. In addition, the statistic provided does not rule out the possibility that the number of interracial marriages has seen dramatic fluctuations over the years and this year is not the highest. Again, there is simply not enough information to understand fully the impact of the statistics. </a:t>
            </a:r>
          </a:p>
        </p:txBody>
      </p:sp>
    </p:spTree>
    <p:extLst>
      <p:ext uri="{BB962C8B-B14F-4D97-AF65-F5344CB8AC3E}">
        <p14:creationId xmlns:p14="http://schemas.microsoft.com/office/powerpoint/2010/main" val="3989742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26</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altLang="en-US" dirty="0">
              <a:solidFill>
                <a:srgbClr val="000000"/>
              </a:solidFill>
              <a:latin typeface="Geneva" panose="020B0503030404040204" pitchFamily="34" charset="0"/>
              <a:ea typeface="ＭＳ Ｐゴシック" panose="020B0600070205080204" pitchFamily="34" charset="-128"/>
            </a:endParaRPr>
          </a:p>
        </p:txBody>
      </p:sp>
    </p:spTree>
    <p:extLst>
      <p:ext uri="{BB962C8B-B14F-4D97-AF65-F5344CB8AC3E}">
        <p14:creationId xmlns:p14="http://schemas.microsoft.com/office/powerpoint/2010/main" val="850412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27</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altLang="en-US" dirty="0">
              <a:solidFill>
                <a:srgbClr val="000000"/>
              </a:solidFill>
              <a:latin typeface="Geneva" panose="020B0503030404040204" pitchFamily="34" charset="0"/>
              <a:ea typeface="ＭＳ Ｐゴシック" panose="020B0600070205080204" pitchFamily="34" charset="-128"/>
            </a:endParaRPr>
          </a:p>
        </p:txBody>
      </p:sp>
    </p:spTree>
    <p:extLst>
      <p:ext uri="{BB962C8B-B14F-4D97-AF65-F5344CB8AC3E}">
        <p14:creationId xmlns:p14="http://schemas.microsoft.com/office/powerpoint/2010/main" val="3102837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en-US" dirty="0">
                <a:ea typeface="ＭＳ Ｐゴシック" panose="020B0600070205080204" pitchFamily="34" charset="-128"/>
              </a:rPr>
              <a:t>Statistics are NOT just facts and figures.</a:t>
            </a: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a:t>Statistics IS NOT mathematics. Statistics is about context. Mathematics is about the abstract and universal, what remains after removing all context.</a:t>
            </a:r>
            <a:endParaRPr lang="en-US" dirty="0">
              <a:solidFill>
                <a:srgbClr val="000000"/>
              </a:solidFill>
              <a:latin typeface="Geneva" panose="020B0503030404040204" pitchFamily="34" charset="0"/>
              <a:ea typeface="ＭＳ Ｐゴシック" panose="020B0600070205080204" pitchFamily="34" charset="-128"/>
            </a:endParaRPr>
          </a:p>
          <a:p>
            <a:pPr marL="0" lvl="0" indent="0" rtl="0">
              <a:spcBef>
                <a:spcPts val="0"/>
              </a:spcBef>
              <a:spcAft>
                <a:spcPts val="0"/>
              </a:spcAft>
              <a:buNone/>
            </a:pPr>
            <a:endParaRPr lang="en-US" altLang="en-US" dirty="0">
              <a:solidFill>
                <a:srgbClr val="000000"/>
              </a:solidFill>
              <a:latin typeface="Geneva" panose="020B0503030404040204" pitchFamily="34" charset="0"/>
              <a:ea typeface="ＭＳ Ｐゴシック" panose="020B0600070205080204" pitchFamily="34" charset="-128"/>
            </a:endParaRPr>
          </a:p>
          <a:p>
            <a:pPr marL="0" lvl="0" indent="0" rtl="0">
              <a:spcBef>
                <a:spcPts val="0"/>
              </a:spcBef>
              <a:spcAft>
                <a:spcPts val="0"/>
              </a:spcAft>
              <a:buNone/>
            </a:pPr>
            <a:r>
              <a:rPr lang="en-US" altLang="en-US" dirty="0">
                <a:solidFill>
                  <a:srgbClr val="000000"/>
                </a:solidFill>
                <a:latin typeface="Geneva" panose="020B0503030404040204" pitchFamily="34" charset="0"/>
                <a:ea typeface="ＭＳ Ｐゴシック" panose="020B0600070205080204" pitchFamily="34" charset="-128"/>
              </a:rPr>
              <a:t>Rather, "statistics" refers to a range of techniques and procedures for analyzing, interpreting, displaying, and making decisions based on data.</a:t>
            </a:r>
          </a:p>
          <a:p>
            <a:pPr eaLnBrk="1" hangingPunct="1"/>
            <a:endParaRPr lang="en-US" altLang="en-US" dirty="0">
              <a:latin typeface="Times" pitchFamily="2" charset="0"/>
              <a:ea typeface="ＭＳ Ｐゴシック" panose="020B0600070205080204" pitchFamily="34" charset="-128"/>
            </a:endParaRPr>
          </a:p>
          <a:p>
            <a:pPr marL="0" lvl="0" indent="0" rtl="0">
              <a:spcBef>
                <a:spcPts val="0"/>
              </a:spcBef>
              <a:spcAft>
                <a:spcPts val="0"/>
              </a:spcAft>
              <a:buNone/>
            </a:pPr>
            <a:endParaRPr lang="en-US" dirty="0"/>
          </a:p>
        </p:txBody>
      </p:sp>
    </p:spTree>
    <p:extLst>
      <p:ext uri="{BB962C8B-B14F-4D97-AF65-F5344CB8AC3E}">
        <p14:creationId xmlns:p14="http://schemas.microsoft.com/office/powerpoint/2010/main" val="478471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29</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altLang="en-US" dirty="0">
              <a:solidFill>
                <a:srgbClr val="000000"/>
              </a:solidFill>
              <a:latin typeface="Geneva" panose="020B0503030404040204" pitchFamily="34" charset="0"/>
              <a:ea typeface="ＭＳ Ｐゴシック" panose="020B0600070205080204" pitchFamily="34" charset="-128"/>
            </a:endParaRPr>
          </a:p>
        </p:txBody>
      </p:sp>
    </p:spTree>
    <p:extLst>
      <p:ext uri="{BB962C8B-B14F-4D97-AF65-F5344CB8AC3E}">
        <p14:creationId xmlns:p14="http://schemas.microsoft.com/office/powerpoint/2010/main" val="2722134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data doesn’t imply useful data, nor better data where one needs it (nor how to think about data outside of one’s decision area).</a:t>
            </a:r>
          </a:p>
        </p:txBody>
      </p:sp>
    </p:spTree>
    <p:extLst>
      <p:ext uri="{BB962C8B-B14F-4D97-AF65-F5344CB8AC3E}">
        <p14:creationId xmlns:p14="http://schemas.microsoft.com/office/powerpoint/2010/main" val="598993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Statistics is not magic</a:t>
            </a:r>
          </a:p>
          <a:p>
            <a:r>
              <a:rPr lang="en-US" dirty="0"/>
              <a:t>- Student is the sorcerer's apprentice</a:t>
            </a:r>
          </a:p>
          <a:p>
            <a:r>
              <a:rPr lang="en-US" dirty="0"/>
              <a:t>- Incantation has automatic effectiveness</a:t>
            </a:r>
          </a:p>
          <a:p>
            <a:r>
              <a:rPr lang="en-US" dirty="0"/>
              <a:t>- Apprentice is not meant to understand how the incantation works</a:t>
            </a:r>
          </a:p>
          <a:p>
            <a:r>
              <a:rPr lang="en-US" dirty="0"/>
              <a:t>- Follow the recipe exactly, better yet, use software!</a:t>
            </a:r>
          </a:p>
        </p:txBody>
      </p:sp>
    </p:spTree>
    <p:extLst>
      <p:ext uri="{BB962C8B-B14F-4D97-AF65-F5344CB8AC3E}">
        <p14:creationId xmlns:p14="http://schemas.microsoft.com/office/powerpoint/2010/main" val="3517596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11503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Shape 9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6" name="Shape 9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We’re going to be talking about things that are largely about statistics, and we will be trying to tie this back to other areas as we go</a:t>
            </a:r>
            <a:endParaRPr dirty="0"/>
          </a:p>
        </p:txBody>
      </p:sp>
    </p:spTree>
    <p:extLst>
      <p:ext uri="{BB962C8B-B14F-4D97-AF65-F5344CB8AC3E}">
        <p14:creationId xmlns:p14="http://schemas.microsoft.com/office/powerpoint/2010/main" val="1735568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0853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0827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You need this background, but I am mindful of our constraints</a:t>
            </a:r>
            <a:endParaRPr dirty="0"/>
          </a:p>
        </p:txBody>
      </p:sp>
    </p:spTree>
    <p:extLst>
      <p:ext uri="{BB962C8B-B14F-4D97-AF65-F5344CB8AC3E}">
        <p14:creationId xmlns:p14="http://schemas.microsoft.com/office/powerpoint/2010/main" val="3625399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8" name="Shape 7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Because… Traditional takes on statistics talks about things like confidence intervals, hypothesis testing, </a:t>
            </a:r>
            <a:r>
              <a:rPr lang="en-US" dirty="0" err="1"/>
              <a:t>etc</a:t>
            </a:r>
            <a:r>
              <a:rPr lang="en-US" dirty="0"/>
              <a:t> etc. Statistics takes place all over the place!</a:t>
            </a:r>
          </a:p>
        </p:txBody>
      </p:sp>
    </p:spTree>
    <p:extLst>
      <p:ext uri="{BB962C8B-B14F-4D97-AF65-F5344CB8AC3E}">
        <p14:creationId xmlns:p14="http://schemas.microsoft.com/office/powerpoint/2010/main" val="1842208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417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Important!! I want to hear from you, make sure I have your contact information and we can connect professionally. I want to hear more about what your capstone project is and how you’re doing and where we can help.</a:t>
            </a:r>
            <a:endParaRPr dirty="0"/>
          </a:p>
        </p:txBody>
      </p:sp>
    </p:spTree>
    <p:extLst>
      <p:ext uri="{BB962C8B-B14F-4D97-AF65-F5344CB8AC3E}">
        <p14:creationId xmlns:p14="http://schemas.microsoft.com/office/powerpoint/2010/main" val="382715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course description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Shape 10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5" name="Shape 10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Undergraduate degree in mathematics, long term interest in computer science</a:t>
            </a:r>
          </a:p>
          <a:p>
            <a:pPr marL="0" lvl="0" indent="0" rtl="0">
              <a:spcBef>
                <a:spcPts val="0"/>
              </a:spcBef>
              <a:spcAft>
                <a:spcPts val="0"/>
              </a:spcAft>
              <a:buNone/>
            </a:pPr>
            <a:endParaRPr lang="en-US" dirty="0"/>
          </a:p>
          <a:p>
            <a:pPr marL="0" lvl="0" indent="0" rtl="0">
              <a:spcBef>
                <a:spcPts val="0"/>
              </a:spcBef>
              <a:spcAft>
                <a:spcPts val="0"/>
              </a:spcAft>
              <a:buNone/>
            </a:pPr>
            <a:r>
              <a:rPr lang="en-US" dirty="0"/>
              <a:t>Went to grad school for combinatorics, ended up in statistics and migrated into data science</a:t>
            </a:r>
          </a:p>
          <a:p>
            <a:pPr marL="0" lvl="0" indent="0" rtl="0">
              <a:spcBef>
                <a:spcPts val="0"/>
              </a:spcBef>
              <a:spcAft>
                <a:spcPts val="0"/>
              </a:spcAft>
              <a:buNone/>
            </a:pPr>
            <a:endParaRPr lang="en-US" dirty="0"/>
          </a:p>
          <a:p>
            <a:pPr marL="0" lvl="0" indent="0" rtl="0">
              <a:spcBef>
                <a:spcPts val="0"/>
              </a:spcBef>
              <a:spcAft>
                <a:spcPts val="0"/>
              </a:spcAft>
              <a:buNone/>
            </a:pPr>
            <a:r>
              <a:rPr lang="en-US" dirty="0"/>
              <a:t>Have worked a lot professionally in cybersecurity, but do a lot of other things as well.</a:t>
            </a:r>
            <a:endParaRPr dirty="0"/>
          </a:p>
        </p:txBody>
      </p:sp>
    </p:spTree>
    <p:extLst>
      <p:ext uri="{BB962C8B-B14F-4D97-AF65-F5344CB8AC3E}">
        <p14:creationId xmlns:p14="http://schemas.microsoft.com/office/powerpoint/2010/main" val="220846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We’re going to get back to our big picture introduction to statistics, statistical thinking</a:t>
            </a:r>
          </a:p>
          <a:p>
            <a:pPr marL="0" lvl="0" indent="0">
              <a:spcBef>
                <a:spcPts val="0"/>
              </a:spcBef>
              <a:spcAft>
                <a:spcPts val="0"/>
              </a:spcAft>
              <a:buNone/>
            </a:pPr>
            <a:endParaRPr lang="en-US" dirty="0"/>
          </a:p>
          <a:p>
            <a:pPr marL="0" lvl="0" indent="0">
              <a:spcBef>
                <a:spcPts val="0"/>
              </a:spcBef>
              <a:spcAft>
                <a:spcPts val="0"/>
              </a:spcAft>
              <a:buNone/>
            </a:pPr>
            <a:r>
              <a:rPr lang="en-US" dirty="0"/>
              <a:t>We’ll get into the most useful stuff which is working with our data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414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5621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grpSp>
        <p:nvGrpSpPr>
          <p:cNvPr id="61" name="Shape 61"/>
          <p:cNvGrpSpPr/>
          <p:nvPr/>
        </p:nvGrpSpPr>
        <p:grpSpPr>
          <a:xfrm>
            <a:off x="-11" y="1000670"/>
            <a:ext cx="7314320" cy="3087225"/>
            <a:chOff x="-11" y="1378677"/>
            <a:chExt cx="7314320" cy="4116300"/>
          </a:xfrm>
        </p:grpSpPr>
        <p:sp>
          <p:nvSpPr>
            <p:cNvPr id="62" name="Shape 62"/>
            <p:cNvSpPr/>
            <p:nvPr/>
          </p:nvSpPr>
          <p:spPr>
            <a:xfrm flipH="1">
              <a:off x="-11" y="1378677"/>
              <a:ext cx="187800" cy="41163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3" name="Shape 63"/>
            <p:cNvSpPr/>
            <p:nvPr/>
          </p:nvSpPr>
          <p:spPr>
            <a:xfrm flipH="1">
              <a:off x="187809" y="1378677"/>
              <a:ext cx="7126500" cy="41163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64" name="Shape 64"/>
          <p:cNvSpPr txBox="1">
            <a:spLocks noGrp="1"/>
          </p:cNvSpPr>
          <p:nvPr>
            <p:ph type="ctrTitle"/>
          </p:nvPr>
        </p:nvSpPr>
        <p:spPr>
          <a:xfrm>
            <a:off x="685800" y="1699932"/>
            <a:ext cx="6400800" cy="10005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65" name="Shape 65"/>
          <p:cNvSpPr txBox="1">
            <a:spLocks noGrp="1"/>
          </p:cNvSpPr>
          <p:nvPr>
            <p:ph type="subTitle" idx="1"/>
          </p:nvPr>
        </p:nvSpPr>
        <p:spPr>
          <a:xfrm>
            <a:off x="685800" y="2700338"/>
            <a:ext cx="6400800" cy="6753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grpSp>
        <p:nvGrpSpPr>
          <p:cNvPr id="67" name="Shape 67"/>
          <p:cNvGrpSpPr/>
          <p:nvPr/>
        </p:nvGrpSpPr>
        <p:grpSpPr>
          <a:xfrm>
            <a:off x="-13" y="-9141"/>
            <a:ext cx="8005728" cy="1209422"/>
            <a:chOff x="-13" y="-12188"/>
            <a:chExt cx="8005728" cy="1161900"/>
          </a:xfrm>
        </p:grpSpPr>
        <p:sp>
          <p:nvSpPr>
            <p:cNvPr id="68" name="Shape 68"/>
            <p:cNvSpPr/>
            <p:nvPr/>
          </p:nvSpPr>
          <p:spPr>
            <a:xfrm flipH="1">
              <a:off x="-13" y="-12188"/>
              <a:ext cx="187800" cy="11619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9" name="Shape 69"/>
            <p:cNvSpPr/>
            <p:nvPr/>
          </p:nvSpPr>
          <p:spPr>
            <a:xfrm flipH="1">
              <a:off x="187715" y="-12188"/>
              <a:ext cx="7818000" cy="11619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70" name="Shape 70"/>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71" name="Shape 71"/>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Shape 85"/>
          <p:cNvSpPr/>
          <p:nvPr/>
        </p:nvSpPr>
        <p:spPr>
          <a:xfrm flipH="1">
            <a:off x="8964666" y="4623761"/>
            <a:ext cx="187800" cy="521400"/>
          </a:xfrm>
          <a:prstGeom prst="rect">
            <a:avLst/>
          </a:prstGeom>
          <a:solidFill>
            <a:srgbClr val="AB0101"/>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86" name="Shape 86"/>
          <p:cNvSpPr/>
          <p:nvPr/>
        </p:nvSpPr>
        <p:spPr>
          <a:xfrm flipH="1">
            <a:off x="3866778" y="4623761"/>
            <a:ext cx="5097900" cy="5214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87" name="Shape 87"/>
          <p:cNvSpPr txBox="1">
            <a:spLocks noGrp="1"/>
          </p:cNvSpPr>
          <p:nvPr>
            <p:ph type="body" idx="1"/>
          </p:nvPr>
        </p:nvSpPr>
        <p:spPr>
          <a:xfrm>
            <a:off x="3866813" y="4623761"/>
            <a:ext cx="5097900" cy="521400"/>
          </a:xfrm>
          <a:prstGeom prst="rect">
            <a:avLst/>
          </a:prstGeom>
        </p:spPr>
        <p:txBody>
          <a:bodyPr spcFirstLastPara="1" wrap="square" lIns="91425" tIns="91425" rIns="91425" bIns="91425" anchor="t" anchorCtr="0"/>
          <a:lstStyle>
            <a:lvl1pPr marL="457200" lvl="0" indent="-228600">
              <a:spcBef>
                <a:spcPts val="0"/>
              </a:spcBef>
              <a:spcAft>
                <a:spcPts val="0"/>
              </a:spcAft>
              <a:buClr>
                <a:schemeClr val="lt1"/>
              </a:buClr>
              <a:buSzPts val="1400"/>
              <a:buNone/>
              <a:defRPr sz="1400">
                <a:solidFill>
                  <a:schemeClr val="lt1"/>
                </a:solidFill>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3220-0081-1745-9E25-112CB183A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F5611-ADF4-1846-AF80-50ED1E9541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887AB4B-6506-0F45-86DA-72566CA19A42}"/>
              </a:ext>
            </a:extLst>
          </p:cNvPr>
          <p:cNvSpPr>
            <a:spLocks noGrp="1"/>
          </p:cNvSpPr>
          <p:nvPr>
            <p:ph type="ftr" sz="quarter" idx="10"/>
          </p:nvPr>
        </p:nvSpPr>
        <p:spPr/>
        <p:txBody>
          <a:bodyPr/>
          <a:lstStyle>
            <a:lvl1pPr>
              <a:defRPr/>
            </a:lvl1pPr>
          </a:lstStyle>
          <a:p>
            <a:r>
              <a:rPr lang="en-US" altLang="en-US"/>
              <a:t>Statistics for Business and Economics, 6e © 2007 Pearson Education, Inc.</a:t>
            </a:r>
          </a:p>
        </p:txBody>
      </p:sp>
      <p:sp>
        <p:nvSpPr>
          <p:cNvPr id="5" name="Slide Number Placeholder 4">
            <a:extLst>
              <a:ext uri="{FF2B5EF4-FFF2-40B4-BE49-F238E27FC236}">
                <a16:creationId xmlns:a16="http://schemas.microsoft.com/office/drawing/2014/main" id="{F69597F2-E583-3B4E-9866-2BDA210E0317}"/>
              </a:ext>
            </a:extLst>
          </p:cNvPr>
          <p:cNvSpPr>
            <a:spLocks noGrp="1"/>
          </p:cNvSpPr>
          <p:nvPr>
            <p:ph type="sldNum" sz="quarter" idx="11"/>
          </p:nvPr>
        </p:nvSpPr>
        <p:spPr/>
        <p:txBody>
          <a:bodyPr/>
          <a:lstStyle>
            <a:lvl1pPr>
              <a:defRPr/>
            </a:lvl1pPr>
          </a:lstStyle>
          <a:p>
            <a:r>
              <a:rPr lang="en-US" altLang="en-US"/>
              <a:t>Chap 1-</a:t>
            </a:r>
            <a:fld id="{76D2977F-E0D3-9243-A34B-582682F45607}" type="slidenum">
              <a:rPr lang="en-US" altLang="en-US"/>
              <a:pPr/>
              <a:t>‹#›</a:t>
            </a:fld>
            <a:endParaRPr lang="en-US" altLang="en-US"/>
          </a:p>
        </p:txBody>
      </p:sp>
    </p:spTree>
    <p:extLst>
      <p:ext uri="{BB962C8B-B14F-4D97-AF65-F5344CB8AC3E}">
        <p14:creationId xmlns:p14="http://schemas.microsoft.com/office/powerpoint/2010/main" val="356511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866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456245" y="1278514"/>
            <a:ext cx="4038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74" name="Shape 74"/>
          <p:cNvSpPr txBox="1">
            <a:spLocks noGrp="1"/>
          </p:cNvSpPr>
          <p:nvPr>
            <p:ph type="body" idx="2"/>
          </p:nvPr>
        </p:nvSpPr>
        <p:spPr>
          <a:xfrm>
            <a:off x="4648200" y="1278514"/>
            <a:ext cx="4038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75" name="Shape 75"/>
          <p:cNvGrpSpPr/>
          <p:nvPr/>
        </p:nvGrpSpPr>
        <p:grpSpPr>
          <a:xfrm>
            <a:off x="-13" y="-9141"/>
            <a:ext cx="8005728" cy="1209422"/>
            <a:chOff x="-13" y="-12188"/>
            <a:chExt cx="8005728" cy="1161900"/>
          </a:xfrm>
        </p:grpSpPr>
        <p:sp>
          <p:nvSpPr>
            <p:cNvPr id="76" name="Shape 76"/>
            <p:cNvSpPr/>
            <p:nvPr/>
          </p:nvSpPr>
          <p:spPr>
            <a:xfrm flipH="1">
              <a:off x="-13" y="-12188"/>
              <a:ext cx="187800" cy="1161900"/>
            </a:xfrm>
            <a:prstGeom prst="rect">
              <a:avLst/>
            </a:prstGeom>
            <a:solidFill>
              <a:srgbClr val="AB0101"/>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77" name="Shape 77"/>
            <p:cNvSpPr/>
            <p:nvPr/>
          </p:nvSpPr>
          <p:spPr>
            <a:xfrm flipH="1">
              <a:off x="187715" y="-12188"/>
              <a:ext cx="7818000" cy="11619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78" name="Shape 7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Tree>
    <p:extLst>
      <p:ext uri="{BB962C8B-B14F-4D97-AF65-F5344CB8AC3E}">
        <p14:creationId xmlns:p14="http://schemas.microsoft.com/office/powerpoint/2010/main" val="163076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esson-plan">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3868" y="-71"/>
            <a:ext cx="3409813" cy="2107677"/>
            <a:chOff x="0" y="1494"/>
            <a:chExt cx="3409813" cy="2810236"/>
          </a:xfrm>
        </p:grpSpPr>
        <p:cxnSp>
          <p:nvCxnSpPr>
            <p:cNvPr id="7" name="Shape 7"/>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8" name="Shape 8"/>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9" name="Shape 9"/>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0" name="Shape 10"/>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1" name="Shape 11"/>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2" name="Shape 12"/>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3" name="Shape 13"/>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4" name="Shape 14"/>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5" name="Shape 15"/>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6" name="Shape 16"/>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7" name="Shape 17"/>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8" name="Shape 18"/>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9" name="Shape 19"/>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0" name="Shape 20"/>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1" name="Shape 21"/>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2" name="Shape 22"/>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3" name="Shape 23"/>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4" name="Shape 24"/>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5" name="Shape 25"/>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6" name="Shape 26"/>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7" name="Shape 27"/>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8" name="Shape 28"/>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9" name="Shape 29"/>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0" name="Shape 30"/>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1" name="Shape 31"/>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
        <p:nvSpPr>
          <p:cNvPr id="32" name="Shape 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33" name="Shape 3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lvl="0" indent="-342900">
              <a:spcBef>
                <a:spcPts val="0"/>
              </a:spcBef>
              <a:spcAft>
                <a:spcPts val="0"/>
              </a:spcAft>
              <a:buClr>
                <a:schemeClr val="dk2"/>
              </a:buClr>
              <a:buSzPts val="1800"/>
              <a:buChar char="●"/>
              <a:defRPr sz="1800">
                <a:solidFill>
                  <a:schemeClr val="dk2"/>
                </a:solidFill>
              </a:defRPr>
            </a:lvl1pPr>
            <a:lvl2pPr marL="914400" lvl="1" indent="-342900">
              <a:spcBef>
                <a:spcPts val="0"/>
              </a:spcBef>
              <a:spcAft>
                <a:spcPts val="0"/>
              </a:spcAft>
              <a:buClr>
                <a:schemeClr val="dk2"/>
              </a:buClr>
              <a:buSzPts val="1800"/>
              <a:buChar char="○"/>
              <a:defRPr sz="1800">
                <a:solidFill>
                  <a:schemeClr val="dk2"/>
                </a:solidFill>
              </a:defRPr>
            </a:lvl2pPr>
            <a:lvl3pPr marL="1371600" lvl="2" indent="-342900">
              <a:spcBef>
                <a:spcPts val="0"/>
              </a:spcBef>
              <a:spcAft>
                <a:spcPts val="0"/>
              </a:spcAft>
              <a:buClr>
                <a:schemeClr val="dk2"/>
              </a:buClr>
              <a:buSzPts val="1800"/>
              <a:buChar char="■"/>
              <a:defRPr sz="1800">
                <a:solidFill>
                  <a:schemeClr val="dk2"/>
                </a:solidFill>
              </a:defRPr>
            </a:lvl3pPr>
            <a:lvl4pPr marL="1828800" lvl="3" indent="-342900">
              <a:spcBef>
                <a:spcPts val="0"/>
              </a:spcBef>
              <a:spcAft>
                <a:spcPts val="0"/>
              </a:spcAft>
              <a:buClr>
                <a:schemeClr val="dk2"/>
              </a:buClr>
              <a:buSzPts val="1800"/>
              <a:buChar char="●"/>
              <a:defRPr sz="1800">
                <a:solidFill>
                  <a:schemeClr val="dk2"/>
                </a:solidFill>
              </a:defRPr>
            </a:lvl4pPr>
            <a:lvl5pPr marL="2286000" lvl="4" indent="-342900">
              <a:spcBef>
                <a:spcPts val="0"/>
              </a:spcBef>
              <a:spcAft>
                <a:spcPts val="0"/>
              </a:spcAft>
              <a:buClr>
                <a:schemeClr val="dk2"/>
              </a:buClr>
              <a:buSzPts val="1800"/>
              <a:buChar char="○"/>
              <a:defRPr sz="1800">
                <a:solidFill>
                  <a:schemeClr val="dk2"/>
                </a:solidFill>
              </a:defRPr>
            </a:lvl5pPr>
            <a:lvl6pPr marL="2743200" lvl="5" indent="-342900">
              <a:spcBef>
                <a:spcPts val="0"/>
              </a:spcBef>
              <a:spcAft>
                <a:spcPts val="0"/>
              </a:spcAft>
              <a:buClr>
                <a:schemeClr val="dk2"/>
              </a:buClr>
              <a:buSzPts val="1800"/>
              <a:buChar char="■"/>
              <a:defRPr sz="1800">
                <a:solidFill>
                  <a:schemeClr val="dk2"/>
                </a:solidFill>
              </a:defRPr>
            </a:lvl6pPr>
            <a:lvl7pPr marL="3200400" lvl="6" indent="-342900">
              <a:spcBef>
                <a:spcPts val="0"/>
              </a:spcBef>
              <a:spcAft>
                <a:spcPts val="0"/>
              </a:spcAft>
              <a:buClr>
                <a:schemeClr val="dk2"/>
              </a:buClr>
              <a:buSzPts val="1800"/>
              <a:buChar char="●"/>
              <a:defRPr sz="1800">
                <a:solidFill>
                  <a:schemeClr val="dk2"/>
                </a:solidFill>
              </a:defRPr>
            </a:lvl7pPr>
            <a:lvl8pPr marL="3657600" lvl="7" indent="-342900">
              <a:spcBef>
                <a:spcPts val="0"/>
              </a:spcBef>
              <a:spcAft>
                <a:spcPts val="0"/>
              </a:spcAft>
              <a:buClr>
                <a:schemeClr val="dk2"/>
              </a:buClr>
              <a:buSzPts val="1800"/>
              <a:buChar char="○"/>
              <a:defRPr sz="1800">
                <a:solidFill>
                  <a:schemeClr val="dk2"/>
                </a:solidFill>
              </a:defRPr>
            </a:lvl8pPr>
            <a:lvl9pPr marL="4114800" lvl="8" indent="-342900">
              <a:spcBef>
                <a:spcPts val="0"/>
              </a:spcBef>
              <a:spcAft>
                <a:spcPts val="0"/>
              </a:spcAft>
              <a:buClr>
                <a:schemeClr val="dk2"/>
              </a:buClr>
              <a:buSzPts val="1800"/>
              <a:buChar char="■"/>
              <a:defRPr sz="1800">
                <a:solidFill>
                  <a:schemeClr val="dk2"/>
                </a:solidFill>
              </a:defRPr>
            </a:lvl9pPr>
          </a:lstStyle>
          <a:p>
            <a:endParaRPr/>
          </a:p>
        </p:txBody>
      </p:sp>
      <p:grpSp>
        <p:nvGrpSpPr>
          <p:cNvPr id="34" name="Shape 34"/>
          <p:cNvGrpSpPr/>
          <p:nvPr/>
        </p:nvGrpSpPr>
        <p:grpSpPr>
          <a:xfrm rot="10800000">
            <a:off x="5734187" y="3035894"/>
            <a:ext cx="3409813" cy="2107677"/>
            <a:chOff x="0" y="1494"/>
            <a:chExt cx="3409813" cy="2810236"/>
          </a:xfrm>
        </p:grpSpPr>
        <p:cxnSp>
          <p:nvCxnSpPr>
            <p:cNvPr id="35" name="Shape 35"/>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6" name="Shape 36"/>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7" name="Shape 37"/>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8" name="Shape 38"/>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9" name="Shape 39"/>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0" name="Shape 40"/>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1" name="Shape 41"/>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2" name="Shape 42"/>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3" name="Shape 43"/>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4" name="Shape 44"/>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5" name="Shape 45"/>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6" name="Shape 46"/>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7" name="Shape 47"/>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8" name="Shape 48"/>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9" name="Shape 49"/>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0" name="Shape 50"/>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1" name="Shape 51"/>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2" name="Shape 52"/>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3" name="Shape 53"/>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4" name="Shape 54"/>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5" name="Shape 55"/>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6" name="Shape 56"/>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7" name="Shape 57"/>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8" name="Shape 58"/>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9" name="Shape 59"/>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magazine.amstat.org/blog/2011/08/01/prescorneraug11/"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hyperlink" Target="http://www.drewconway.com/zia/?p=2378" TargetMode="External"/><Relationship Id="rId4" Type="http://schemas.openxmlformats.org/officeDocument/2006/relationships/hyperlink" Target="http://goog_2077707772"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image" Target="../media/image9.tiff"/><Relationship Id="rId7" Type="http://schemas.openxmlformats.org/officeDocument/2006/relationships/image" Target="../media/image13.tif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10" Type="http://schemas.openxmlformats.org/officeDocument/2006/relationships/image" Target="../media/image16.png"/><Relationship Id="rId4" Type="http://schemas.openxmlformats.org/officeDocument/2006/relationships/image" Target="../media/image10.tiff"/><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hyperlink" Target="mailto:eric.harley@georgetown.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eharle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mailto:eh828@georgetown.edu" TargetMode="External"/><Relationship Id="rId4" Type="http://schemas.openxmlformats.org/officeDocument/2006/relationships/hyperlink" Target="https://github.com/ericharley"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1699932"/>
            <a:ext cx="6400800" cy="1000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dirty="0"/>
              <a:t>Data Analysis I: Statistics</a:t>
            </a:r>
            <a:endParaRPr sz="3600" dirty="0"/>
          </a:p>
        </p:txBody>
      </p:sp>
      <p:sp>
        <p:nvSpPr>
          <p:cNvPr id="101" name="Shape 101"/>
          <p:cNvSpPr txBox="1">
            <a:spLocks noGrp="1"/>
          </p:cNvSpPr>
          <p:nvPr>
            <p:ph type="subTitle" idx="1"/>
          </p:nvPr>
        </p:nvSpPr>
        <p:spPr>
          <a:xfrm>
            <a:off x="685800" y="2636540"/>
            <a:ext cx="6400800" cy="675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dirty="0"/>
              <a:t>XBUS-504: Georgetown Data Science Certificate</a:t>
            </a:r>
          </a:p>
          <a:p>
            <a:pPr marL="0" lvl="0" indent="0">
              <a:spcBef>
                <a:spcPts val="0"/>
              </a:spcBef>
              <a:spcAft>
                <a:spcPts val="0"/>
              </a:spcAft>
              <a:buNone/>
            </a:pPr>
            <a:br>
              <a:rPr lang="en" sz="2200" dirty="0"/>
            </a:br>
            <a:r>
              <a:rPr lang="en" sz="2200" dirty="0"/>
              <a:t>Eric Harley</a:t>
            </a:r>
          </a:p>
          <a:p>
            <a:pPr marL="0" lvl="0" indent="0">
              <a:spcBef>
                <a:spcPts val="0"/>
              </a:spcBef>
              <a:spcAft>
                <a:spcPts val="0"/>
              </a:spcAft>
              <a:buNone/>
            </a:pPr>
            <a:r>
              <a:rPr lang="en" sz="2200" dirty="0"/>
              <a:t>Fall 2018</a:t>
            </a:r>
            <a:endParaRPr sz="2200" dirty="0"/>
          </a:p>
        </p:txBody>
      </p:sp>
    </p:spTree>
    <p:extLst>
      <p:ext uri="{BB962C8B-B14F-4D97-AF65-F5344CB8AC3E}">
        <p14:creationId xmlns:p14="http://schemas.microsoft.com/office/powerpoint/2010/main" val="342118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ctrTitle"/>
          </p:nvPr>
        </p:nvSpPr>
        <p:spPr>
          <a:xfrm>
            <a:off x="702725" y="2071507"/>
            <a:ext cx="6400800" cy="1000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What is “Statistics” Anyway?</a:t>
            </a:r>
            <a:endParaRPr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95AD08B-3275-A34C-8FF4-12D82B8862F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Examples of Statistics</a:t>
            </a:r>
          </a:p>
        </p:txBody>
      </p:sp>
      <p:sp>
        <p:nvSpPr>
          <p:cNvPr id="16387" name="Rectangle 3">
            <a:extLst>
              <a:ext uri="{FF2B5EF4-FFF2-40B4-BE49-F238E27FC236}">
                <a16:creationId xmlns:a16="http://schemas.microsoft.com/office/drawing/2014/main" id="{F1A53659-2893-9C45-AFE9-2E5E124A805A}"/>
              </a:ext>
            </a:extLst>
          </p:cNvPr>
          <p:cNvSpPr>
            <a:spLocks noGrp="1" noChangeArrowheads="1"/>
          </p:cNvSpPr>
          <p:nvPr>
            <p:ph type="body" idx="1"/>
          </p:nvPr>
        </p:nvSpPr>
        <p:spPr/>
        <p:txBody>
          <a:bodyPr/>
          <a:lstStyle/>
          <a:p>
            <a:pPr eaLnBrk="1" hangingPunct="1">
              <a:lnSpc>
                <a:spcPct val="90000"/>
              </a:lnSpc>
            </a:pPr>
            <a:r>
              <a:rPr lang="en-US" altLang="en-US" sz="2000" dirty="0">
                <a:solidFill>
                  <a:srgbClr val="000000"/>
                </a:solidFill>
                <a:ea typeface="ＭＳ Ｐゴシック" panose="020B0600070205080204" pitchFamily="34" charset="-128"/>
              </a:rPr>
              <a:t>Mark Trumbo has a lifetime OBP of .301</a:t>
            </a:r>
          </a:p>
          <a:p>
            <a:pPr eaLnBrk="1" hangingPunct="1">
              <a:lnSpc>
                <a:spcPct val="90000"/>
              </a:lnSpc>
            </a:pPr>
            <a:endParaRPr lang="en-US" altLang="en-US" sz="2000" dirty="0">
              <a:solidFill>
                <a:srgbClr val="000000"/>
              </a:solidFill>
              <a:ea typeface="ＭＳ Ｐゴシック" panose="020B0600070205080204" pitchFamily="34" charset="-128"/>
            </a:endParaRPr>
          </a:p>
          <a:p>
            <a:pPr eaLnBrk="1" hangingPunct="1">
              <a:lnSpc>
                <a:spcPct val="90000"/>
              </a:lnSpc>
            </a:pPr>
            <a:r>
              <a:rPr lang="en-US" altLang="en-US" sz="2000" dirty="0">
                <a:solidFill>
                  <a:srgbClr val="000000"/>
                </a:solidFill>
                <a:ea typeface="ＭＳ Ｐゴシック" panose="020B0600070205080204" pitchFamily="34" charset="-128"/>
              </a:rPr>
              <a:t>People tend to be more persuasive when they look others directly in the eye and speak loudly and quickly.</a:t>
            </a:r>
          </a:p>
          <a:p>
            <a:pPr eaLnBrk="1" hangingPunct="1">
              <a:lnSpc>
                <a:spcPct val="90000"/>
              </a:lnSpc>
            </a:pPr>
            <a:endParaRPr lang="en-US" altLang="en-US" sz="2000" dirty="0">
              <a:solidFill>
                <a:srgbClr val="000000"/>
              </a:solidFill>
              <a:ea typeface="ＭＳ Ｐゴシック" panose="020B0600070205080204" pitchFamily="34" charset="-128"/>
            </a:endParaRPr>
          </a:p>
          <a:p>
            <a:pPr eaLnBrk="1" hangingPunct="1">
              <a:lnSpc>
                <a:spcPct val="90000"/>
              </a:lnSpc>
            </a:pPr>
            <a:r>
              <a:rPr lang="en-US" altLang="en-US" sz="2000" dirty="0">
                <a:solidFill>
                  <a:srgbClr val="000000"/>
                </a:solidFill>
                <a:ea typeface="ＭＳ Ｐゴシック" panose="020B0600070205080204" pitchFamily="34" charset="-128"/>
              </a:rPr>
              <a:t>Women make 75 cents to every dollar a man makes at the same job.</a:t>
            </a:r>
          </a:p>
          <a:p>
            <a:pPr eaLnBrk="1" hangingPunct="1">
              <a:lnSpc>
                <a:spcPct val="90000"/>
              </a:lnSpc>
            </a:pPr>
            <a:endParaRPr lang="en-US" altLang="en-US" sz="2000" dirty="0">
              <a:solidFill>
                <a:srgbClr val="000000"/>
              </a:solidFill>
              <a:ea typeface="ＭＳ Ｐゴシック" panose="020B0600070205080204" pitchFamily="34" charset="-128"/>
            </a:endParaRPr>
          </a:p>
          <a:p>
            <a:pPr eaLnBrk="1" hangingPunct="1">
              <a:lnSpc>
                <a:spcPct val="90000"/>
              </a:lnSpc>
            </a:pPr>
            <a:r>
              <a:rPr lang="en-US" altLang="en-US" sz="2000" dirty="0">
                <a:solidFill>
                  <a:srgbClr val="000000"/>
                </a:solidFill>
                <a:ea typeface="ＭＳ Ｐゴシック" panose="020B0600070205080204" pitchFamily="34" charset="-128"/>
              </a:rPr>
              <a:t>Eating egg whites can increase life span.</a:t>
            </a:r>
          </a:p>
        </p:txBody>
      </p:sp>
    </p:spTree>
    <p:custDataLst>
      <p:tags r:id="rId1"/>
    </p:custDataLst>
    <p:extLst>
      <p:ext uri="{BB962C8B-B14F-4D97-AF65-F5344CB8AC3E}">
        <p14:creationId xmlns:p14="http://schemas.microsoft.com/office/powerpoint/2010/main" val="68444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95AD08B-3275-A34C-8FF4-12D82B8862F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Examples of Statistics</a:t>
            </a:r>
          </a:p>
        </p:txBody>
      </p:sp>
      <p:sp>
        <p:nvSpPr>
          <p:cNvPr id="16387" name="Rectangle 3">
            <a:extLst>
              <a:ext uri="{FF2B5EF4-FFF2-40B4-BE49-F238E27FC236}">
                <a16:creationId xmlns:a16="http://schemas.microsoft.com/office/drawing/2014/main" id="{F1A53659-2893-9C45-AFE9-2E5E124A805A}"/>
              </a:ext>
            </a:extLst>
          </p:cNvPr>
          <p:cNvSpPr>
            <a:spLocks noGrp="1" noChangeArrowheads="1"/>
          </p:cNvSpPr>
          <p:nvPr>
            <p:ph type="body" idx="1"/>
          </p:nvPr>
        </p:nvSpPr>
        <p:spPr/>
        <p:txBody>
          <a:bodyPr/>
          <a:lstStyle/>
          <a:p>
            <a:r>
              <a:rPr lang="en-US" dirty="0">
                <a:solidFill>
                  <a:schemeClr val="tx1"/>
                </a:solidFill>
              </a:rPr>
              <a:t>How long will it take to fill a job opening?</a:t>
            </a:r>
          </a:p>
          <a:p>
            <a:endParaRPr lang="en-US" dirty="0">
              <a:solidFill>
                <a:schemeClr val="tx1"/>
              </a:solidFill>
            </a:endParaRPr>
          </a:p>
          <a:p>
            <a:r>
              <a:rPr lang="en-US" dirty="0">
                <a:solidFill>
                  <a:schemeClr val="tx1"/>
                </a:solidFill>
              </a:rPr>
              <a:t>What fraction of employees will accept a 401k plan offering?</a:t>
            </a:r>
          </a:p>
          <a:p>
            <a:endParaRPr lang="en-US" dirty="0">
              <a:solidFill>
                <a:schemeClr val="tx1"/>
              </a:solidFill>
            </a:endParaRPr>
          </a:p>
          <a:p>
            <a:r>
              <a:rPr lang="en-US" dirty="0">
                <a:solidFill>
                  <a:schemeClr val="tx1"/>
                </a:solidFill>
              </a:rPr>
              <a:t>When will a new electric car first fail?</a:t>
            </a:r>
          </a:p>
          <a:p>
            <a:endParaRPr lang="en-US" dirty="0">
              <a:solidFill>
                <a:schemeClr val="tx1"/>
              </a:solidFill>
            </a:endParaRPr>
          </a:p>
          <a:p>
            <a:r>
              <a:rPr lang="en-US" dirty="0">
                <a:solidFill>
                  <a:schemeClr val="tx1"/>
                </a:solidFill>
              </a:rPr>
              <a:t>Who would be elected President of the United States?</a:t>
            </a:r>
          </a:p>
          <a:p>
            <a:endParaRPr lang="en-US" dirty="0">
              <a:solidFill>
                <a:schemeClr val="tx1"/>
              </a:solidFill>
            </a:endParaRPr>
          </a:p>
          <a:p>
            <a:r>
              <a:rPr lang="en-US" dirty="0">
                <a:solidFill>
                  <a:schemeClr val="tx1"/>
                </a:solidFill>
              </a:rPr>
              <a:t>What proportion of new mortgage loans that will default?</a:t>
            </a:r>
          </a:p>
          <a:p>
            <a:endParaRPr lang="en-US" dirty="0">
              <a:solidFill>
                <a:schemeClr val="tx1"/>
              </a:solidFill>
            </a:endParaRPr>
          </a:p>
          <a:p>
            <a:r>
              <a:rPr lang="en-US" dirty="0">
                <a:solidFill>
                  <a:schemeClr val="tx1"/>
                </a:solidFill>
              </a:rPr>
              <a:t>What’s the number of job gains in the U.S.?</a:t>
            </a:r>
          </a:p>
          <a:p>
            <a:endParaRPr lang="en-US" dirty="0">
              <a:solidFill>
                <a:schemeClr val="tx1"/>
              </a:solidFill>
            </a:endParaRPr>
          </a:p>
          <a:p>
            <a:r>
              <a:rPr lang="en-US" dirty="0">
                <a:solidFill>
                  <a:schemeClr val="tx1"/>
                </a:solidFill>
              </a:rPr>
              <a:t>What’s the likelihood of finding oil in a plot of land?</a:t>
            </a:r>
          </a:p>
        </p:txBody>
      </p:sp>
    </p:spTree>
    <p:custDataLst>
      <p:tags r:id="rId1"/>
    </p:custDataLst>
    <p:extLst>
      <p:ext uri="{BB962C8B-B14F-4D97-AF65-F5344CB8AC3E}">
        <p14:creationId xmlns:p14="http://schemas.microsoft.com/office/powerpoint/2010/main" val="132594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F862213-A852-9B4F-9B62-F130DFFD7B55}"/>
              </a:ext>
            </a:extLst>
          </p:cNvPr>
          <p:cNvSpPr>
            <a:spLocks noGrp="1" noChangeArrowheads="1"/>
          </p:cNvSpPr>
          <p:nvPr>
            <p:ph type="title"/>
          </p:nvPr>
        </p:nvSpPr>
        <p:spPr/>
        <p:txBody>
          <a:bodyPr/>
          <a:lstStyle/>
          <a:p>
            <a:pPr eaLnBrk="1" hangingPunct="1"/>
            <a:endParaRPr lang="en-US" altLang="en-US" dirty="0">
              <a:ea typeface="ＭＳ Ｐゴシック" panose="020B0600070205080204" pitchFamily="34" charset="-128"/>
            </a:endParaRPr>
          </a:p>
        </p:txBody>
      </p:sp>
      <p:sp>
        <p:nvSpPr>
          <p:cNvPr id="2" name="Text Placeholder 1">
            <a:extLst>
              <a:ext uri="{FF2B5EF4-FFF2-40B4-BE49-F238E27FC236}">
                <a16:creationId xmlns:a16="http://schemas.microsoft.com/office/drawing/2014/main" id="{1BEE5AE1-E8BA-7B4A-BCDB-CCC03C5FE7CF}"/>
              </a:ext>
            </a:extLst>
          </p:cNvPr>
          <p:cNvSpPr>
            <a:spLocks noGrp="1"/>
          </p:cNvSpPr>
          <p:nvPr>
            <p:ph type="body" idx="1"/>
          </p:nvPr>
        </p:nvSpPr>
        <p:spPr/>
        <p:txBody>
          <a:bodyPr/>
          <a:lstStyle/>
          <a:p>
            <a:r>
              <a:rPr lang="en-US" altLang="en-US" sz="2800" dirty="0">
                <a:solidFill>
                  <a:schemeClr val="tx1"/>
                </a:solidFill>
                <a:ea typeface="ＭＳ Ｐゴシック" panose="020B0600070205080204" pitchFamily="34" charset="-128"/>
              </a:rPr>
              <a:t>“There are three kinds of lies -- lies, damned lies, and statistics.”</a:t>
            </a:r>
            <a:br>
              <a:rPr lang="en-US" altLang="en-US" sz="2800" dirty="0">
                <a:solidFill>
                  <a:schemeClr val="tx1"/>
                </a:solidFill>
                <a:ea typeface="ＭＳ Ｐゴシック" panose="020B0600070205080204" pitchFamily="34" charset="-128"/>
              </a:rPr>
            </a:br>
            <a:br>
              <a:rPr lang="en-US" altLang="en-US" sz="2800" dirty="0">
                <a:solidFill>
                  <a:schemeClr val="tx1"/>
                </a:solidFill>
                <a:ea typeface="ＭＳ Ｐゴシック" panose="020B0600070205080204" pitchFamily="34" charset="-128"/>
              </a:rPr>
            </a:br>
            <a:r>
              <a:rPr lang="en-US" altLang="en-US" sz="2800" dirty="0">
                <a:solidFill>
                  <a:schemeClr val="tx1"/>
                </a:solidFill>
                <a:ea typeface="ＭＳ Ｐゴシック" panose="020B0600070205080204" pitchFamily="34" charset="-128"/>
              </a:rPr>
              <a:t>- Benjamin Disraeli, British Prime Minister</a:t>
            </a:r>
            <a:endParaRPr lang="en-US" sz="2800" dirty="0">
              <a:solidFill>
                <a:schemeClr val="tx1"/>
              </a:solidFill>
            </a:endParaRPr>
          </a:p>
        </p:txBody>
      </p:sp>
    </p:spTree>
    <p:custDataLst>
      <p:tags r:id="rId1"/>
    </p:custDataLst>
    <p:extLst>
      <p:ext uri="{BB962C8B-B14F-4D97-AF65-F5344CB8AC3E}">
        <p14:creationId xmlns:p14="http://schemas.microsoft.com/office/powerpoint/2010/main" val="339103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6DB409C-BC42-EE4B-92A7-55B8C9B434A9}"/>
              </a:ext>
            </a:extLst>
          </p:cNvPr>
          <p:cNvSpPr>
            <a:spLocks noGrp="1" noChangeArrowheads="1"/>
          </p:cNvSpPr>
          <p:nvPr>
            <p:ph type="title"/>
          </p:nvPr>
        </p:nvSpPr>
        <p:spPr/>
        <p:txBody>
          <a:bodyPr/>
          <a:lstStyle/>
          <a:p>
            <a:r>
              <a:rPr lang="en-US" altLang="en-US" dirty="0"/>
              <a:t>Dealing with Uncertainty</a:t>
            </a:r>
          </a:p>
        </p:txBody>
      </p:sp>
      <p:sp>
        <p:nvSpPr>
          <p:cNvPr id="80899" name="Rectangle 3">
            <a:extLst>
              <a:ext uri="{FF2B5EF4-FFF2-40B4-BE49-F238E27FC236}">
                <a16:creationId xmlns:a16="http://schemas.microsoft.com/office/drawing/2014/main" id="{6C99BA79-5C0F-F94C-B0D8-CCF352826275}"/>
              </a:ext>
            </a:extLst>
          </p:cNvPr>
          <p:cNvSpPr>
            <a:spLocks noGrp="1" noChangeArrowheads="1"/>
          </p:cNvSpPr>
          <p:nvPr>
            <p:ph type="body" idx="1"/>
          </p:nvPr>
        </p:nvSpPr>
        <p:spPr/>
        <p:txBody>
          <a:bodyPr/>
          <a:lstStyle/>
          <a:p>
            <a:pPr>
              <a:spcBef>
                <a:spcPct val="0"/>
              </a:spcBef>
              <a:buClrTx/>
              <a:buFontTx/>
              <a:buNone/>
            </a:pPr>
            <a:r>
              <a:rPr lang="en-US" altLang="en-US" b="1" dirty="0">
                <a:solidFill>
                  <a:schemeClr val="tx1"/>
                </a:solidFill>
              </a:rPr>
              <a:t>Everyday decisions are based on incomplete information</a:t>
            </a:r>
          </a:p>
          <a:p>
            <a:pPr>
              <a:spcBef>
                <a:spcPct val="0"/>
              </a:spcBef>
              <a:buClrTx/>
              <a:buFontTx/>
              <a:buNone/>
            </a:pPr>
            <a:endParaRPr lang="en-US" altLang="en-US" b="1" dirty="0">
              <a:solidFill>
                <a:schemeClr val="tx1"/>
              </a:solidFill>
            </a:endParaRPr>
          </a:p>
          <a:p>
            <a:pPr>
              <a:spcBef>
                <a:spcPct val="0"/>
              </a:spcBef>
              <a:buClrTx/>
              <a:buFontTx/>
              <a:buNone/>
            </a:pPr>
            <a:r>
              <a:rPr lang="en-US" altLang="en-US" b="1" dirty="0">
                <a:solidFill>
                  <a:schemeClr val="tx1"/>
                </a:solidFill>
              </a:rPr>
              <a:t>Consider:</a:t>
            </a:r>
          </a:p>
          <a:p>
            <a:pPr>
              <a:spcBef>
                <a:spcPct val="0"/>
              </a:spcBef>
              <a:buClrTx/>
              <a:buFontTx/>
              <a:buNone/>
            </a:pPr>
            <a:endParaRPr lang="en-US" altLang="en-US" sz="900" b="1" dirty="0">
              <a:solidFill>
                <a:schemeClr val="tx1"/>
              </a:solidFill>
            </a:endParaRPr>
          </a:p>
          <a:p>
            <a:r>
              <a:rPr lang="en-US" altLang="en-US" dirty="0">
                <a:solidFill>
                  <a:schemeClr val="tx1"/>
                </a:solidFill>
              </a:rPr>
              <a:t>The price of IBM stock </a:t>
            </a:r>
            <a:r>
              <a:rPr lang="en-US" altLang="en-US" i="1" u="sng" dirty="0">
                <a:solidFill>
                  <a:schemeClr val="tx1"/>
                </a:solidFill>
              </a:rPr>
              <a:t>will</a:t>
            </a:r>
            <a:r>
              <a:rPr lang="en-US" altLang="en-US" dirty="0">
                <a:solidFill>
                  <a:schemeClr val="tx1"/>
                </a:solidFill>
              </a:rPr>
              <a:t> be higher in six months than it is now. </a:t>
            </a:r>
          </a:p>
          <a:p>
            <a:pPr algn="ctr"/>
            <a:endParaRPr lang="en-US" altLang="en-US" dirty="0">
              <a:solidFill>
                <a:schemeClr val="tx1"/>
              </a:solidFill>
            </a:endParaRPr>
          </a:p>
          <a:p>
            <a:r>
              <a:rPr lang="en-US" altLang="en-US" dirty="0">
                <a:solidFill>
                  <a:schemeClr val="tx1"/>
                </a:solidFill>
              </a:rPr>
              <a:t>If the federal budget deficit is as high as predicted, interest rates </a:t>
            </a:r>
            <a:r>
              <a:rPr lang="en-US" altLang="en-US" i="1" u="sng" dirty="0">
                <a:solidFill>
                  <a:schemeClr val="tx1"/>
                </a:solidFill>
              </a:rPr>
              <a:t>will</a:t>
            </a:r>
            <a:r>
              <a:rPr lang="en-US" altLang="en-US" dirty="0">
                <a:solidFill>
                  <a:schemeClr val="tx1"/>
                </a:solidFill>
              </a:rPr>
              <a:t> remain high for the rest of the year. </a:t>
            </a:r>
          </a:p>
        </p:txBody>
      </p:sp>
      <p:sp>
        <p:nvSpPr>
          <p:cNvPr id="4" name="Footer Placeholder 3">
            <a:extLst>
              <a:ext uri="{FF2B5EF4-FFF2-40B4-BE49-F238E27FC236}">
                <a16:creationId xmlns:a16="http://schemas.microsoft.com/office/drawing/2014/main" id="{8A8D9DBA-7FC6-214B-9A0A-64C42E5F462E}"/>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A279841A-F894-204A-AA10-E93152C069E3}"/>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284185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45B6AEB9-465F-774B-A71B-D899732A7441}"/>
              </a:ext>
            </a:extLst>
          </p:cNvPr>
          <p:cNvSpPr>
            <a:spLocks noGrp="1" noChangeArrowheads="1"/>
          </p:cNvSpPr>
          <p:nvPr>
            <p:ph type="title"/>
          </p:nvPr>
        </p:nvSpPr>
        <p:spPr/>
        <p:txBody>
          <a:bodyPr/>
          <a:lstStyle/>
          <a:p>
            <a:r>
              <a:rPr lang="en-US" altLang="en-US" dirty="0"/>
              <a:t>Dealing with Uncertainty</a:t>
            </a:r>
          </a:p>
        </p:txBody>
      </p:sp>
      <p:sp>
        <p:nvSpPr>
          <p:cNvPr id="119811" name="Rectangle 3">
            <a:extLst>
              <a:ext uri="{FF2B5EF4-FFF2-40B4-BE49-F238E27FC236}">
                <a16:creationId xmlns:a16="http://schemas.microsoft.com/office/drawing/2014/main" id="{2831ED13-A867-4746-8378-164714AE36CD}"/>
              </a:ext>
            </a:extLst>
          </p:cNvPr>
          <p:cNvSpPr>
            <a:spLocks noGrp="1" noChangeArrowheads="1"/>
          </p:cNvSpPr>
          <p:nvPr>
            <p:ph type="body" idx="1"/>
          </p:nvPr>
        </p:nvSpPr>
        <p:spPr/>
        <p:txBody>
          <a:bodyPr/>
          <a:lstStyle/>
          <a:p>
            <a:pPr>
              <a:spcBef>
                <a:spcPct val="0"/>
              </a:spcBef>
              <a:buClrTx/>
              <a:buFontTx/>
              <a:buNone/>
            </a:pPr>
            <a:r>
              <a:rPr lang="en-US" altLang="en-US" b="1" dirty="0">
                <a:solidFill>
                  <a:schemeClr val="tx1"/>
                </a:solidFill>
              </a:rPr>
              <a:t>Because of uncertainty, the statements should be modified:</a:t>
            </a:r>
          </a:p>
          <a:p>
            <a:pPr>
              <a:spcBef>
                <a:spcPct val="0"/>
              </a:spcBef>
              <a:buClrTx/>
              <a:buFontTx/>
              <a:buNone/>
            </a:pPr>
            <a:endParaRPr lang="en-US" altLang="en-US" b="1" dirty="0">
              <a:solidFill>
                <a:schemeClr val="tx1"/>
              </a:solidFill>
            </a:endParaRPr>
          </a:p>
          <a:p>
            <a:pPr>
              <a:spcBef>
                <a:spcPct val="0"/>
              </a:spcBef>
              <a:buClrTx/>
              <a:buFontTx/>
              <a:buNone/>
            </a:pPr>
            <a:endParaRPr lang="en-US" altLang="en-US" sz="900" b="1" dirty="0">
              <a:solidFill>
                <a:schemeClr val="tx1"/>
              </a:solidFill>
            </a:endParaRPr>
          </a:p>
          <a:p>
            <a:r>
              <a:rPr lang="en-US" altLang="en-US" dirty="0">
                <a:solidFill>
                  <a:schemeClr val="tx1"/>
                </a:solidFill>
              </a:rPr>
              <a:t>The price of IBM stock is </a:t>
            </a:r>
            <a:r>
              <a:rPr lang="en-US" altLang="en-US" i="1" u="sng" dirty="0">
                <a:solidFill>
                  <a:schemeClr val="tx1"/>
                </a:solidFill>
              </a:rPr>
              <a:t>likely</a:t>
            </a:r>
            <a:r>
              <a:rPr lang="en-US" altLang="en-US" dirty="0">
                <a:solidFill>
                  <a:schemeClr val="tx1"/>
                </a:solidFill>
              </a:rPr>
              <a:t> to be higher in six months than it is now. </a:t>
            </a:r>
          </a:p>
          <a:p>
            <a:pPr algn="ctr"/>
            <a:endParaRPr lang="en-US" altLang="en-US" dirty="0">
              <a:solidFill>
                <a:schemeClr val="tx1"/>
              </a:solidFill>
            </a:endParaRPr>
          </a:p>
          <a:p>
            <a:r>
              <a:rPr lang="en-US" altLang="en-US" dirty="0">
                <a:solidFill>
                  <a:schemeClr val="tx1"/>
                </a:solidFill>
              </a:rPr>
              <a:t>If the federal budget deficit is as high as predicted, it is </a:t>
            </a:r>
            <a:r>
              <a:rPr lang="en-US" altLang="en-US" i="1" u="sng" dirty="0">
                <a:solidFill>
                  <a:schemeClr val="tx1"/>
                </a:solidFill>
              </a:rPr>
              <a:t>probable</a:t>
            </a:r>
            <a:r>
              <a:rPr lang="en-US" altLang="en-US" dirty="0">
                <a:solidFill>
                  <a:schemeClr val="tx1"/>
                </a:solidFill>
              </a:rPr>
              <a:t> that interest rates will remain high for the rest of the year. </a:t>
            </a:r>
          </a:p>
          <a:p>
            <a:pPr>
              <a:spcBef>
                <a:spcPct val="0"/>
              </a:spcBef>
              <a:buClrTx/>
              <a:buFontTx/>
              <a:buNone/>
            </a:pPr>
            <a:endParaRPr lang="en-US" altLang="en-US" b="1" dirty="0"/>
          </a:p>
        </p:txBody>
      </p:sp>
    </p:spTree>
    <p:extLst>
      <p:ext uri="{BB962C8B-B14F-4D97-AF65-F5344CB8AC3E}">
        <p14:creationId xmlns:p14="http://schemas.microsoft.com/office/powerpoint/2010/main" val="37684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0607-B787-7C46-B47B-8D3199FE23D8}"/>
              </a:ext>
            </a:extLst>
          </p:cNvPr>
          <p:cNvSpPr>
            <a:spLocks noGrp="1"/>
          </p:cNvSpPr>
          <p:nvPr>
            <p:ph type="title"/>
          </p:nvPr>
        </p:nvSpPr>
        <p:spPr/>
        <p:txBody>
          <a:bodyPr/>
          <a:lstStyle/>
          <a:p>
            <a:r>
              <a:rPr lang="en-US" sz="3600" dirty="0"/>
              <a:t>Problems Statistics Solves</a:t>
            </a:r>
          </a:p>
        </p:txBody>
      </p:sp>
      <p:sp>
        <p:nvSpPr>
          <p:cNvPr id="3" name="Text Placeholder 2">
            <a:extLst>
              <a:ext uri="{FF2B5EF4-FFF2-40B4-BE49-F238E27FC236}">
                <a16:creationId xmlns:a16="http://schemas.microsoft.com/office/drawing/2014/main" id="{71E0EAF1-F80A-6145-A553-9491DF4141AF}"/>
              </a:ext>
            </a:extLst>
          </p:cNvPr>
          <p:cNvSpPr>
            <a:spLocks noGrp="1"/>
          </p:cNvSpPr>
          <p:nvPr>
            <p:ph type="body" idx="1"/>
          </p:nvPr>
        </p:nvSpPr>
        <p:spPr/>
        <p:txBody>
          <a:bodyPr/>
          <a:lstStyle/>
          <a:p>
            <a:r>
              <a:rPr lang="en-US" sz="2000" dirty="0">
                <a:solidFill>
                  <a:schemeClr val="tx1"/>
                </a:solidFill>
              </a:rPr>
              <a:t>Simplify and describe data.</a:t>
            </a:r>
          </a:p>
          <a:p>
            <a:r>
              <a:rPr lang="en-US" sz="2000" dirty="0">
                <a:solidFill>
                  <a:schemeClr val="tx1"/>
                </a:solidFill>
              </a:rPr>
              <a:t>Compares things.</a:t>
            </a:r>
          </a:p>
          <a:p>
            <a:r>
              <a:rPr lang="en-US" sz="2000" dirty="0">
                <a:solidFill>
                  <a:schemeClr val="tx1"/>
                </a:solidFill>
              </a:rPr>
              <a:t>Detects relationships between things.</a:t>
            </a:r>
          </a:p>
          <a:p>
            <a:r>
              <a:rPr lang="en-US" sz="2000" dirty="0">
                <a:solidFill>
                  <a:schemeClr val="tx1"/>
                </a:solidFill>
              </a:rPr>
              <a:t>Deduces and quantifies relationships between things.</a:t>
            </a:r>
          </a:p>
        </p:txBody>
      </p:sp>
    </p:spTree>
    <p:extLst>
      <p:ext uri="{BB962C8B-B14F-4D97-AF65-F5344CB8AC3E}">
        <p14:creationId xmlns:p14="http://schemas.microsoft.com/office/powerpoint/2010/main" val="239383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7FDCF61-8DD6-2743-9AEE-0BC3DAC70AE6}"/>
              </a:ext>
            </a:extLst>
          </p:cNvPr>
          <p:cNvSpPr>
            <a:spLocks noGrp="1" noChangeArrowheads="1"/>
          </p:cNvSpPr>
          <p:nvPr>
            <p:ph type="title"/>
          </p:nvPr>
        </p:nvSpPr>
        <p:spPr/>
        <p:txBody>
          <a:bodyPr/>
          <a:lstStyle/>
          <a:p>
            <a:r>
              <a:rPr lang="en-US" altLang="en-US" sz="3200" dirty="0"/>
              <a:t>Descriptive and Inferential Statistics</a:t>
            </a:r>
          </a:p>
        </p:txBody>
      </p:sp>
      <p:sp>
        <p:nvSpPr>
          <p:cNvPr id="57347" name="Rectangle 3">
            <a:extLst>
              <a:ext uri="{FF2B5EF4-FFF2-40B4-BE49-F238E27FC236}">
                <a16:creationId xmlns:a16="http://schemas.microsoft.com/office/drawing/2014/main" id="{F0ADF388-9C1A-E742-B53C-6D63E879E660}"/>
              </a:ext>
            </a:extLst>
          </p:cNvPr>
          <p:cNvSpPr>
            <a:spLocks noGrp="1" noChangeArrowheads="1"/>
          </p:cNvSpPr>
          <p:nvPr>
            <p:ph type="body" idx="1"/>
          </p:nvPr>
        </p:nvSpPr>
        <p:spPr/>
        <p:txBody>
          <a:bodyPr/>
          <a:lstStyle/>
          <a:p>
            <a:pPr>
              <a:lnSpc>
                <a:spcPct val="110000"/>
              </a:lnSpc>
              <a:buFont typeface="Wingdings" pitchFamily="2" charset="2"/>
              <a:buNone/>
            </a:pPr>
            <a:r>
              <a:rPr lang="en-US" altLang="en-US" sz="2400" dirty="0">
                <a:solidFill>
                  <a:schemeClr val="tx1"/>
                </a:solidFill>
              </a:rPr>
              <a:t>Two branches of statistics:</a:t>
            </a:r>
          </a:p>
          <a:p>
            <a:pPr>
              <a:lnSpc>
                <a:spcPct val="110000"/>
              </a:lnSpc>
            </a:pPr>
            <a:r>
              <a:rPr lang="en-US" altLang="en-US" sz="2400" i="1" dirty="0">
                <a:solidFill>
                  <a:schemeClr val="tx1"/>
                </a:solidFill>
              </a:rPr>
              <a:t>Descriptive</a:t>
            </a:r>
            <a:r>
              <a:rPr lang="en-US" altLang="en-US" sz="2400" dirty="0">
                <a:solidFill>
                  <a:schemeClr val="tx1"/>
                </a:solidFill>
              </a:rPr>
              <a:t> statistics</a:t>
            </a:r>
          </a:p>
          <a:p>
            <a:pPr lvl="1">
              <a:lnSpc>
                <a:spcPct val="110000"/>
              </a:lnSpc>
            </a:pPr>
            <a:r>
              <a:rPr lang="en-US" altLang="en-US" dirty="0">
                <a:solidFill>
                  <a:schemeClr val="tx1"/>
                </a:solidFill>
              </a:rPr>
              <a:t>Collecting, summarizing, and processing data to transform data into information</a:t>
            </a:r>
          </a:p>
          <a:p>
            <a:pPr>
              <a:lnSpc>
                <a:spcPct val="120000"/>
              </a:lnSpc>
            </a:pPr>
            <a:r>
              <a:rPr lang="en-US" altLang="en-US" sz="2400" i="1" dirty="0">
                <a:solidFill>
                  <a:schemeClr val="tx1"/>
                </a:solidFill>
              </a:rPr>
              <a:t>Inferential</a:t>
            </a:r>
            <a:r>
              <a:rPr lang="en-US" altLang="en-US" sz="2400" dirty="0">
                <a:solidFill>
                  <a:schemeClr val="tx1"/>
                </a:solidFill>
              </a:rPr>
              <a:t> statistics</a:t>
            </a:r>
          </a:p>
          <a:p>
            <a:pPr lvl="1">
              <a:lnSpc>
                <a:spcPct val="120000"/>
              </a:lnSpc>
            </a:pPr>
            <a:r>
              <a:rPr lang="en-US" altLang="en-US" dirty="0">
                <a:solidFill>
                  <a:schemeClr val="tx1"/>
                </a:solidFill>
              </a:rPr>
              <a:t>provide the bases for predictions, forecasts, and estimates that are used to transform information into knowledge</a:t>
            </a:r>
            <a:endParaRPr lang="en-US" altLang="en-US" sz="1500" dirty="0">
              <a:solidFill>
                <a:schemeClr val="tx1"/>
              </a:solidFill>
            </a:endParaRPr>
          </a:p>
        </p:txBody>
      </p:sp>
      <p:sp>
        <p:nvSpPr>
          <p:cNvPr id="4" name="Footer Placeholder 3">
            <a:extLst>
              <a:ext uri="{FF2B5EF4-FFF2-40B4-BE49-F238E27FC236}">
                <a16:creationId xmlns:a16="http://schemas.microsoft.com/office/drawing/2014/main" id="{2BA35D9C-6C4F-AE45-9D3A-FD8D808B99D8}"/>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928AA6D0-E005-514D-927D-A0D29060D2A8}"/>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211882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FA63AC2-0206-644D-8F06-239BE39C40C1}"/>
              </a:ext>
            </a:extLst>
          </p:cNvPr>
          <p:cNvSpPr>
            <a:spLocks noGrp="1" noChangeArrowheads="1"/>
          </p:cNvSpPr>
          <p:nvPr>
            <p:ph type="title"/>
          </p:nvPr>
        </p:nvSpPr>
        <p:spPr/>
        <p:txBody>
          <a:bodyPr/>
          <a:lstStyle/>
          <a:p>
            <a:r>
              <a:rPr lang="en-US" altLang="en-US"/>
              <a:t>Key Definitions</a:t>
            </a:r>
          </a:p>
        </p:txBody>
      </p:sp>
      <p:sp>
        <p:nvSpPr>
          <p:cNvPr id="55299" name="Rectangle 3">
            <a:extLst>
              <a:ext uri="{FF2B5EF4-FFF2-40B4-BE49-F238E27FC236}">
                <a16:creationId xmlns:a16="http://schemas.microsoft.com/office/drawing/2014/main" id="{D86257DB-9EF8-6B4A-AA96-5674A30FD28C}"/>
              </a:ext>
            </a:extLst>
          </p:cNvPr>
          <p:cNvSpPr>
            <a:spLocks noGrp="1" noChangeArrowheads="1"/>
          </p:cNvSpPr>
          <p:nvPr>
            <p:ph type="body" idx="1"/>
          </p:nvPr>
        </p:nvSpPr>
        <p:spPr/>
        <p:txBody>
          <a:bodyPr/>
          <a:lstStyle/>
          <a:p>
            <a:pPr>
              <a:lnSpc>
                <a:spcPct val="110000"/>
              </a:lnSpc>
            </a:pPr>
            <a:r>
              <a:rPr lang="en-US" altLang="en-US" dirty="0">
                <a:solidFill>
                  <a:schemeClr val="tx1"/>
                </a:solidFill>
              </a:rPr>
              <a:t>A </a:t>
            </a:r>
            <a:r>
              <a:rPr lang="en-US" altLang="en-US" b="1" i="1" dirty="0">
                <a:solidFill>
                  <a:schemeClr val="tx1"/>
                </a:solidFill>
              </a:rPr>
              <a:t>population</a:t>
            </a:r>
            <a:r>
              <a:rPr lang="en-US" altLang="en-US" dirty="0">
                <a:solidFill>
                  <a:schemeClr val="tx1"/>
                </a:solidFill>
              </a:rPr>
              <a:t> is the collection of all items of interest or under investigation</a:t>
            </a:r>
          </a:p>
          <a:p>
            <a:pPr lvl="2">
              <a:lnSpc>
                <a:spcPct val="110000"/>
              </a:lnSpc>
            </a:pPr>
            <a:r>
              <a:rPr lang="en-US" altLang="en-US" i="1" dirty="0">
                <a:solidFill>
                  <a:schemeClr val="tx1"/>
                </a:solidFill>
              </a:rPr>
              <a:t>N</a:t>
            </a:r>
            <a:r>
              <a:rPr lang="en-US" altLang="en-US" dirty="0">
                <a:solidFill>
                  <a:schemeClr val="tx1"/>
                </a:solidFill>
              </a:rPr>
              <a:t> represents the population size</a:t>
            </a:r>
          </a:p>
          <a:p>
            <a:pPr marL="1028700" lvl="2" indent="0">
              <a:lnSpc>
                <a:spcPct val="110000"/>
              </a:lnSpc>
              <a:buNone/>
            </a:pPr>
            <a:endParaRPr lang="en-US" altLang="en-US" dirty="0">
              <a:solidFill>
                <a:schemeClr val="tx1"/>
              </a:solidFill>
            </a:endParaRPr>
          </a:p>
          <a:p>
            <a:pPr>
              <a:lnSpc>
                <a:spcPct val="110000"/>
              </a:lnSpc>
            </a:pPr>
            <a:r>
              <a:rPr lang="en-US" altLang="en-US" dirty="0">
                <a:solidFill>
                  <a:schemeClr val="tx1"/>
                </a:solidFill>
              </a:rPr>
              <a:t>A </a:t>
            </a:r>
            <a:r>
              <a:rPr lang="en-US" altLang="en-US" b="1" i="1" dirty="0">
                <a:solidFill>
                  <a:schemeClr val="tx1"/>
                </a:solidFill>
              </a:rPr>
              <a:t>sample</a:t>
            </a:r>
            <a:r>
              <a:rPr lang="en-US" altLang="en-US" dirty="0">
                <a:solidFill>
                  <a:schemeClr val="tx1"/>
                </a:solidFill>
              </a:rPr>
              <a:t> is an observed subset of the population</a:t>
            </a:r>
          </a:p>
          <a:p>
            <a:pPr lvl="2">
              <a:lnSpc>
                <a:spcPct val="110000"/>
              </a:lnSpc>
            </a:pPr>
            <a:r>
              <a:rPr lang="en-US" altLang="en-US" i="1" dirty="0">
                <a:solidFill>
                  <a:schemeClr val="tx1"/>
                </a:solidFill>
              </a:rPr>
              <a:t>n</a:t>
            </a:r>
            <a:r>
              <a:rPr lang="en-US" altLang="en-US" dirty="0">
                <a:solidFill>
                  <a:schemeClr val="tx1"/>
                </a:solidFill>
              </a:rPr>
              <a:t> represents the sample size</a:t>
            </a:r>
          </a:p>
          <a:p>
            <a:pPr lvl="1">
              <a:lnSpc>
                <a:spcPct val="110000"/>
              </a:lnSpc>
              <a:buFont typeface="Wingdings" pitchFamily="2" charset="2"/>
              <a:buNone/>
            </a:pPr>
            <a:endParaRPr lang="en-US" altLang="en-US" dirty="0">
              <a:solidFill>
                <a:schemeClr val="tx1"/>
              </a:solidFill>
            </a:endParaRPr>
          </a:p>
          <a:p>
            <a:pPr>
              <a:lnSpc>
                <a:spcPct val="110000"/>
              </a:lnSpc>
            </a:pPr>
            <a:r>
              <a:rPr lang="en-US" altLang="en-US" dirty="0">
                <a:solidFill>
                  <a:schemeClr val="tx1"/>
                </a:solidFill>
              </a:rPr>
              <a:t>A </a:t>
            </a:r>
            <a:r>
              <a:rPr lang="en-US" altLang="en-US" b="1" i="1" dirty="0">
                <a:solidFill>
                  <a:schemeClr val="tx1"/>
                </a:solidFill>
              </a:rPr>
              <a:t>parameter</a:t>
            </a:r>
            <a:r>
              <a:rPr lang="en-US" altLang="en-US" dirty="0">
                <a:solidFill>
                  <a:schemeClr val="tx1"/>
                </a:solidFill>
              </a:rPr>
              <a:t> is a specific characteristic of a population</a:t>
            </a:r>
          </a:p>
          <a:p>
            <a:pPr marL="114300" indent="0">
              <a:lnSpc>
                <a:spcPct val="110000"/>
              </a:lnSpc>
              <a:buNone/>
            </a:pPr>
            <a:endParaRPr lang="en-US" altLang="en-US" dirty="0">
              <a:solidFill>
                <a:schemeClr val="tx1"/>
              </a:solidFill>
            </a:endParaRPr>
          </a:p>
          <a:p>
            <a:pPr>
              <a:lnSpc>
                <a:spcPct val="110000"/>
              </a:lnSpc>
            </a:pPr>
            <a:r>
              <a:rPr lang="en-US" altLang="en-US" dirty="0">
                <a:solidFill>
                  <a:schemeClr val="tx1"/>
                </a:solidFill>
              </a:rPr>
              <a:t>A </a:t>
            </a:r>
            <a:r>
              <a:rPr lang="en-US" altLang="en-US" b="1" i="1" dirty="0">
                <a:solidFill>
                  <a:schemeClr val="tx1"/>
                </a:solidFill>
              </a:rPr>
              <a:t>statistic</a:t>
            </a:r>
            <a:r>
              <a:rPr lang="en-US" altLang="en-US" dirty="0">
                <a:solidFill>
                  <a:schemeClr val="tx1"/>
                </a:solidFill>
              </a:rPr>
              <a:t> is a specific characteristic of a sample</a:t>
            </a:r>
          </a:p>
        </p:txBody>
      </p:sp>
      <p:sp>
        <p:nvSpPr>
          <p:cNvPr id="5" name="Footer Placeholder 3">
            <a:extLst>
              <a:ext uri="{FF2B5EF4-FFF2-40B4-BE49-F238E27FC236}">
                <a16:creationId xmlns:a16="http://schemas.microsoft.com/office/drawing/2014/main" id="{80FB90BC-6A6C-7545-883A-EFCCF3AFF805}"/>
              </a:ext>
            </a:extLst>
          </p:cNvPr>
          <p:cNvSpPr>
            <a:spLocks noGrp="1"/>
          </p:cNvSpPr>
          <p:nvPr>
            <p:ph type="ftr" sz="quarter" idx="4294967295"/>
          </p:nvPr>
        </p:nvSpPr>
        <p:spPr/>
        <p:txBody>
          <a:bodyPr/>
          <a:lstStyle/>
          <a:p>
            <a:endParaRPr lang="en-US" altLang="en-US" dirty="0"/>
          </a:p>
        </p:txBody>
      </p:sp>
      <p:sp>
        <p:nvSpPr>
          <p:cNvPr id="6" name="Slide Number Placeholder 4">
            <a:extLst>
              <a:ext uri="{FF2B5EF4-FFF2-40B4-BE49-F238E27FC236}">
                <a16:creationId xmlns:a16="http://schemas.microsoft.com/office/drawing/2014/main" id="{B69D9320-1138-7544-A8EA-A5564F0E8069}"/>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335956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EBB6ED7A-FCD8-1144-9731-DBC76CEC35F4}"/>
              </a:ext>
            </a:extLst>
          </p:cNvPr>
          <p:cNvSpPr>
            <a:spLocks noGrp="1" noChangeArrowheads="1"/>
          </p:cNvSpPr>
          <p:nvPr>
            <p:ph type="title"/>
          </p:nvPr>
        </p:nvSpPr>
        <p:spPr/>
        <p:txBody>
          <a:bodyPr/>
          <a:lstStyle/>
          <a:p>
            <a:r>
              <a:rPr lang="en-US" altLang="en-US" dirty="0"/>
              <a:t>Population vs. Sample</a:t>
            </a:r>
          </a:p>
        </p:txBody>
      </p:sp>
      <p:sp>
        <p:nvSpPr>
          <p:cNvPr id="2" name="Text Placeholder 1">
            <a:extLst>
              <a:ext uri="{FF2B5EF4-FFF2-40B4-BE49-F238E27FC236}">
                <a16:creationId xmlns:a16="http://schemas.microsoft.com/office/drawing/2014/main" id="{8DDEB2D9-0980-6E4F-AA67-DEED647BFF5E}"/>
              </a:ext>
            </a:extLst>
          </p:cNvPr>
          <p:cNvSpPr>
            <a:spLocks noGrp="1"/>
          </p:cNvSpPr>
          <p:nvPr>
            <p:ph type="body" idx="1"/>
          </p:nvPr>
        </p:nvSpPr>
        <p:spPr/>
        <p:txBody>
          <a:bodyPr/>
          <a:lstStyle/>
          <a:p>
            <a:endParaRPr lang="en-US" dirty="0"/>
          </a:p>
        </p:txBody>
      </p:sp>
      <p:sp>
        <p:nvSpPr>
          <p:cNvPr id="12" name="Footer Placeholder 3">
            <a:extLst>
              <a:ext uri="{FF2B5EF4-FFF2-40B4-BE49-F238E27FC236}">
                <a16:creationId xmlns:a16="http://schemas.microsoft.com/office/drawing/2014/main" id="{E38751BC-F36F-144B-97FC-A497026385BD}"/>
              </a:ext>
            </a:extLst>
          </p:cNvPr>
          <p:cNvSpPr>
            <a:spLocks noGrp="1"/>
          </p:cNvSpPr>
          <p:nvPr>
            <p:ph type="ftr" sz="quarter" idx="4294967295"/>
          </p:nvPr>
        </p:nvSpPr>
        <p:spPr/>
        <p:txBody>
          <a:bodyPr/>
          <a:lstStyle/>
          <a:p>
            <a:endParaRPr lang="en-US" altLang="en-US" dirty="0"/>
          </a:p>
        </p:txBody>
      </p:sp>
      <p:sp>
        <p:nvSpPr>
          <p:cNvPr id="13" name="Slide Number Placeholder 4">
            <a:extLst>
              <a:ext uri="{FF2B5EF4-FFF2-40B4-BE49-F238E27FC236}">
                <a16:creationId xmlns:a16="http://schemas.microsoft.com/office/drawing/2014/main" id="{2D8A9D39-E963-DA40-9186-9C8EC1504332}"/>
              </a:ext>
            </a:extLst>
          </p:cNvPr>
          <p:cNvSpPr>
            <a:spLocks noGrp="1"/>
          </p:cNvSpPr>
          <p:nvPr>
            <p:ph type="sldNum" sz="quarter" idx="4294967295"/>
          </p:nvPr>
        </p:nvSpPr>
        <p:spPr/>
        <p:txBody>
          <a:bodyPr/>
          <a:lstStyle/>
          <a:p>
            <a:endParaRPr lang="en-US" altLang="en-US" dirty="0"/>
          </a:p>
        </p:txBody>
      </p:sp>
      <p:sp>
        <p:nvSpPr>
          <p:cNvPr id="108547" name="Oval 3">
            <a:extLst>
              <a:ext uri="{FF2B5EF4-FFF2-40B4-BE49-F238E27FC236}">
                <a16:creationId xmlns:a16="http://schemas.microsoft.com/office/drawing/2014/main" id="{D1D20889-883E-E64A-8DB9-BD5C24D2840E}"/>
              </a:ext>
            </a:extLst>
          </p:cNvPr>
          <p:cNvSpPr>
            <a:spLocks noChangeArrowheads="1"/>
          </p:cNvSpPr>
          <p:nvPr/>
        </p:nvSpPr>
        <p:spPr bwMode="auto">
          <a:xfrm>
            <a:off x="1885950" y="1943100"/>
            <a:ext cx="2686050" cy="2000250"/>
          </a:xfrm>
          <a:prstGeom prst="ellipse">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08548" name="Rectangle 4">
            <a:extLst>
              <a:ext uri="{FF2B5EF4-FFF2-40B4-BE49-F238E27FC236}">
                <a16:creationId xmlns:a16="http://schemas.microsoft.com/office/drawing/2014/main" id="{F30F44F5-5EBA-0A41-A9D7-9FA817AE5D22}"/>
              </a:ext>
            </a:extLst>
          </p:cNvPr>
          <p:cNvSpPr>
            <a:spLocks noChangeArrowheads="1"/>
          </p:cNvSpPr>
          <p:nvPr/>
        </p:nvSpPr>
        <p:spPr bwMode="auto">
          <a:xfrm>
            <a:off x="4343400" y="2081212"/>
            <a:ext cx="3381375"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7" tIns="32004" rIns="64007" bIns="32004"/>
          <a:lstStyle>
            <a:lvl1pPr marL="320675" indent="-320675" defTabSz="852488">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693738" indent="-268288" defTabSz="852488">
              <a:spcBef>
                <a:spcPct val="20000"/>
              </a:spcBef>
              <a:buClr>
                <a:schemeClr val="hlink"/>
              </a:buClr>
              <a:buSzPct val="55000"/>
              <a:buFont typeface="Wingdings" pitchFamily="2" charset="2"/>
              <a:buChar char="n"/>
              <a:defRPr sz="2400">
                <a:solidFill>
                  <a:schemeClr val="tx1"/>
                </a:solidFill>
                <a:latin typeface="Arial" panose="020B0604020202020204" pitchFamily="34" charset="0"/>
              </a:defRPr>
            </a:lvl2pPr>
            <a:lvl3pPr marL="1068388" indent="-215900" defTabSz="852488">
              <a:spcBef>
                <a:spcPct val="20000"/>
              </a:spcBef>
              <a:buClr>
                <a:schemeClr val="accent2"/>
              </a:buClr>
              <a:buSzPct val="50000"/>
              <a:buFont typeface="Wingdings" pitchFamily="2" charset="2"/>
              <a:buChar char="n"/>
              <a:defRPr sz="2000">
                <a:solidFill>
                  <a:schemeClr val="tx1"/>
                </a:solidFill>
                <a:latin typeface="Arial" panose="020B0604020202020204" pitchFamily="34" charset="0"/>
              </a:defRPr>
            </a:lvl3pPr>
            <a:lvl4pPr marL="1493838" indent="-212725" defTabSz="852488">
              <a:spcBef>
                <a:spcPct val="20000"/>
              </a:spcBef>
              <a:buClr>
                <a:schemeClr val="folHlink"/>
              </a:buClr>
              <a:buSzPct val="55000"/>
              <a:buFont typeface="Wingdings" pitchFamily="2" charset="2"/>
              <a:buChar char="n"/>
              <a:defRPr>
                <a:solidFill>
                  <a:schemeClr val="tx1"/>
                </a:solidFill>
                <a:latin typeface="Arial" panose="020B0604020202020204" pitchFamily="34" charset="0"/>
              </a:defRPr>
            </a:lvl4pPr>
            <a:lvl5pPr marL="1919288" indent="-212725" defTabSz="852488">
              <a:spcBef>
                <a:spcPct val="20000"/>
              </a:spcBef>
              <a:buClr>
                <a:srgbClr val="FD2B4E"/>
              </a:buClr>
              <a:buSzPct val="50000"/>
              <a:buFont typeface="Wingdings" pitchFamily="2" charset="2"/>
              <a:buChar char="n"/>
              <a:defRPr>
                <a:solidFill>
                  <a:schemeClr val="tx1"/>
                </a:solidFill>
                <a:latin typeface="Arial" panose="020B0604020202020204" pitchFamily="34" charset="0"/>
              </a:defRPr>
            </a:lvl5pPr>
            <a:lvl6pPr marL="23764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6pPr>
            <a:lvl7pPr marL="28336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7pPr>
            <a:lvl8pPr marL="32908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8pPr>
            <a:lvl9pPr marL="37480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9pPr>
          </a:lstStyle>
          <a:p>
            <a:endParaRPr lang="en-US" altLang="en-US" sz="2100"/>
          </a:p>
        </p:txBody>
      </p:sp>
      <p:sp>
        <p:nvSpPr>
          <p:cNvPr id="108549" name="Oval 5">
            <a:extLst>
              <a:ext uri="{FF2B5EF4-FFF2-40B4-BE49-F238E27FC236}">
                <a16:creationId xmlns:a16="http://schemas.microsoft.com/office/drawing/2014/main" id="{CC728A2F-13FA-D048-A227-4D92422378C0}"/>
              </a:ext>
            </a:extLst>
          </p:cNvPr>
          <p:cNvSpPr>
            <a:spLocks noChangeArrowheads="1"/>
          </p:cNvSpPr>
          <p:nvPr/>
        </p:nvSpPr>
        <p:spPr bwMode="auto">
          <a:xfrm>
            <a:off x="5372100" y="2171700"/>
            <a:ext cx="1714500" cy="1600200"/>
          </a:xfrm>
          <a:prstGeom prst="ellipse">
            <a:avLst/>
          </a:prstGeom>
          <a:noFill/>
          <a:ln w="317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08550" name="Text Box 6">
            <a:extLst>
              <a:ext uri="{FF2B5EF4-FFF2-40B4-BE49-F238E27FC236}">
                <a16:creationId xmlns:a16="http://schemas.microsoft.com/office/drawing/2014/main" id="{E1F50D7E-225C-8748-A53E-809164272072}"/>
              </a:ext>
            </a:extLst>
          </p:cNvPr>
          <p:cNvSpPr txBox="1">
            <a:spLocks noChangeArrowheads="1"/>
          </p:cNvSpPr>
          <p:nvPr/>
        </p:nvSpPr>
        <p:spPr bwMode="auto">
          <a:xfrm>
            <a:off x="2709863" y="2331519"/>
            <a:ext cx="2343150" cy="122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50" dirty="0"/>
              <a:t>a b c d e f </a:t>
            </a:r>
          </a:p>
          <a:p>
            <a:pPr>
              <a:spcBef>
                <a:spcPct val="50000"/>
              </a:spcBef>
            </a:pPr>
            <a:r>
              <a:rPr lang="en-US" altLang="en-US" sz="1050" dirty="0"/>
              <a:t>g h I  j k l m</a:t>
            </a:r>
          </a:p>
          <a:p>
            <a:pPr>
              <a:spcBef>
                <a:spcPct val="50000"/>
              </a:spcBef>
            </a:pPr>
            <a:r>
              <a:rPr lang="en-US" altLang="en-US" sz="1050" dirty="0"/>
              <a:t> n o p q </a:t>
            </a:r>
          </a:p>
          <a:p>
            <a:pPr>
              <a:spcBef>
                <a:spcPct val="50000"/>
              </a:spcBef>
            </a:pPr>
            <a:r>
              <a:rPr lang="en-US" altLang="en-US" sz="1050" dirty="0"/>
              <a:t>r s t u v</a:t>
            </a:r>
          </a:p>
          <a:p>
            <a:pPr>
              <a:spcBef>
                <a:spcPct val="50000"/>
              </a:spcBef>
            </a:pPr>
            <a:r>
              <a:rPr lang="en-US" altLang="en-US" sz="1050" dirty="0"/>
              <a:t> w x y z</a:t>
            </a:r>
          </a:p>
        </p:txBody>
      </p:sp>
      <p:sp>
        <p:nvSpPr>
          <p:cNvPr id="108551" name="Text Box 7">
            <a:extLst>
              <a:ext uri="{FF2B5EF4-FFF2-40B4-BE49-F238E27FC236}">
                <a16:creationId xmlns:a16="http://schemas.microsoft.com/office/drawing/2014/main" id="{917B9BE5-50DE-A84C-8EBF-AACB7EFFBAAE}"/>
              </a:ext>
            </a:extLst>
          </p:cNvPr>
          <p:cNvSpPr txBox="1">
            <a:spLocks noChangeArrowheads="1"/>
          </p:cNvSpPr>
          <p:nvPr/>
        </p:nvSpPr>
        <p:spPr bwMode="auto">
          <a:xfrm>
            <a:off x="2571750" y="1428750"/>
            <a:ext cx="16573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t>Population</a:t>
            </a:r>
          </a:p>
        </p:txBody>
      </p:sp>
      <p:sp>
        <p:nvSpPr>
          <p:cNvPr id="108552" name="Text Box 8">
            <a:extLst>
              <a:ext uri="{FF2B5EF4-FFF2-40B4-BE49-F238E27FC236}">
                <a16:creationId xmlns:a16="http://schemas.microsoft.com/office/drawing/2014/main" id="{F2711D8F-B0A9-0D4D-9D9C-E0FDF29DB941}"/>
              </a:ext>
            </a:extLst>
          </p:cNvPr>
          <p:cNvSpPr txBox="1">
            <a:spLocks noChangeArrowheads="1"/>
          </p:cNvSpPr>
          <p:nvPr/>
        </p:nvSpPr>
        <p:spPr bwMode="auto">
          <a:xfrm>
            <a:off x="5715000" y="1428750"/>
            <a:ext cx="14859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dirty="0">
                <a:solidFill>
                  <a:schemeClr val="tx1"/>
                </a:solidFill>
              </a:rPr>
              <a:t>Sample</a:t>
            </a:r>
          </a:p>
        </p:txBody>
      </p:sp>
      <p:sp>
        <p:nvSpPr>
          <p:cNvPr id="108553" name="Text Box 9">
            <a:extLst>
              <a:ext uri="{FF2B5EF4-FFF2-40B4-BE49-F238E27FC236}">
                <a16:creationId xmlns:a16="http://schemas.microsoft.com/office/drawing/2014/main" id="{84234F69-975B-B54E-8F76-72051F654172}"/>
              </a:ext>
            </a:extLst>
          </p:cNvPr>
          <p:cNvSpPr txBox="1">
            <a:spLocks noChangeArrowheads="1"/>
          </p:cNvSpPr>
          <p:nvPr/>
        </p:nvSpPr>
        <p:spPr bwMode="auto">
          <a:xfrm>
            <a:off x="5653088" y="2454537"/>
            <a:ext cx="2343150" cy="122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50" dirty="0"/>
              <a:t>       </a:t>
            </a:r>
            <a:r>
              <a:rPr lang="en-US" altLang="en-US" sz="1050" dirty="0">
                <a:solidFill>
                  <a:schemeClr val="folHlink"/>
                </a:solidFill>
              </a:rPr>
              <a:t>b     c  </a:t>
            </a:r>
          </a:p>
          <a:p>
            <a:pPr>
              <a:spcBef>
                <a:spcPct val="50000"/>
              </a:spcBef>
            </a:pPr>
            <a:r>
              <a:rPr lang="en-US" altLang="en-US" sz="1050" dirty="0">
                <a:solidFill>
                  <a:schemeClr val="folHlink"/>
                </a:solidFill>
              </a:rPr>
              <a:t>     g </a:t>
            </a:r>
            <a:r>
              <a:rPr lang="en-US" altLang="en-US" sz="1050" dirty="0" err="1">
                <a:solidFill>
                  <a:schemeClr val="folHlink"/>
                </a:solidFill>
              </a:rPr>
              <a:t>i</a:t>
            </a:r>
            <a:r>
              <a:rPr lang="en-US" altLang="en-US" sz="1050" dirty="0">
                <a:solidFill>
                  <a:schemeClr val="folHlink"/>
                </a:solidFill>
              </a:rPr>
              <a:t>         n</a:t>
            </a:r>
          </a:p>
          <a:p>
            <a:pPr>
              <a:spcBef>
                <a:spcPct val="50000"/>
              </a:spcBef>
            </a:pPr>
            <a:r>
              <a:rPr lang="en-US" altLang="en-US" sz="1050" dirty="0">
                <a:solidFill>
                  <a:schemeClr val="folHlink"/>
                </a:solidFill>
              </a:rPr>
              <a:t>  o      r     u</a:t>
            </a:r>
          </a:p>
          <a:p>
            <a:pPr>
              <a:spcBef>
                <a:spcPct val="50000"/>
              </a:spcBef>
            </a:pPr>
            <a:r>
              <a:rPr lang="en-US" altLang="en-US" sz="1050" dirty="0">
                <a:solidFill>
                  <a:schemeClr val="folHlink"/>
                </a:solidFill>
              </a:rPr>
              <a:t>         y</a:t>
            </a:r>
            <a:r>
              <a:rPr lang="en-US" altLang="en-US" sz="1050" dirty="0"/>
              <a:t>      </a:t>
            </a:r>
          </a:p>
          <a:p>
            <a:pPr>
              <a:spcBef>
                <a:spcPct val="50000"/>
              </a:spcBef>
            </a:pPr>
            <a:endParaRPr lang="en-US" altLang="en-US" sz="1050" dirty="0"/>
          </a:p>
        </p:txBody>
      </p:sp>
      <p:sp>
        <p:nvSpPr>
          <p:cNvPr id="108554" name="Text Box 10">
            <a:extLst>
              <a:ext uri="{FF2B5EF4-FFF2-40B4-BE49-F238E27FC236}">
                <a16:creationId xmlns:a16="http://schemas.microsoft.com/office/drawing/2014/main" id="{047F8341-4F86-E849-AA56-6A98184AF7A1}"/>
              </a:ext>
            </a:extLst>
          </p:cNvPr>
          <p:cNvSpPr txBox="1">
            <a:spLocks noChangeArrowheads="1"/>
          </p:cNvSpPr>
          <p:nvPr/>
        </p:nvSpPr>
        <p:spPr bwMode="auto">
          <a:xfrm>
            <a:off x="2000250" y="4057650"/>
            <a:ext cx="26289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dirty="0">
                <a:solidFill>
                  <a:schemeClr val="tx1"/>
                </a:solidFill>
              </a:rPr>
              <a:t>Values calculated using population data are called </a:t>
            </a:r>
            <a:r>
              <a:rPr lang="en-US" altLang="en-US" sz="1500" i="1" dirty="0">
                <a:solidFill>
                  <a:schemeClr val="tx1"/>
                </a:solidFill>
              </a:rPr>
              <a:t>parameters</a:t>
            </a:r>
          </a:p>
        </p:txBody>
      </p:sp>
      <p:sp>
        <p:nvSpPr>
          <p:cNvPr id="108555" name="Text Box 11">
            <a:extLst>
              <a:ext uri="{FF2B5EF4-FFF2-40B4-BE49-F238E27FC236}">
                <a16:creationId xmlns:a16="http://schemas.microsoft.com/office/drawing/2014/main" id="{EE017957-12A2-2948-8D39-12F08614AA88}"/>
              </a:ext>
            </a:extLst>
          </p:cNvPr>
          <p:cNvSpPr txBox="1">
            <a:spLocks noChangeArrowheads="1"/>
          </p:cNvSpPr>
          <p:nvPr/>
        </p:nvSpPr>
        <p:spPr bwMode="auto">
          <a:xfrm>
            <a:off x="5143500" y="4057650"/>
            <a:ext cx="2514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dirty="0">
                <a:solidFill>
                  <a:schemeClr val="tx1"/>
                </a:solidFill>
              </a:rPr>
              <a:t>Values computed from sample data are called </a:t>
            </a:r>
            <a:r>
              <a:rPr lang="en-US" altLang="en-US" sz="1500" i="1" dirty="0">
                <a:solidFill>
                  <a:schemeClr val="tx1"/>
                </a:solidFill>
              </a:rPr>
              <a:t>statistics</a:t>
            </a:r>
          </a:p>
        </p:txBody>
      </p:sp>
    </p:spTree>
    <p:extLst>
      <p:ext uri="{BB962C8B-B14F-4D97-AF65-F5344CB8AC3E}">
        <p14:creationId xmlns:p14="http://schemas.microsoft.com/office/powerpoint/2010/main" val="324165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Shape 95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lvl="0"/>
            <a:r>
              <a:rPr lang="en" sz="3200" dirty="0"/>
              <a:t>Certificate Program Course Schedule</a:t>
            </a:r>
            <a:endParaRPr sz="3200" dirty="0"/>
          </a:p>
        </p:txBody>
      </p:sp>
      <p:sp>
        <p:nvSpPr>
          <p:cNvPr id="959" name="Shape 95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34343"/>
              </a:buClr>
              <a:buSzPts val="1800"/>
              <a:buChar char="●"/>
            </a:pPr>
            <a:r>
              <a:rPr lang="en" dirty="0">
                <a:solidFill>
                  <a:srgbClr val="434343"/>
                </a:solidFill>
              </a:rPr>
              <a:t>Foundations of Data Analytics and Data Science</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Software Engineering for Data</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Data Sources and Storage</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Data Ingestion and Wrangling</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Data Analysis I: Statistics</a:t>
            </a:r>
          </a:p>
          <a:p>
            <a:pPr marL="457200" lvl="0" indent="-342900" rtl="0">
              <a:spcBef>
                <a:spcPts val="0"/>
              </a:spcBef>
              <a:spcAft>
                <a:spcPts val="0"/>
              </a:spcAft>
              <a:buClr>
                <a:srgbClr val="434343"/>
              </a:buClr>
              <a:buSzPts val="1800"/>
              <a:buChar char="●"/>
            </a:pPr>
            <a:r>
              <a:rPr lang="en" dirty="0">
                <a:solidFill>
                  <a:srgbClr val="434343"/>
                </a:solidFill>
              </a:rPr>
              <a:t>Data Analysis II: Machine Learning</a:t>
            </a:r>
          </a:p>
          <a:p>
            <a:pPr marL="457200" lvl="0" indent="-342900" rtl="0">
              <a:spcBef>
                <a:spcPts val="0"/>
              </a:spcBef>
              <a:spcAft>
                <a:spcPts val="0"/>
              </a:spcAft>
              <a:buClr>
                <a:srgbClr val="434343"/>
              </a:buClr>
              <a:buSzPts val="1800"/>
              <a:buChar char="●"/>
            </a:pPr>
            <a:r>
              <a:rPr lang="en" dirty="0">
                <a:solidFill>
                  <a:srgbClr val="434343"/>
                </a:solidFill>
              </a:rPr>
              <a:t>Visual Analytics</a:t>
            </a:r>
          </a:p>
          <a:p>
            <a:pPr marL="457200" lvl="0" indent="-342900" rtl="0">
              <a:spcBef>
                <a:spcPts val="0"/>
              </a:spcBef>
              <a:spcAft>
                <a:spcPts val="0"/>
              </a:spcAft>
              <a:buClr>
                <a:srgbClr val="434343"/>
              </a:buClr>
              <a:buSzPts val="1800"/>
              <a:buChar char="●"/>
            </a:pPr>
            <a:r>
              <a:rPr lang="en" dirty="0">
                <a:solidFill>
                  <a:srgbClr val="434343"/>
                </a:solidFill>
              </a:rPr>
              <a:t>Applied Data Analytics</a:t>
            </a:r>
          </a:p>
        </p:txBody>
      </p:sp>
    </p:spTree>
    <p:extLst>
      <p:ext uri="{BB962C8B-B14F-4D97-AF65-F5344CB8AC3E}">
        <p14:creationId xmlns:p14="http://schemas.microsoft.com/office/powerpoint/2010/main" val="142905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7FF0B85-2FAA-F942-9D16-C6B53B90E2EB}"/>
              </a:ext>
            </a:extLst>
          </p:cNvPr>
          <p:cNvSpPr>
            <a:spLocks noGrp="1" noChangeArrowheads="1"/>
          </p:cNvSpPr>
          <p:nvPr>
            <p:ph type="title"/>
          </p:nvPr>
        </p:nvSpPr>
        <p:spPr/>
        <p:txBody>
          <a:bodyPr/>
          <a:lstStyle/>
          <a:p>
            <a:r>
              <a:rPr lang="en-US" altLang="en-US" dirty="0"/>
              <a:t>Examples of Populations</a:t>
            </a:r>
          </a:p>
        </p:txBody>
      </p:sp>
      <p:sp>
        <p:nvSpPr>
          <p:cNvPr id="120835" name="Rectangle 3">
            <a:extLst>
              <a:ext uri="{FF2B5EF4-FFF2-40B4-BE49-F238E27FC236}">
                <a16:creationId xmlns:a16="http://schemas.microsoft.com/office/drawing/2014/main" id="{03331266-6969-4B4A-870B-0B495B3A9C46}"/>
              </a:ext>
            </a:extLst>
          </p:cNvPr>
          <p:cNvSpPr>
            <a:spLocks noGrp="1" noChangeArrowheads="1"/>
          </p:cNvSpPr>
          <p:nvPr>
            <p:ph type="body" idx="1"/>
          </p:nvPr>
        </p:nvSpPr>
        <p:spPr/>
        <p:txBody>
          <a:bodyPr/>
          <a:lstStyle/>
          <a:p>
            <a:pPr>
              <a:lnSpc>
                <a:spcPct val="120000"/>
              </a:lnSpc>
            </a:pPr>
            <a:r>
              <a:rPr lang="en-US" altLang="en-US" dirty="0">
                <a:solidFill>
                  <a:schemeClr val="tx1"/>
                </a:solidFill>
              </a:rPr>
              <a:t>Ages of all registered voters in the United States</a:t>
            </a:r>
          </a:p>
          <a:p>
            <a:pPr>
              <a:lnSpc>
                <a:spcPct val="120000"/>
              </a:lnSpc>
            </a:pPr>
            <a:r>
              <a:rPr lang="en-US" altLang="en-US" dirty="0">
                <a:solidFill>
                  <a:schemeClr val="tx1"/>
                </a:solidFill>
              </a:rPr>
              <a:t>Incomes of all families living in Daytona Beach, FL</a:t>
            </a:r>
          </a:p>
          <a:p>
            <a:pPr>
              <a:lnSpc>
                <a:spcPct val="120000"/>
              </a:lnSpc>
            </a:pPr>
            <a:r>
              <a:rPr lang="en-US" altLang="en-US" dirty="0">
                <a:solidFill>
                  <a:schemeClr val="tx1"/>
                </a:solidFill>
              </a:rPr>
              <a:t>Annual returns of all stocks traded on the New York Stock Exchange</a:t>
            </a:r>
          </a:p>
          <a:p>
            <a:pPr>
              <a:lnSpc>
                <a:spcPct val="120000"/>
              </a:lnSpc>
            </a:pPr>
            <a:endParaRPr lang="en-US" altLang="en-US" dirty="0">
              <a:solidFill>
                <a:schemeClr val="tx1"/>
              </a:solidFill>
            </a:endParaRPr>
          </a:p>
          <a:p>
            <a:pPr>
              <a:lnSpc>
                <a:spcPct val="120000"/>
              </a:lnSpc>
            </a:pPr>
            <a:r>
              <a:rPr lang="en-US" altLang="en-US" dirty="0">
                <a:solidFill>
                  <a:schemeClr val="tx1"/>
                </a:solidFill>
              </a:rPr>
              <a:t>So, why bother with sampling?</a:t>
            </a:r>
          </a:p>
          <a:p>
            <a:pPr>
              <a:lnSpc>
                <a:spcPct val="120000"/>
              </a:lnSpc>
            </a:pPr>
            <a:endParaRPr lang="en-US" altLang="en-US" dirty="0">
              <a:solidFill>
                <a:schemeClr val="tx1"/>
              </a:solidFill>
            </a:endParaRPr>
          </a:p>
        </p:txBody>
      </p:sp>
      <p:sp>
        <p:nvSpPr>
          <p:cNvPr id="4" name="Footer Placeholder 3">
            <a:extLst>
              <a:ext uri="{FF2B5EF4-FFF2-40B4-BE49-F238E27FC236}">
                <a16:creationId xmlns:a16="http://schemas.microsoft.com/office/drawing/2014/main" id="{FD565C59-1AEC-214C-97BC-69D5706B0A31}"/>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1F0B06A1-7EBD-9741-9DE3-5EE775E7068F}"/>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121431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7FF0B85-2FAA-F942-9D16-C6B53B90E2EB}"/>
              </a:ext>
            </a:extLst>
          </p:cNvPr>
          <p:cNvSpPr>
            <a:spLocks noGrp="1" noChangeArrowheads="1"/>
          </p:cNvSpPr>
          <p:nvPr>
            <p:ph type="title"/>
          </p:nvPr>
        </p:nvSpPr>
        <p:spPr/>
        <p:txBody>
          <a:bodyPr/>
          <a:lstStyle/>
          <a:p>
            <a:r>
              <a:rPr lang="en-US" altLang="en-US" dirty="0"/>
              <a:t>Example: Sampling</a:t>
            </a:r>
          </a:p>
        </p:txBody>
      </p:sp>
      <p:sp>
        <p:nvSpPr>
          <p:cNvPr id="120835" name="Rectangle 3">
            <a:extLst>
              <a:ext uri="{FF2B5EF4-FFF2-40B4-BE49-F238E27FC236}">
                <a16:creationId xmlns:a16="http://schemas.microsoft.com/office/drawing/2014/main" id="{03331266-6969-4B4A-870B-0B495B3A9C46}"/>
              </a:ext>
            </a:extLst>
          </p:cNvPr>
          <p:cNvSpPr>
            <a:spLocks noGrp="1" noChangeArrowheads="1"/>
          </p:cNvSpPr>
          <p:nvPr>
            <p:ph type="body" idx="1"/>
          </p:nvPr>
        </p:nvSpPr>
        <p:spPr/>
        <p:txBody>
          <a:bodyPr/>
          <a:lstStyle/>
          <a:p>
            <a:pPr>
              <a:lnSpc>
                <a:spcPct val="120000"/>
              </a:lnSpc>
            </a:pPr>
            <a:r>
              <a:rPr lang="en-US" altLang="en-US" dirty="0">
                <a:solidFill>
                  <a:schemeClr val="tx1"/>
                </a:solidFill>
              </a:rPr>
              <a:t>Consider a researcher for a soft drink company who wants to determine the sweetness preferences of Americans between the ages of 15 and 25.</a:t>
            </a:r>
          </a:p>
          <a:p>
            <a:pPr>
              <a:lnSpc>
                <a:spcPct val="120000"/>
              </a:lnSpc>
            </a:pPr>
            <a:endParaRPr lang="en-US" altLang="en-US" dirty="0">
              <a:solidFill>
                <a:schemeClr val="tx1"/>
              </a:solidFill>
            </a:endParaRPr>
          </a:p>
          <a:p>
            <a:pPr>
              <a:lnSpc>
                <a:spcPct val="120000"/>
              </a:lnSpc>
            </a:pPr>
            <a:r>
              <a:rPr lang="en-US" altLang="en-US" dirty="0">
                <a:solidFill>
                  <a:schemeClr val="tx1"/>
                </a:solidFill>
              </a:rPr>
              <a:t>What’s the population?</a:t>
            </a:r>
          </a:p>
          <a:p>
            <a:pPr>
              <a:lnSpc>
                <a:spcPct val="120000"/>
              </a:lnSpc>
            </a:pPr>
            <a:endParaRPr lang="en-US" altLang="en-US" dirty="0">
              <a:solidFill>
                <a:schemeClr val="tx1"/>
              </a:solidFill>
            </a:endParaRPr>
          </a:p>
          <a:p>
            <a:pPr>
              <a:lnSpc>
                <a:spcPct val="120000"/>
              </a:lnSpc>
            </a:pPr>
            <a:r>
              <a:rPr lang="en-US" altLang="en-US" dirty="0">
                <a:solidFill>
                  <a:schemeClr val="tx1"/>
                </a:solidFill>
              </a:rPr>
              <a:t>In order for a sample to be </a:t>
            </a:r>
            <a:r>
              <a:rPr lang="en-US" altLang="en-US" i="1" dirty="0">
                <a:solidFill>
                  <a:schemeClr val="tx1"/>
                </a:solidFill>
              </a:rPr>
              <a:t>unbiased</a:t>
            </a:r>
            <a:r>
              <a:rPr lang="en-US" altLang="en-US" dirty="0">
                <a:solidFill>
                  <a:schemeClr val="tx1"/>
                </a:solidFill>
              </a:rPr>
              <a:t>, it must be</a:t>
            </a:r>
          </a:p>
          <a:p>
            <a:pPr lvl="1">
              <a:lnSpc>
                <a:spcPct val="120000"/>
              </a:lnSpc>
            </a:pPr>
            <a:r>
              <a:rPr lang="en-US" dirty="0">
                <a:solidFill>
                  <a:schemeClr val="tx1"/>
                </a:solidFill>
              </a:rPr>
              <a:t>Representative of the population</a:t>
            </a:r>
          </a:p>
          <a:p>
            <a:pPr lvl="1">
              <a:lnSpc>
                <a:spcPct val="120000"/>
              </a:lnSpc>
            </a:pPr>
            <a:r>
              <a:rPr lang="en-US" dirty="0">
                <a:solidFill>
                  <a:schemeClr val="tx1"/>
                </a:solidFill>
              </a:rPr>
              <a:t>Randomly selected</a:t>
            </a:r>
          </a:p>
          <a:p>
            <a:pPr lvl="1">
              <a:lnSpc>
                <a:spcPct val="120000"/>
              </a:lnSpc>
            </a:pPr>
            <a:r>
              <a:rPr lang="en-US" dirty="0" err="1">
                <a:solidFill>
                  <a:schemeClr val="tx1"/>
                </a:solidFill>
              </a:rPr>
              <a:t>Rufficiently</a:t>
            </a:r>
            <a:r>
              <a:rPr lang="en-US" dirty="0">
                <a:solidFill>
                  <a:schemeClr val="tx1"/>
                </a:solidFill>
              </a:rPr>
              <a:t> large</a:t>
            </a:r>
            <a:endParaRPr lang="en-US" altLang="en-US" dirty="0">
              <a:solidFill>
                <a:schemeClr val="tx1"/>
              </a:solidFill>
            </a:endParaRPr>
          </a:p>
          <a:p>
            <a:pPr>
              <a:lnSpc>
                <a:spcPct val="120000"/>
              </a:lnSpc>
            </a:pPr>
            <a:endParaRPr lang="en-US" altLang="en-US" dirty="0">
              <a:solidFill>
                <a:schemeClr val="tx1"/>
              </a:solidFill>
            </a:endParaRPr>
          </a:p>
        </p:txBody>
      </p:sp>
      <p:sp>
        <p:nvSpPr>
          <p:cNvPr id="4" name="Footer Placeholder 3">
            <a:extLst>
              <a:ext uri="{FF2B5EF4-FFF2-40B4-BE49-F238E27FC236}">
                <a16:creationId xmlns:a16="http://schemas.microsoft.com/office/drawing/2014/main" id="{FD565C59-1AEC-214C-97BC-69D5706B0A31}"/>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1F0B06A1-7EBD-9741-9DE3-5EE775E7068F}"/>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2467634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0607-B787-7C46-B47B-8D3199FE23D8}"/>
              </a:ext>
            </a:extLst>
          </p:cNvPr>
          <p:cNvSpPr>
            <a:spLocks noGrp="1"/>
          </p:cNvSpPr>
          <p:nvPr>
            <p:ph type="title"/>
          </p:nvPr>
        </p:nvSpPr>
        <p:spPr/>
        <p:txBody>
          <a:bodyPr/>
          <a:lstStyle/>
          <a:p>
            <a:r>
              <a:rPr lang="en-US" sz="3600" dirty="0"/>
              <a:t>What about Big Data?</a:t>
            </a:r>
          </a:p>
        </p:txBody>
      </p:sp>
      <p:sp>
        <p:nvSpPr>
          <p:cNvPr id="3" name="Text Placeholder 2">
            <a:extLst>
              <a:ext uri="{FF2B5EF4-FFF2-40B4-BE49-F238E27FC236}">
                <a16:creationId xmlns:a16="http://schemas.microsoft.com/office/drawing/2014/main" id="{71E0EAF1-F80A-6145-A553-9491DF4141AF}"/>
              </a:ext>
            </a:extLst>
          </p:cNvPr>
          <p:cNvSpPr>
            <a:spLocks noGrp="1"/>
          </p:cNvSpPr>
          <p:nvPr>
            <p:ph type="body" idx="1"/>
          </p:nvPr>
        </p:nvSpPr>
        <p:spPr/>
        <p:txBody>
          <a:bodyPr/>
          <a:lstStyle/>
          <a:p>
            <a:pPr marL="114300" indent="0">
              <a:buNone/>
            </a:pPr>
            <a:endParaRPr lang="en-US" sz="4400" dirty="0">
              <a:solidFill>
                <a:schemeClr val="tx1"/>
              </a:solidFill>
            </a:endParaRPr>
          </a:p>
          <a:p>
            <a:pPr marL="114300" indent="0">
              <a:buNone/>
            </a:pPr>
            <a:endParaRPr lang="en-US" sz="4400" dirty="0">
              <a:solidFill>
                <a:schemeClr val="tx1"/>
              </a:solidFill>
            </a:endParaRPr>
          </a:p>
          <a:p>
            <a:pPr marL="114300" indent="0">
              <a:buNone/>
            </a:pPr>
            <a:r>
              <a:rPr lang="en-US" sz="4400" dirty="0">
                <a:solidFill>
                  <a:schemeClr val="tx1"/>
                </a:solidFill>
              </a:rPr>
              <a:t>	Yeah? What about it?</a:t>
            </a:r>
          </a:p>
        </p:txBody>
      </p:sp>
    </p:spTree>
    <p:extLst>
      <p:ext uri="{BB962C8B-B14F-4D97-AF65-F5344CB8AC3E}">
        <p14:creationId xmlns:p14="http://schemas.microsoft.com/office/powerpoint/2010/main" val="533458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Example: Ice Cream</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i="1" dirty="0">
                <a:solidFill>
                  <a:srgbClr val="000000"/>
                </a:solidFill>
                <a:ea typeface="ＭＳ Ｐゴシック" panose="020B0600070205080204" pitchFamily="34" charset="-128"/>
              </a:rPr>
              <a:t>A new advertisement for Ben and Jerry's ice cream introduced in late May of last year resulted in a 30% increase in ice cream sales for the following three months. Thus, the advertisement was effective.</a:t>
            </a:r>
            <a:endParaRPr lang="en-US" sz="2000" i="1" dirty="0"/>
          </a:p>
        </p:txBody>
      </p:sp>
      <p:sp>
        <p:nvSpPr>
          <p:cNvPr id="9219" name="Text Box 4">
            <a:extLst>
              <a:ext uri="{FF2B5EF4-FFF2-40B4-BE49-F238E27FC236}">
                <a16:creationId xmlns:a16="http://schemas.microsoft.com/office/drawing/2014/main" id="{86097BB9-725F-0540-84E9-62D531F25F53}"/>
              </a:ext>
            </a:extLst>
          </p:cNvPr>
          <p:cNvSpPr txBox="1">
            <a:spLocks noChangeArrowheads="1"/>
          </p:cNvSpPr>
          <p:nvPr/>
        </p:nvSpPr>
        <p:spPr bwMode="auto">
          <a:xfrm>
            <a:off x="4073111" y="2812448"/>
            <a:ext cx="4098878" cy="46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r>
              <a:rPr lang="en-US" altLang="en-US" sz="2344" dirty="0">
                <a:latin typeface="Geneva" panose="020B0503030404040204" pitchFamily="34" charset="0"/>
              </a:rPr>
              <a:t>...Problems with this logic?</a:t>
            </a:r>
          </a:p>
        </p:txBody>
      </p:sp>
      <p:pic>
        <p:nvPicPr>
          <p:cNvPr id="7" name="Picture 2">
            <a:extLst>
              <a:ext uri="{FF2B5EF4-FFF2-40B4-BE49-F238E27FC236}">
                <a16:creationId xmlns:a16="http://schemas.microsoft.com/office/drawing/2014/main" id="{38F49222-5CDD-A24A-89DE-C99143CEA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64179"/>
            <a:ext cx="3101100" cy="220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a:extLst>
              <a:ext uri="{FF2B5EF4-FFF2-40B4-BE49-F238E27FC236}">
                <a16:creationId xmlns:a16="http://schemas.microsoft.com/office/drawing/2014/main" id="{755DB0AE-049B-6A41-997F-E5008CA2455F}"/>
              </a:ext>
            </a:extLst>
          </p:cNvPr>
          <p:cNvSpPr txBox="1">
            <a:spLocks noChangeArrowheads="1"/>
          </p:cNvSpPr>
          <p:nvPr/>
        </p:nvSpPr>
        <p:spPr bwMode="auto">
          <a:xfrm>
            <a:off x="4114950" y="3281390"/>
            <a:ext cx="4235134" cy="158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pPr marL="114300" indent="0" algn="ctr">
              <a:buNone/>
            </a:pPr>
            <a:r>
              <a:rPr lang="en-US" altLang="en-US" sz="2400" b="1" u="sng" dirty="0"/>
              <a:t>YES!</a:t>
            </a:r>
            <a:endParaRPr lang="en-US" sz="2400" b="1" u="sng" dirty="0"/>
          </a:p>
          <a:p>
            <a:pPr eaLnBrk="1" hangingPunct="1"/>
            <a:endParaRPr lang="en-US" altLang="en-US" sz="2400" dirty="0"/>
          </a:p>
          <a:p>
            <a:pPr eaLnBrk="1" hangingPunct="1"/>
            <a:r>
              <a:rPr lang="en-US" altLang="en-US" sz="2400" dirty="0"/>
              <a:t>Ice cream consumption typically</a:t>
            </a:r>
          </a:p>
          <a:p>
            <a:pPr eaLnBrk="1" hangingPunct="1"/>
            <a:r>
              <a:rPr lang="en-US" altLang="en-US" sz="2400" dirty="0"/>
              <a:t>increases in summer months</a:t>
            </a:r>
          </a:p>
        </p:txBody>
      </p:sp>
    </p:spTree>
    <p:custDataLst>
      <p:tags r:id="rId1"/>
    </p:custDataLst>
    <p:extLst>
      <p:ext uri="{BB962C8B-B14F-4D97-AF65-F5344CB8AC3E}">
        <p14:creationId xmlns:p14="http://schemas.microsoft.com/office/powerpoint/2010/main" val="316329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Example: Churches/Crime</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dirty="0">
                <a:solidFill>
                  <a:srgbClr val="000000"/>
                </a:solidFill>
                <a:latin typeface="Geneva" panose="020B0503030404040204" pitchFamily="34" charset="0"/>
              </a:rPr>
              <a:t>The more churches in a city, the more crime there is. Thus, churches lead to crime.</a:t>
            </a:r>
            <a:endParaRPr lang="en-US" sz="2000" i="1" dirty="0"/>
          </a:p>
        </p:txBody>
      </p:sp>
      <p:sp>
        <p:nvSpPr>
          <p:cNvPr id="9219" name="Text Box 4">
            <a:extLst>
              <a:ext uri="{FF2B5EF4-FFF2-40B4-BE49-F238E27FC236}">
                <a16:creationId xmlns:a16="http://schemas.microsoft.com/office/drawing/2014/main" id="{86097BB9-725F-0540-84E9-62D531F25F53}"/>
              </a:ext>
            </a:extLst>
          </p:cNvPr>
          <p:cNvSpPr txBox="1">
            <a:spLocks noChangeArrowheads="1"/>
          </p:cNvSpPr>
          <p:nvPr/>
        </p:nvSpPr>
        <p:spPr bwMode="auto">
          <a:xfrm>
            <a:off x="4073111" y="2041814"/>
            <a:ext cx="4098878" cy="46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r>
              <a:rPr lang="en-US" altLang="en-US" sz="2344" dirty="0">
                <a:latin typeface="Geneva" panose="020B0503030404040204" pitchFamily="34" charset="0"/>
              </a:rPr>
              <a:t>...Problems with this logic?</a:t>
            </a:r>
          </a:p>
        </p:txBody>
      </p:sp>
      <p:sp>
        <p:nvSpPr>
          <p:cNvPr id="9" name="Text Box 4">
            <a:extLst>
              <a:ext uri="{FF2B5EF4-FFF2-40B4-BE49-F238E27FC236}">
                <a16:creationId xmlns:a16="http://schemas.microsoft.com/office/drawing/2014/main" id="{755DB0AE-049B-6A41-997F-E5008CA2455F}"/>
              </a:ext>
            </a:extLst>
          </p:cNvPr>
          <p:cNvSpPr txBox="1">
            <a:spLocks noChangeArrowheads="1"/>
          </p:cNvSpPr>
          <p:nvPr/>
        </p:nvSpPr>
        <p:spPr bwMode="auto">
          <a:xfrm>
            <a:off x="4129659" y="2510756"/>
            <a:ext cx="4557141" cy="239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pPr marL="114300" indent="0" algn="ctr">
              <a:buNone/>
            </a:pPr>
            <a:r>
              <a:rPr lang="en-US" altLang="en-US" sz="2400" b="1" u="sng" dirty="0"/>
              <a:t>YES!</a:t>
            </a:r>
            <a:endParaRPr lang="en-US" sz="2400" b="1" u="sng" dirty="0"/>
          </a:p>
          <a:p>
            <a:pPr eaLnBrk="1" hangingPunct="1"/>
            <a:endParaRPr lang="en-US" altLang="en-US" sz="2400" dirty="0"/>
          </a:p>
          <a:p>
            <a:pPr eaLnBrk="1" hangingPunct="1">
              <a:spcBef>
                <a:spcPct val="20000"/>
              </a:spcBef>
              <a:buClr>
                <a:schemeClr val="hlink"/>
              </a:buClr>
            </a:pPr>
            <a:r>
              <a:rPr lang="en-US" altLang="en-US" sz="2400" dirty="0">
                <a:solidFill>
                  <a:srgbClr val="000000"/>
                </a:solidFill>
                <a:latin typeface="Geneva" panose="020B0503030404040204" pitchFamily="34" charset="0"/>
              </a:rPr>
              <a:t>Increased churches and increased crime rates can be explained by larger populations.</a:t>
            </a:r>
            <a:endParaRPr lang="en-US" altLang="en-US" sz="2400" dirty="0">
              <a:latin typeface="Geneva" panose="020B0503030404040204" pitchFamily="34" charset="0"/>
            </a:endParaRPr>
          </a:p>
        </p:txBody>
      </p:sp>
      <p:pic>
        <p:nvPicPr>
          <p:cNvPr id="8" name="Picture 3">
            <a:extLst>
              <a:ext uri="{FF2B5EF4-FFF2-40B4-BE49-F238E27FC236}">
                <a16:creationId xmlns:a16="http://schemas.microsoft.com/office/drawing/2014/main" id="{8060B216-F453-2141-BB94-7B4362B09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0756"/>
            <a:ext cx="3449035" cy="223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0173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 Interracial Marriages</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dirty="0">
                <a:solidFill>
                  <a:schemeClr val="tx1"/>
                </a:solidFill>
                <a:latin typeface="Geneva" panose="020B0503030404040204" pitchFamily="34" charset="0"/>
              </a:rPr>
              <a:t>The proportion of inter-racial marriages this year is 75% higher than it was 25 years ago. Thus, our society accepts interracial marriages.</a:t>
            </a:r>
            <a:endParaRPr lang="en-US" altLang="en-US" sz="2800" dirty="0">
              <a:solidFill>
                <a:schemeClr val="tx1"/>
              </a:solidFill>
              <a:latin typeface="Geneva" panose="020B0503030404040204" pitchFamily="34" charset="0"/>
            </a:endParaRPr>
          </a:p>
        </p:txBody>
      </p:sp>
      <p:sp>
        <p:nvSpPr>
          <p:cNvPr id="9219" name="Text Box 4">
            <a:extLst>
              <a:ext uri="{FF2B5EF4-FFF2-40B4-BE49-F238E27FC236}">
                <a16:creationId xmlns:a16="http://schemas.microsoft.com/office/drawing/2014/main" id="{86097BB9-725F-0540-84E9-62D531F25F53}"/>
              </a:ext>
            </a:extLst>
          </p:cNvPr>
          <p:cNvSpPr txBox="1">
            <a:spLocks noChangeArrowheads="1"/>
          </p:cNvSpPr>
          <p:nvPr/>
        </p:nvSpPr>
        <p:spPr bwMode="auto">
          <a:xfrm>
            <a:off x="4073111" y="2041814"/>
            <a:ext cx="4098878" cy="46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r>
              <a:rPr lang="en-US" altLang="en-US" sz="2344" dirty="0">
                <a:latin typeface="Geneva" panose="020B0503030404040204" pitchFamily="34" charset="0"/>
              </a:rPr>
              <a:t>...Problems with this logic?</a:t>
            </a:r>
          </a:p>
        </p:txBody>
      </p:sp>
      <p:sp>
        <p:nvSpPr>
          <p:cNvPr id="9" name="Text Box 4">
            <a:extLst>
              <a:ext uri="{FF2B5EF4-FFF2-40B4-BE49-F238E27FC236}">
                <a16:creationId xmlns:a16="http://schemas.microsoft.com/office/drawing/2014/main" id="{755DB0AE-049B-6A41-997F-E5008CA2455F}"/>
              </a:ext>
            </a:extLst>
          </p:cNvPr>
          <p:cNvSpPr txBox="1">
            <a:spLocks noChangeArrowheads="1"/>
          </p:cNvSpPr>
          <p:nvPr/>
        </p:nvSpPr>
        <p:spPr bwMode="auto">
          <a:xfrm>
            <a:off x="4129659" y="2510756"/>
            <a:ext cx="4557141" cy="239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pPr marL="114300" indent="0" algn="ctr">
              <a:buNone/>
            </a:pPr>
            <a:r>
              <a:rPr lang="en-US" altLang="en-US" sz="2400" b="1" u="sng" dirty="0"/>
              <a:t>YES!</a:t>
            </a:r>
            <a:endParaRPr lang="en-US" sz="2400" b="1" u="sng" dirty="0"/>
          </a:p>
          <a:p>
            <a:pPr eaLnBrk="1" hangingPunct="1"/>
            <a:endParaRPr lang="en-US" altLang="en-US" sz="2400" dirty="0"/>
          </a:p>
          <a:p>
            <a:pPr eaLnBrk="1" hangingPunct="1">
              <a:spcBef>
                <a:spcPct val="20000"/>
              </a:spcBef>
              <a:buClr>
                <a:schemeClr val="hlink"/>
              </a:buClr>
            </a:pPr>
            <a:r>
              <a:rPr lang="en-US" altLang="en-US" sz="2400" dirty="0">
                <a:solidFill>
                  <a:srgbClr val="000000"/>
                </a:solidFill>
                <a:latin typeface="Geneva" panose="020B0503030404040204" pitchFamily="34" charset="0"/>
              </a:rPr>
              <a:t>What is the rate at which marriages are occurring? Are there fluctuations in the rate of interracial marriages?</a:t>
            </a:r>
          </a:p>
        </p:txBody>
      </p:sp>
      <p:pic>
        <p:nvPicPr>
          <p:cNvPr id="7" name="Picture 2">
            <a:extLst>
              <a:ext uri="{FF2B5EF4-FFF2-40B4-BE49-F238E27FC236}">
                <a16:creationId xmlns:a16="http://schemas.microsoft.com/office/drawing/2014/main" id="{6D9DD173-2D10-B34C-AEFC-6DC43645E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025" y="2592159"/>
            <a:ext cx="3148810" cy="220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3099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 Interracial Marriages</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dirty="0">
                <a:solidFill>
                  <a:srgbClr val="000000"/>
                </a:solidFill>
                <a:latin typeface="Geneva" panose="020B0503030404040204" pitchFamily="34" charset="0"/>
                <a:ea typeface="ＭＳ Ｐゴシック" panose="020B0600070205080204" pitchFamily="34" charset="-128"/>
              </a:rPr>
              <a:t>Suppose only 1% of marriages 25 years ago were interracial and so now 1.75% of marriages are interracial.</a:t>
            </a:r>
          </a:p>
          <a:p>
            <a:endParaRPr lang="en-US" altLang="en-US" sz="2000" dirty="0">
              <a:solidFill>
                <a:srgbClr val="000000"/>
              </a:solidFill>
              <a:latin typeface="Geneva" panose="020B0503030404040204" pitchFamily="34" charset="0"/>
            </a:endParaRPr>
          </a:p>
          <a:p>
            <a:r>
              <a:rPr lang="en-US" altLang="en-US" sz="2000" dirty="0">
                <a:solidFill>
                  <a:srgbClr val="000000"/>
                </a:solidFill>
                <a:latin typeface="Geneva" panose="020B0503030404040204" pitchFamily="34" charset="0"/>
              </a:rPr>
              <a:t>Sometimes, we simply don't have the information that we need to understand the impact of statistics.</a:t>
            </a:r>
          </a:p>
        </p:txBody>
      </p:sp>
    </p:spTree>
    <p:custDataLst>
      <p:tags r:id="rId1"/>
    </p:custDataLst>
    <p:extLst>
      <p:ext uri="{BB962C8B-B14F-4D97-AF65-F5344CB8AC3E}">
        <p14:creationId xmlns:p14="http://schemas.microsoft.com/office/powerpoint/2010/main" val="7377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endParaRPr lang="en-US" altLang="en-US" dirty="0">
              <a:solidFill>
                <a:schemeClr val="bg1"/>
              </a:solidFill>
              <a:ea typeface="ＭＳ Ｐゴシック" panose="020B0600070205080204" pitchFamily="34" charset="-128"/>
            </a:endParaRPr>
          </a:p>
        </p:txBody>
      </p:sp>
      <p:pic>
        <p:nvPicPr>
          <p:cNvPr id="6" name="Picture 5">
            <a:extLst>
              <a:ext uri="{FF2B5EF4-FFF2-40B4-BE49-F238E27FC236}">
                <a16:creationId xmlns:a16="http://schemas.microsoft.com/office/drawing/2014/main" id="{AB930BBE-B7EF-3E4E-9614-9FD0171A7C7C}"/>
              </a:ext>
            </a:extLst>
          </p:cNvPr>
          <p:cNvPicPr>
            <a:picLocks noChangeAspect="1"/>
          </p:cNvPicPr>
          <p:nvPr/>
        </p:nvPicPr>
        <p:blipFill>
          <a:blip r:embed="rId4"/>
          <a:stretch>
            <a:fillRect/>
          </a:stretch>
        </p:blipFill>
        <p:spPr>
          <a:xfrm>
            <a:off x="2220287" y="101101"/>
            <a:ext cx="4480401" cy="5143500"/>
          </a:xfrm>
          <a:prstGeom prst="rect">
            <a:avLst/>
          </a:prstGeom>
        </p:spPr>
      </p:pic>
    </p:spTree>
    <p:custDataLst>
      <p:tags r:id="rId1"/>
    </p:custDataLst>
    <p:extLst>
      <p:ext uri="{BB962C8B-B14F-4D97-AF65-F5344CB8AC3E}">
        <p14:creationId xmlns:p14="http://schemas.microsoft.com/office/powerpoint/2010/main" val="286885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2" name="Text Placeholder 1">
            <a:extLst>
              <a:ext uri="{FF2B5EF4-FFF2-40B4-BE49-F238E27FC236}">
                <a16:creationId xmlns:a16="http://schemas.microsoft.com/office/drawing/2014/main" id="{27F8A163-800A-954C-AE34-B1823E90F759}"/>
              </a:ext>
            </a:extLst>
          </p:cNvPr>
          <p:cNvSpPr>
            <a:spLocks noGrp="1"/>
          </p:cNvSpPr>
          <p:nvPr>
            <p:ph type="body" idx="1"/>
          </p:nvPr>
        </p:nvSpPr>
        <p:spPr/>
        <p:txBody>
          <a:bodyPr/>
          <a:lstStyle/>
          <a:p>
            <a:r>
              <a:rPr lang="en-US" dirty="0"/>
              <a:t>XKCD “Purity”, https://</a:t>
            </a:r>
            <a:r>
              <a:rPr lang="en-US" dirty="0" err="1"/>
              <a:t>xkcd.com</a:t>
            </a:r>
            <a:r>
              <a:rPr lang="en-US" dirty="0"/>
              <a:t>/435/</a:t>
            </a:r>
          </a:p>
        </p:txBody>
      </p:sp>
      <p:sp>
        <p:nvSpPr>
          <p:cNvPr id="154" name="Shape 154"/>
          <p:cNvSpPr txBox="1">
            <a:spLocks noGrp="1"/>
          </p:cNvSpPr>
          <p:nvPr>
            <p:ph type="title" idx="4294967295"/>
          </p:nvPr>
        </p:nvSpPr>
        <p:spPr>
          <a:xfrm>
            <a:off x="0" y="101600"/>
            <a:ext cx="7315200" cy="10128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Statistical Software</a:t>
            </a:r>
            <a:endParaRPr dirty="0"/>
          </a:p>
        </p:txBody>
      </p:sp>
      <p:pic>
        <p:nvPicPr>
          <p:cNvPr id="12" name="Picture 11">
            <a:extLst>
              <a:ext uri="{FF2B5EF4-FFF2-40B4-BE49-F238E27FC236}">
                <a16:creationId xmlns:a16="http://schemas.microsoft.com/office/drawing/2014/main" id="{2D949897-40E8-1B41-9A86-B519B092BBC2}"/>
              </a:ext>
            </a:extLst>
          </p:cNvPr>
          <p:cNvPicPr>
            <a:picLocks noChangeAspect="1"/>
          </p:cNvPicPr>
          <p:nvPr/>
        </p:nvPicPr>
        <p:blipFill>
          <a:blip r:embed="rId3"/>
          <a:stretch>
            <a:fillRect/>
          </a:stretch>
        </p:blipFill>
        <p:spPr>
          <a:xfrm>
            <a:off x="0" y="608012"/>
            <a:ext cx="9144000" cy="3796983"/>
          </a:xfrm>
          <a:prstGeom prst="rect">
            <a:avLst/>
          </a:prstGeom>
        </p:spPr>
      </p:pic>
    </p:spTree>
    <p:extLst>
      <p:ext uri="{BB962C8B-B14F-4D97-AF65-F5344CB8AC3E}">
        <p14:creationId xmlns:p14="http://schemas.microsoft.com/office/powerpoint/2010/main" val="838618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Statistics Aphorisms</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i="1" dirty="0">
                <a:solidFill>
                  <a:srgbClr val="000000"/>
                </a:solidFill>
                <a:latin typeface="Geneva" panose="020B0503030404040204" pitchFamily="34" charset="0"/>
                <a:ea typeface="ＭＳ Ｐゴシック" panose="020B0600070205080204" pitchFamily="34" charset="-128"/>
              </a:rPr>
              <a:t>All models are wrong, but some are useful.</a:t>
            </a:r>
          </a:p>
          <a:p>
            <a:pPr marL="114300" indent="0">
              <a:buNone/>
            </a:pPr>
            <a:r>
              <a:rPr lang="en-US" altLang="en-US" sz="2000" dirty="0">
                <a:solidFill>
                  <a:srgbClr val="000000"/>
                </a:solidFill>
                <a:latin typeface="Geneva" panose="020B0503030404040204" pitchFamily="34" charset="0"/>
                <a:ea typeface="ＭＳ Ｐゴシック" panose="020B0600070205080204" pitchFamily="34" charset="-128"/>
              </a:rPr>
              <a:t>	- George Box</a:t>
            </a:r>
          </a:p>
          <a:p>
            <a:endParaRPr lang="en-US" altLang="en-US" sz="2000" dirty="0">
              <a:solidFill>
                <a:srgbClr val="000000"/>
              </a:solidFill>
              <a:latin typeface="Geneva" panose="020B0503030404040204" pitchFamily="34" charset="0"/>
              <a:ea typeface="ＭＳ Ｐゴシック" panose="020B0600070205080204" pitchFamily="34" charset="-128"/>
            </a:endParaRPr>
          </a:p>
          <a:p>
            <a:r>
              <a:rPr lang="en-US" altLang="en-US" sz="2000" i="1" dirty="0">
                <a:solidFill>
                  <a:srgbClr val="000000"/>
                </a:solidFill>
                <a:latin typeface="Geneva" panose="020B0503030404040204" pitchFamily="34" charset="0"/>
                <a:ea typeface="ＭＳ Ｐゴシック" panose="020B0600070205080204" pitchFamily="34" charset="-128"/>
              </a:rPr>
              <a:t>In mathematics, context obscures structure. In data analysis, context provides meaning.</a:t>
            </a:r>
          </a:p>
          <a:p>
            <a:pPr marL="114300" indent="0">
              <a:buNone/>
            </a:pPr>
            <a:r>
              <a:rPr lang="en-US" altLang="en-US" sz="2000" dirty="0">
                <a:solidFill>
                  <a:srgbClr val="000000"/>
                </a:solidFill>
                <a:latin typeface="Geneva" panose="020B0503030404040204" pitchFamily="34" charset="0"/>
                <a:ea typeface="ＭＳ Ｐゴシック" panose="020B0600070205080204" pitchFamily="34" charset="-128"/>
              </a:rPr>
              <a:t>	- George Cobb</a:t>
            </a:r>
          </a:p>
          <a:p>
            <a:endParaRPr lang="en-US" altLang="en-US" sz="2000" dirty="0">
              <a:solidFill>
                <a:srgbClr val="000000"/>
              </a:solidFill>
              <a:latin typeface="Geneva" panose="020B0503030404040204" pitchFamily="34" charset="0"/>
              <a:ea typeface="ＭＳ Ｐゴシック" panose="020B0600070205080204" pitchFamily="34" charset="-128"/>
            </a:endParaRPr>
          </a:p>
          <a:p>
            <a:r>
              <a:rPr lang="en-US" altLang="en-US" sz="2000" i="1" dirty="0">
                <a:solidFill>
                  <a:srgbClr val="000000"/>
                </a:solidFill>
                <a:latin typeface="Geneva" panose="020B0503030404040204" pitchFamily="34" charset="0"/>
                <a:ea typeface="ＭＳ Ｐゴシック" panose="020B0600070205080204" pitchFamily="34" charset="-128"/>
              </a:rPr>
              <a:t>Mathematical theorems are true: statistical methods are sometimes effective when used with skill.</a:t>
            </a:r>
          </a:p>
          <a:p>
            <a:pPr marL="114300" indent="0">
              <a:buNone/>
            </a:pPr>
            <a:r>
              <a:rPr lang="en-US" altLang="en-US" sz="2000" dirty="0">
                <a:solidFill>
                  <a:srgbClr val="000000"/>
                </a:solidFill>
                <a:latin typeface="Geneva" panose="020B0503030404040204" pitchFamily="34" charset="0"/>
                <a:ea typeface="ＭＳ Ｐゴシック" panose="020B0600070205080204" pitchFamily="34" charset="-128"/>
              </a:rPr>
              <a:t>	- David Moore</a:t>
            </a:r>
          </a:p>
        </p:txBody>
      </p:sp>
    </p:spTree>
    <p:custDataLst>
      <p:tags r:id="rId1"/>
    </p:custDataLst>
    <p:extLst>
      <p:ext uri="{BB962C8B-B14F-4D97-AF65-F5344CB8AC3E}">
        <p14:creationId xmlns:p14="http://schemas.microsoft.com/office/powerpoint/2010/main" val="314055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Shape 95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lvl="0"/>
            <a:r>
              <a:rPr lang="en" sz="3200" dirty="0"/>
              <a:t>Certificate Program Course Schedule</a:t>
            </a:r>
            <a:endParaRPr sz="3200" dirty="0"/>
          </a:p>
        </p:txBody>
      </p:sp>
      <p:sp>
        <p:nvSpPr>
          <p:cNvPr id="959" name="Shape 95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34343"/>
              </a:buClr>
              <a:buSzPts val="1800"/>
              <a:buChar char="●"/>
            </a:pPr>
            <a:r>
              <a:rPr lang="en" strike="sngStrike" dirty="0">
                <a:solidFill>
                  <a:srgbClr val="434343"/>
                </a:solidFill>
              </a:rPr>
              <a:t>Foundations of Data Analytics and Data Science</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Software Engineering for Data</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Data Sources and Storage</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Data Ingestion and Wrangling</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b="1" u="sng" dirty="0">
                <a:solidFill>
                  <a:srgbClr val="434343"/>
                </a:solidFill>
              </a:rPr>
              <a:t>Data Analysis I: Statistics</a:t>
            </a:r>
            <a:endParaRPr b="1" u="sng"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Data Analysis II: Machine Learning</a:t>
            </a:r>
          </a:p>
          <a:p>
            <a:pPr marL="457200" lvl="0" indent="-342900" rtl="0">
              <a:spcBef>
                <a:spcPts val="0"/>
              </a:spcBef>
              <a:spcAft>
                <a:spcPts val="0"/>
              </a:spcAft>
              <a:buClr>
                <a:srgbClr val="434343"/>
              </a:buClr>
              <a:buSzPts val="1800"/>
              <a:buChar char="●"/>
            </a:pPr>
            <a:r>
              <a:rPr lang="en" strike="sngStrike" dirty="0">
                <a:solidFill>
                  <a:srgbClr val="434343"/>
                </a:solidFill>
              </a:rPr>
              <a:t>Visual Analytics</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Applied Data Analytics</a:t>
            </a:r>
          </a:p>
        </p:txBody>
      </p:sp>
      <p:sp>
        <p:nvSpPr>
          <p:cNvPr id="6" name="TextBox 5">
            <a:extLst>
              <a:ext uri="{FF2B5EF4-FFF2-40B4-BE49-F238E27FC236}">
                <a16:creationId xmlns:a16="http://schemas.microsoft.com/office/drawing/2014/main" id="{7572751A-E3B1-E942-BF2F-A0EBC6DC80DE}"/>
              </a:ext>
            </a:extLst>
          </p:cNvPr>
          <p:cNvSpPr txBox="1"/>
          <p:nvPr/>
        </p:nvSpPr>
        <p:spPr>
          <a:xfrm>
            <a:off x="6253911" y="4136830"/>
            <a:ext cx="2528256" cy="461665"/>
          </a:xfrm>
          <a:prstGeom prst="rect">
            <a:avLst/>
          </a:prstGeom>
          <a:noFill/>
        </p:spPr>
        <p:txBody>
          <a:bodyPr wrap="none" rtlCol="0">
            <a:spAutoFit/>
          </a:bodyPr>
          <a:lstStyle/>
          <a:p>
            <a:r>
              <a:rPr lang="en-US" sz="2400" b="1" dirty="0">
                <a:solidFill>
                  <a:srgbClr val="FF0000"/>
                </a:solidFill>
              </a:rPr>
              <a:t>YOU ARE HERE</a:t>
            </a:r>
          </a:p>
        </p:txBody>
      </p:sp>
      <p:cxnSp>
        <p:nvCxnSpPr>
          <p:cNvPr id="7" name="Straight Connector 6">
            <a:extLst>
              <a:ext uri="{FF2B5EF4-FFF2-40B4-BE49-F238E27FC236}">
                <a16:creationId xmlns:a16="http://schemas.microsoft.com/office/drawing/2014/main" id="{18F09F44-2710-C846-8E84-3A4FB3460AF1}"/>
              </a:ext>
            </a:extLst>
          </p:cNvPr>
          <p:cNvCxnSpPr>
            <a:cxnSpLocks/>
          </p:cNvCxnSpPr>
          <p:nvPr/>
        </p:nvCxnSpPr>
        <p:spPr>
          <a:xfrm flipH="1" flipV="1">
            <a:off x="3903453" y="2616680"/>
            <a:ext cx="3170447" cy="1383820"/>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63468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0607-B787-7C46-B47B-8D3199FE23D8}"/>
              </a:ext>
            </a:extLst>
          </p:cNvPr>
          <p:cNvSpPr>
            <a:spLocks noGrp="1"/>
          </p:cNvSpPr>
          <p:nvPr>
            <p:ph type="title"/>
          </p:nvPr>
        </p:nvSpPr>
        <p:spPr/>
        <p:txBody>
          <a:bodyPr/>
          <a:lstStyle/>
          <a:p>
            <a:endParaRPr lang="en-US" sz="3600" dirty="0"/>
          </a:p>
        </p:txBody>
      </p:sp>
      <p:sp>
        <p:nvSpPr>
          <p:cNvPr id="3" name="Text Placeholder 2">
            <a:extLst>
              <a:ext uri="{FF2B5EF4-FFF2-40B4-BE49-F238E27FC236}">
                <a16:creationId xmlns:a16="http://schemas.microsoft.com/office/drawing/2014/main" id="{71E0EAF1-F80A-6145-A553-9491DF4141AF}"/>
              </a:ext>
            </a:extLst>
          </p:cNvPr>
          <p:cNvSpPr>
            <a:spLocks noGrp="1"/>
          </p:cNvSpPr>
          <p:nvPr>
            <p:ph type="body" idx="1"/>
          </p:nvPr>
        </p:nvSpPr>
        <p:spPr/>
        <p:txBody>
          <a:bodyPr/>
          <a:lstStyle/>
          <a:p>
            <a:pPr marL="114300" indent="0" algn="ctr">
              <a:buNone/>
            </a:pPr>
            <a:endParaRPr lang="en-US" sz="4400" dirty="0">
              <a:solidFill>
                <a:schemeClr val="tx1"/>
              </a:solidFill>
            </a:endParaRPr>
          </a:p>
          <a:p>
            <a:pPr marL="114300" indent="0" algn="ctr">
              <a:buNone/>
            </a:pPr>
            <a:r>
              <a:rPr lang="en-US" sz="4400" dirty="0">
                <a:solidFill>
                  <a:schemeClr val="tx1"/>
                </a:solidFill>
              </a:rPr>
              <a:t>What does this have to do with data science, machine learning, </a:t>
            </a:r>
            <a:r>
              <a:rPr lang="en-US" sz="4400" dirty="0" err="1">
                <a:solidFill>
                  <a:schemeClr val="tx1"/>
                </a:solidFill>
              </a:rPr>
              <a:t>etc</a:t>
            </a:r>
            <a:r>
              <a:rPr lang="en-US" sz="4400" dirty="0">
                <a:solidFill>
                  <a:schemeClr val="tx1"/>
                </a:solidFill>
              </a:rPr>
              <a:t> ?</a:t>
            </a:r>
          </a:p>
        </p:txBody>
      </p:sp>
    </p:spTree>
    <p:extLst>
      <p:ext uri="{BB962C8B-B14F-4D97-AF65-F5344CB8AC3E}">
        <p14:creationId xmlns:p14="http://schemas.microsoft.com/office/powerpoint/2010/main" val="227858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05D0279-3B32-EF4C-A718-DF05190B58BD}"/>
              </a:ext>
            </a:extLst>
          </p:cNvPr>
          <p:cNvSpPr>
            <a:spLocks noGrp="1" noChangeArrowheads="1"/>
          </p:cNvSpPr>
          <p:nvPr>
            <p:ph type="title"/>
          </p:nvPr>
        </p:nvSpPr>
        <p:spPr/>
        <p:txBody>
          <a:bodyPr/>
          <a:lstStyle/>
          <a:p>
            <a:r>
              <a:rPr lang="en-US" altLang="en-US" sz="4000" dirty="0"/>
              <a:t>The Decision Making Process</a:t>
            </a:r>
          </a:p>
        </p:txBody>
      </p:sp>
      <p:sp>
        <p:nvSpPr>
          <p:cNvPr id="2" name="Text Placeholder 1">
            <a:extLst>
              <a:ext uri="{FF2B5EF4-FFF2-40B4-BE49-F238E27FC236}">
                <a16:creationId xmlns:a16="http://schemas.microsoft.com/office/drawing/2014/main" id="{A5791484-4BB8-F54C-B035-4328BF423B92}"/>
              </a:ext>
            </a:extLst>
          </p:cNvPr>
          <p:cNvSpPr>
            <a:spLocks noGrp="1"/>
          </p:cNvSpPr>
          <p:nvPr>
            <p:ph type="body" idx="1"/>
          </p:nvPr>
        </p:nvSpPr>
        <p:spPr/>
        <p:txBody>
          <a:bodyPr/>
          <a:lstStyle/>
          <a:p>
            <a:endParaRPr lang="en-US" dirty="0"/>
          </a:p>
        </p:txBody>
      </p:sp>
      <p:sp>
        <p:nvSpPr>
          <p:cNvPr id="17" name="Footer Placeholder 3">
            <a:extLst>
              <a:ext uri="{FF2B5EF4-FFF2-40B4-BE49-F238E27FC236}">
                <a16:creationId xmlns:a16="http://schemas.microsoft.com/office/drawing/2014/main" id="{0D0EF9E5-220E-0942-91EF-78B7D8DAD7C3}"/>
              </a:ext>
            </a:extLst>
          </p:cNvPr>
          <p:cNvSpPr>
            <a:spLocks noGrp="1"/>
          </p:cNvSpPr>
          <p:nvPr>
            <p:ph type="ftr" sz="quarter" idx="4294967295"/>
          </p:nvPr>
        </p:nvSpPr>
        <p:spPr/>
        <p:txBody>
          <a:bodyPr/>
          <a:lstStyle/>
          <a:p>
            <a:endParaRPr lang="en-US" altLang="en-US" dirty="0"/>
          </a:p>
        </p:txBody>
      </p:sp>
      <p:sp>
        <p:nvSpPr>
          <p:cNvPr id="18" name="Slide Number Placeholder 4">
            <a:extLst>
              <a:ext uri="{FF2B5EF4-FFF2-40B4-BE49-F238E27FC236}">
                <a16:creationId xmlns:a16="http://schemas.microsoft.com/office/drawing/2014/main" id="{A7ACBF32-598A-394B-8521-E961E7CCF055}"/>
              </a:ext>
            </a:extLst>
          </p:cNvPr>
          <p:cNvSpPr>
            <a:spLocks noGrp="1"/>
          </p:cNvSpPr>
          <p:nvPr>
            <p:ph type="sldNum" sz="quarter" idx="4294967295"/>
          </p:nvPr>
        </p:nvSpPr>
        <p:spPr/>
        <p:txBody>
          <a:bodyPr/>
          <a:lstStyle/>
          <a:p>
            <a:endParaRPr lang="en-US" altLang="en-US" dirty="0"/>
          </a:p>
        </p:txBody>
      </p:sp>
      <p:sp>
        <p:nvSpPr>
          <p:cNvPr id="122884" name="AutoShape 4">
            <a:extLst>
              <a:ext uri="{FF2B5EF4-FFF2-40B4-BE49-F238E27FC236}">
                <a16:creationId xmlns:a16="http://schemas.microsoft.com/office/drawing/2014/main" id="{AB4139B8-F8D3-A646-A9AA-C6DE6ACE7EE2}"/>
              </a:ext>
            </a:extLst>
          </p:cNvPr>
          <p:cNvSpPr>
            <a:spLocks noChangeArrowheads="1"/>
          </p:cNvSpPr>
          <p:nvPr/>
        </p:nvSpPr>
        <p:spPr bwMode="auto">
          <a:xfrm>
            <a:off x="1371600" y="3771900"/>
            <a:ext cx="1657350" cy="914400"/>
          </a:xfrm>
          <a:prstGeom prst="rightArrowCallout">
            <a:avLst>
              <a:gd name="adj1" fmla="val 25000"/>
              <a:gd name="adj2" fmla="val 25000"/>
              <a:gd name="adj3" fmla="val 30208"/>
              <a:gd name="adj4" fmla="val 72843"/>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a:t>Begin Here:</a:t>
            </a:r>
          </a:p>
          <a:p>
            <a:pPr algn="ctr" eaLnBrk="0" hangingPunct="0"/>
            <a:endParaRPr lang="en-US" altLang="en-US" sz="1500"/>
          </a:p>
          <a:p>
            <a:pPr algn="ctr" eaLnBrk="0" hangingPunct="0"/>
            <a:r>
              <a:rPr lang="en-US" altLang="en-US" sz="1500" b="1"/>
              <a:t>Identify the</a:t>
            </a:r>
          </a:p>
          <a:p>
            <a:pPr algn="ctr" eaLnBrk="0" hangingPunct="0"/>
            <a:r>
              <a:rPr lang="en-US" altLang="en-US" sz="1500" b="1"/>
              <a:t> Problem</a:t>
            </a:r>
          </a:p>
        </p:txBody>
      </p:sp>
      <p:sp>
        <p:nvSpPr>
          <p:cNvPr id="122885" name="Rectangle 5">
            <a:extLst>
              <a:ext uri="{FF2B5EF4-FFF2-40B4-BE49-F238E27FC236}">
                <a16:creationId xmlns:a16="http://schemas.microsoft.com/office/drawing/2014/main" id="{E4D796EF-CE89-4247-A344-2FFB19CB5572}"/>
              </a:ext>
            </a:extLst>
          </p:cNvPr>
          <p:cNvSpPr>
            <a:spLocks noChangeArrowheads="1"/>
          </p:cNvSpPr>
          <p:nvPr/>
        </p:nvSpPr>
        <p:spPr bwMode="auto">
          <a:xfrm>
            <a:off x="3028950" y="405765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Data</a:t>
            </a:r>
          </a:p>
        </p:txBody>
      </p:sp>
      <p:sp>
        <p:nvSpPr>
          <p:cNvPr id="122886" name="Rectangle 6">
            <a:extLst>
              <a:ext uri="{FF2B5EF4-FFF2-40B4-BE49-F238E27FC236}">
                <a16:creationId xmlns:a16="http://schemas.microsoft.com/office/drawing/2014/main" id="{C0F06B78-B232-354F-A75B-F32421D99669}"/>
              </a:ext>
            </a:extLst>
          </p:cNvPr>
          <p:cNvSpPr>
            <a:spLocks noChangeArrowheads="1"/>
          </p:cNvSpPr>
          <p:nvPr/>
        </p:nvSpPr>
        <p:spPr bwMode="auto">
          <a:xfrm>
            <a:off x="3028950" y="308610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Information</a:t>
            </a:r>
          </a:p>
        </p:txBody>
      </p:sp>
      <p:sp>
        <p:nvSpPr>
          <p:cNvPr id="122887" name="Rectangle 7">
            <a:extLst>
              <a:ext uri="{FF2B5EF4-FFF2-40B4-BE49-F238E27FC236}">
                <a16:creationId xmlns:a16="http://schemas.microsoft.com/office/drawing/2014/main" id="{6BAE89AD-E6C0-004D-917B-179918577234}"/>
              </a:ext>
            </a:extLst>
          </p:cNvPr>
          <p:cNvSpPr>
            <a:spLocks noChangeArrowheads="1"/>
          </p:cNvSpPr>
          <p:nvPr/>
        </p:nvSpPr>
        <p:spPr bwMode="auto">
          <a:xfrm>
            <a:off x="3028950" y="217170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Knowledge</a:t>
            </a:r>
          </a:p>
        </p:txBody>
      </p:sp>
      <p:sp>
        <p:nvSpPr>
          <p:cNvPr id="122888" name="Rectangle 8">
            <a:extLst>
              <a:ext uri="{FF2B5EF4-FFF2-40B4-BE49-F238E27FC236}">
                <a16:creationId xmlns:a16="http://schemas.microsoft.com/office/drawing/2014/main" id="{EF770250-6765-7749-91A5-873DBABA0823}"/>
              </a:ext>
            </a:extLst>
          </p:cNvPr>
          <p:cNvSpPr>
            <a:spLocks noChangeArrowheads="1"/>
          </p:cNvSpPr>
          <p:nvPr/>
        </p:nvSpPr>
        <p:spPr bwMode="auto">
          <a:xfrm>
            <a:off x="3028950" y="125730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Decision</a:t>
            </a:r>
            <a:endParaRPr lang="en-US" altLang="en-US" sz="1500"/>
          </a:p>
        </p:txBody>
      </p:sp>
      <p:sp>
        <p:nvSpPr>
          <p:cNvPr id="122889" name="AutoShape 9">
            <a:extLst>
              <a:ext uri="{FF2B5EF4-FFF2-40B4-BE49-F238E27FC236}">
                <a16:creationId xmlns:a16="http://schemas.microsoft.com/office/drawing/2014/main" id="{57E3256B-EDDF-5F4A-AC16-8940ED3471C4}"/>
              </a:ext>
            </a:extLst>
          </p:cNvPr>
          <p:cNvSpPr>
            <a:spLocks noChangeArrowheads="1"/>
          </p:cNvSpPr>
          <p:nvPr/>
        </p:nvSpPr>
        <p:spPr bwMode="auto">
          <a:xfrm>
            <a:off x="3657600" y="3543300"/>
            <a:ext cx="342900" cy="457200"/>
          </a:xfrm>
          <a:prstGeom prst="upArrow">
            <a:avLst>
              <a:gd name="adj1" fmla="val 50000"/>
              <a:gd name="adj2" fmla="val 33333"/>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22890" name="AutoShape 10">
            <a:extLst>
              <a:ext uri="{FF2B5EF4-FFF2-40B4-BE49-F238E27FC236}">
                <a16:creationId xmlns:a16="http://schemas.microsoft.com/office/drawing/2014/main" id="{C1765B5C-46DB-3140-980B-C4F324BEBDFC}"/>
              </a:ext>
            </a:extLst>
          </p:cNvPr>
          <p:cNvSpPr>
            <a:spLocks noChangeArrowheads="1"/>
          </p:cNvSpPr>
          <p:nvPr/>
        </p:nvSpPr>
        <p:spPr bwMode="auto">
          <a:xfrm>
            <a:off x="3657600" y="2571750"/>
            <a:ext cx="342900" cy="457200"/>
          </a:xfrm>
          <a:prstGeom prst="upArrow">
            <a:avLst>
              <a:gd name="adj1" fmla="val 50000"/>
              <a:gd name="adj2" fmla="val 33333"/>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22891" name="AutoShape 11">
            <a:extLst>
              <a:ext uri="{FF2B5EF4-FFF2-40B4-BE49-F238E27FC236}">
                <a16:creationId xmlns:a16="http://schemas.microsoft.com/office/drawing/2014/main" id="{F086DC53-A4B2-7C4D-B629-C228DDD68F98}"/>
              </a:ext>
            </a:extLst>
          </p:cNvPr>
          <p:cNvSpPr>
            <a:spLocks noChangeArrowheads="1"/>
          </p:cNvSpPr>
          <p:nvPr/>
        </p:nvSpPr>
        <p:spPr bwMode="auto">
          <a:xfrm>
            <a:off x="3657600" y="1657350"/>
            <a:ext cx="342900" cy="457200"/>
          </a:xfrm>
          <a:prstGeom prst="upArrow">
            <a:avLst>
              <a:gd name="adj1" fmla="val 50000"/>
              <a:gd name="adj2" fmla="val 33333"/>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22892" name="Oval 12">
            <a:extLst>
              <a:ext uri="{FF2B5EF4-FFF2-40B4-BE49-F238E27FC236}">
                <a16:creationId xmlns:a16="http://schemas.microsoft.com/office/drawing/2014/main" id="{9441F1AA-AF6C-0D4D-957F-32278CAC2AB6}"/>
              </a:ext>
            </a:extLst>
          </p:cNvPr>
          <p:cNvSpPr>
            <a:spLocks noChangeArrowheads="1"/>
          </p:cNvSpPr>
          <p:nvPr/>
        </p:nvSpPr>
        <p:spPr bwMode="auto">
          <a:xfrm>
            <a:off x="5372100" y="3371850"/>
            <a:ext cx="2286000" cy="742950"/>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a:t>Descriptive Statistics,</a:t>
            </a:r>
          </a:p>
          <a:p>
            <a:pPr algn="ctr" eaLnBrk="0" hangingPunct="0"/>
            <a:r>
              <a:rPr lang="en-US" altLang="en-US" sz="1500"/>
              <a:t>Probability, Computers</a:t>
            </a:r>
          </a:p>
        </p:txBody>
      </p:sp>
      <p:sp>
        <p:nvSpPr>
          <p:cNvPr id="122893" name="Oval 13">
            <a:extLst>
              <a:ext uri="{FF2B5EF4-FFF2-40B4-BE49-F238E27FC236}">
                <a16:creationId xmlns:a16="http://schemas.microsoft.com/office/drawing/2014/main" id="{403EEF24-37C3-C447-B8A7-4E3C8B1C23C3}"/>
              </a:ext>
            </a:extLst>
          </p:cNvPr>
          <p:cNvSpPr>
            <a:spLocks noChangeArrowheads="1"/>
          </p:cNvSpPr>
          <p:nvPr/>
        </p:nvSpPr>
        <p:spPr bwMode="auto">
          <a:xfrm>
            <a:off x="5257800" y="2286000"/>
            <a:ext cx="2286000" cy="914400"/>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a:t>Experience, Theory,</a:t>
            </a:r>
          </a:p>
          <a:p>
            <a:pPr algn="ctr" eaLnBrk="0" hangingPunct="0"/>
            <a:r>
              <a:rPr lang="en-US" altLang="en-US" sz="1500"/>
              <a:t>Literature, Inferential</a:t>
            </a:r>
          </a:p>
          <a:p>
            <a:pPr algn="ctr" eaLnBrk="0" hangingPunct="0"/>
            <a:r>
              <a:rPr lang="en-US" altLang="en-US" sz="1500"/>
              <a:t>Statistics, Computers</a:t>
            </a:r>
          </a:p>
        </p:txBody>
      </p:sp>
      <p:sp>
        <p:nvSpPr>
          <p:cNvPr id="122894" name="Line 14">
            <a:extLst>
              <a:ext uri="{FF2B5EF4-FFF2-40B4-BE49-F238E27FC236}">
                <a16:creationId xmlns:a16="http://schemas.microsoft.com/office/drawing/2014/main" id="{E551F8C7-46BF-FB4A-823F-754DEA5FC4BB}"/>
              </a:ext>
            </a:extLst>
          </p:cNvPr>
          <p:cNvSpPr>
            <a:spLocks noChangeShapeType="1"/>
          </p:cNvSpPr>
          <p:nvPr/>
        </p:nvSpPr>
        <p:spPr bwMode="auto">
          <a:xfrm flipV="1">
            <a:off x="4686300" y="3886200"/>
            <a:ext cx="742950" cy="3429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22895" name="Line 15">
            <a:extLst>
              <a:ext uri="{FF2B5EF4-FFF2-40B4-BE49-F238E27FC236}">
                <a16:creationId xmlns:a16="http://schemas.microsoft.com/office/drawing/2014/main" id="{DF883D65-010C-874E-BA63-A6AB928CDD4F}"/>
              </a:ext>
            </a:extLst>
          </p:cNvPr>
          <p:cNvSpPr>
            <a:spLocks noChangeShapeType="1"/>
          </p:cNvSpPr>
          <p:nvPr/>
        </p:nvSpPr>
        <p:spPr bwMode="auto">
          <a:xfrm flipH="1" flipV="1">
            <a:off x="4686300" y="3429000"/>
            <a:ext cx="685800" cy="28575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22896" name="Line 16">
            <a:extLst>
              <a:ext uri="{FF2B5EF4-FFF2-40B4-BE49-F238E27FC236}">
                <a16:creationId xmlns:a16="http://schemas.microsoft.com/office/drawing/2014/main" id="{AF063537-DC9F-DA49-AA4B-D9236D1A3D87}"/>
              </a:ext>
            </a:extLst>
          </p:cNvPr>
          <p:cNvSpPr>
            <a:spLocks noChangeShapeType="1"/>
          </p:cNvSpPr>
          <p:nvPr/>
        </p:nvSpPr>
        <p:spPr bwMode="auto">
          <a:xfrm flipV="1">
            <a:off x="4686300" y="2914650"/>
            <a:ext cx="628650" cy="28575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22897" name="Line 17">
            <a:extLst>
              <a:ext uri="{FF2B5EF4-FFF2-40B4-BE49-F238E27FC236}">
                <a16:creationId xmlns:a16="http://schemas.microsoft.com/office/drawing/2014/main" id="{4531F9CE-0C97-6243-AB9C-01543DDA06C2}"/>
              </a:ext>
            </a:extLst>
          </p:cNvPr>
          <p:cNvSpPr>
            <a:spLocks noChangeShapeType="1"/>
          </p:cNvSpPr>
          <p:nvPr/>
        </p:nvSpPr>
        <p:spPr bwMode="auto">
          <a:xfrm flipH="1" flipV="1">
            <a:off x="4686300" y="2400300"/>
            <a:ext cx="628650" cy="17145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3" name="Rectangle 2">
            <a:extLst>
              <a:ext uri="{FF2B5EF4-FFF2-40B4-BE49-F238E27FC236}">
                <a16:creationId xmlns:a16="http://schemas.microsoft.com/office/drawing/2014/main" id="{0FD6F89C-2E9B-7D47-9A3C-C09314B05A19}"/>
              </a:ext>
            </a:extLst>
          </p:cNvPr>
          <p:cNvSpPr/>
          <p:nvPr/>
        </p:nvSpPr>
        <p:spPr>
          <a:xfrm>
            <a:off x="0" y="4852005"/>
            <a:ext cx="6137813" cy="307777"/>
          </a:xfrm>
          <a:prstGeom prst="rect">
            <a:avLst/>
          </a:prstGeom>
        </p:spPr>
        <p:txBody>
          <a:bodyPr wrap="square">
            <a:spAutoFit/>
          </a:bodyPr>
          <a:lstStyle/>
          <a:p>
            <a:r>
              <a:rPr lang="en-US" altLang="en-US" i="1" dirty="0"/>
              <a:t>Statistics for Business and Economics</a:t>
            </a:r>
            <a:r>
              <a:rPr lang="en-US" altLang="en-US" dirty="0"/>
              <a:t>, 6e © 2007 Pearson Education, Inc.</a:t>
            </a:r>
          </a:p>
        </p:txBody>
      </p:sp>
    </p:spTree>
    <p:extLst>
      <p:ext uri="{BB962C8B-B14F-4D97-AF65-F5344CB8AC3E}">
        <p14:creationId xmlns:p14="http://schemas.microsoft.com/office/powerpoint/2010/main" val="25254460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p:nvPr/>
        </p:nvSpPr>
        <p:spPr>
          <a:xfrm>
            <a:off x="304800" y="169650"/>
            <a:ext cx="8655900" cy="717000"/>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r>
              <a:rPr lang="en" sz="4266">
                <a:solidFill>
                  <a:srgbClr val="333333"/>
                </a:solidFill>
              </a:rPr>
              <a:t>ASA President Nancy Geller (2011)</a:t>
            </a:r>
            <a:endParaRPr sz="4266">
              <a:solidFill>
                <a:srgbClr val="333333"/>
              </a:solidFill>
            </a:endParaRPr>
          </a:p>
        </p:txBody>
      </p:sp>
      <p:sp>
        <p:nvSpPr>
          <p:cNvPr id="259" name="Shape 259"/>
          <p:cNvSpPr txBox="1"/>
          <p:nvPr/>
        </p:nvSpPr>
        <p:spPr>
          <a:xfrm>
            <a:off x="304800" y="1113200"/>
            <a:ext cx="8655900" cy="3404371"/>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r>
              <a:rPr lang="en" sz="1800" dirty="0">
                <a:solidFill>
                  <a:srgbClr val="333333"/>
                </a:solidFill>
              </a:rPr>
              <a:t>"If the “S” word falls into disfavor and disuse, I fear our discipline will lose its identity and, instead of a single discipline, Statistics will become subservient to data analysis, data mining, bioinformatics, business analytics, etc."</a:t>
            </a:r>
            <a:endParaRPr sz="1800" dirty="0">
              <a:solidFill>
                <a:srgbClr val="333333"/>
              </a:solidFill>
            </a:endParaRPr>
          </a:p>
          <a:p>
            <a:pPr marL="0" lvl="0" indent="0" rtl="0">
              <a:spcBef>
                <a:spcPts val="0"/>
              </a:spcBef>
              <a:spcAft>
                <a:spcPts val="0"/>
              </a:spcAft>
              <a:buNone/>
            </a:pPr>
            <a:r>
              <a:rPr lang="en" sz="1800" dirty="0">
                <a:solidFill>
                  <a:srgbClr val="333333"/>
                </a:solidFill>
              </a:rPr>
              <a:t> </a:t>
            </a:r>
            <a:endParaRPr sz="1800" dirty="0">
              <a:solidFill>
                <a:srgbClr val="333333"/>
              </a:solidFill>
            </a:endParaRPr>
          </a:p>
          <a:p>
            <a:pPr marL="0" lvl="0" indent="0" rtl="0">
              <a:spcBef>
                <a:spcPts val="0"/>
              </a:spcBef>
              <a:spcAft>
                <a:spcPts val="0"/>
              </a:spcAft>
              <a:buNone/>
            </a:pPr>
            <a:r>
              <a:rPr lang="en" sz="1800" dirty="0">
                <a:solidFill>
                  <a:srgbClr val="333333"/>
                </a:solidFill>
              </a:rPr>
              <a:t>"We need to tell people that Statisticians are the ones who make sense of the data deluge occurring in science, engineering, and medicine; that Statistics provides methods for data analysis in all fields, from art history to zoology; that it is exciting to be a Statistician in the 21st century because of the many challenges brought about by the data explosion in all of these fields."</a:t>
            </a:r>
            <a:endParaRPr sz="1800" dirty="0">
              <a:solidFill>
                <a:srgbClr val="333333"/>
              </a:solidFill>
            </a:endParaRPr>
          </a:p>
          <a:p>
            <a:pPr marL="0" lvl="0" indent="0" rtl="0">
              <a:spcBef>
                <a:spcPts val="0"/>
              </a:spcBef>
              <a:spcAft>
                <a:spcPts val="0"/>
              </a:spcAft>
              <a:buNone/>
            </a:pPr>
            <a:endParaRPr sz="1800" dirty="0">
              <a:solidFill>
                <a:srgbClr val="333333"/>
              </a:solidFill>
            </a:endParaRPr>
          </a:p>
          <a:p>
            <a:pPr marL="0" lvl="0" indent="0" rtl="0">
              <a:spcBef>
                <a:spcPts val="0"/>
              </a:spcBef>
              <a:spcAft>
                <a:spcPts val="0"/>
              </a:spcAft>
              <a:buNone/>
            </a:pPr>
            <a:r>
              <a:rPr lang="en" sz="1800" u="sng" dirty="0">
                <a:solidFill>
                  <a:srgbClr val="0B5394"/>
                </a:solidFill>
                <a:hlinkClick r:id="rId3"/>
              </a:rPr>
              <a:t>Don't Shun the 'S' Word</a:t>
            </a:r>
            <a:endParaRPr sz="1800" dirty="0">
              <a:solidFill>
                <a:srgbClr val="333333"/>
              </a:solidFill>
            </a:endParaRPr>
          </a:p>
        </p:txBody>
      </p:sp>
      <p:sp>
        <p:nvSpPr>
          <p:cNvPr id="2" name="Rectangle 1">
            <a:extLst>
              <a:ext uri="{FF2B5EF4-FFF2-40B4-BE49-F238E27FC236}">
                <a16:creationId xmlns:a16="http://schemas.microsoft.com/office/drawing/2014/main" id="{D46AA6D1-3B0B-DF4C-8E45-FD6F1D0EDB59}"/>
              </a:ext>
            </a:extLst>
          </p:cNvPr>
          <p:cNvSpPr/>
          <p:nvPr/>
        </p:nvSpPr>
        <p:spPr>
          <a:xfrm>
            <a:off x="6256113" y="4747404"/>
            <a:ext cx="2704587" cy="307777"/>
          </a:xfrm>
          <a:prstGeom prst="rect">
            <a:avLst/>
          </a:prstGeom>
        </p:spPr>
        <p:txBody>
          <a:bodyPr wrap="none">
            <a:spAutoFit/>
          </a:bodyPr>
          <a:lstStyle/>
          <a:p>
            <a:r>
              <a:rPr lang="en" dirty="0"/>
              <a:t>American Statistical Association</a:t>
            </a:r>
            <a:endParaRPr lang="en-US" dirty="0"/>
          </a:p>
        </p:txBody>
      </p:sp>
      <p:sp>
        <p:nvSpPr>
          <p:cNvPr id="5" name="Rectangle 4">
            <a:extLst>
              <a:ext uri="{FF2B5EF4-FFF2-40B4-BE49-F238E27FC236}">
                <a16:creationId xmlns:a16="http://schemas.microsoft.com/office/drawing/2014/main" id="{B72E1472-8BAC-FA4D-9919-A764E6CC3EEC}"/>
              </a:ext>
            </a:extLst>
          </p:cNvPr>
          <p:cNvSpPr/>
          <p:nvPr/>
        </p:nvSpPr>
        <p:spPr>
          <a:xfrm>
            <a:off x="1659" y="4579303"/>
            <a:ext cx="3270447" cy="523220"/>
          </a:xfrm>
          <a:prstGeom prst="rect">
            <a:avLst/>
          </a:prstGeom>
        </p:spPr>
        <p:txBody>
          <a:bodyPr wrap="none">
            <a:spAutoFit/>
          </a:bodyPr>
          <a:lstStyle/>
          <a:p>
            <a:r>
              <a:rPr lang="en-US" i="1" dirty="0"/>
              <a:t>FLASHBACK:</a:t>
            </a:r>
            <a:br>
              <a:rPr lang="en-US" i="1" dirty="0"/>
            </a:br>
            <a:r>
              <a:rPr lang="en-US" i="1" dirty="0"/>
              <a:t>Foundations of Data Science Session I</a:t>
            </a:r>
          </a:p>
        </p:txBody>
      </p:sp>
    </p:spTree>
    <p:extLst>
      <p:ext uri="{BB962C8B-B14F-4D97-AF65-F5344CB8AC3E}">
        <p14:creationId xmlns:p14="http://schemas.microsoft.com/office/powerpoint/2010/main" val="57124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Collection</a:t>
            </a:r>
          </a:p>
        </p:txBody>
      </p:sp>
      <p:sp>
        <p:nvSpPr>
          <p:cNvPr id="5" name="Content Placeholder 4"/>
          <p:cNvSpPr>
            <a:spLocks noGrp="1"/>
          </p:cNvSpPr>
          <p:nvPr>
            <p:ph type="body" idx="1"/>
          </p:nvPr>
        </p:nvSpPr>
        <p:spPr/>
        <p:txBody>
          <a:bodyPr>
            <a:normAutofit/>
          </a:bodyPr>
          <a:lstStyle/>
          <a:p>
            <a:pPr marL="114300" indent="0">
              <a:buNone/>
            </a:pPr>
            <a:r>
              <a:rPr lang="en-US" b="1" dirty="0">
                <a:solidFill>
                  <a:schemeClr val="tx1"/>
                </a:solidFill>
              </a:rPr>
              <a:t>Before</a:t>
            </a:r>
            <a:r>
              <a:rPr lang="en-US" dirty="0">
                <a:solidFill>
                  <a:schemeClr val="tx1"/>
                </a:solidFill>
              </a:rPr>
              <a:t> you begin collecting data, ask yourself:</a:t>
            </a:r>
            <a:br>
              <a:rPr lang="en-US" dirty="0">
                <a:solidFill>
                  <a:schemeClr val="tx1"/>
                </a:solidFill>
              </a:rPr>
            </a:br>
            <a:endParaRPr lang="en-US" dirty="0">
              <a:solidFill>
                <a:schemeClr val="tx1"/>
              </a:solidFill>
            </a:endParaRPr>
          </a:p>
          <a:p>
            <a:pPr>
              <a:buFont typeface="Wingdings" pitchFamily="2" charset="2"/>
              <a:buChar char="q"/>
            </a:pPr>
            <a:r>
              <a:rPr lang="en-US" dirty="0">
                <a:solidFill>
                  <a:schemeClr val="tx1"/>
                </a:solidFill>
              </a:rPr>
              <a:t>What is the problem we are trying to solve?</a:t>
            </a:r>
          </a:p>
          <a:p>
            <a:pPr>
              <a:buFont typeface="Wingdings" pitchFamily="2" charset="2"/>
              <a:buChar char="q"/>
            </a:pPr>
            <a:r>
              <a:rPr lang="en-US" dirty="0">
                <a:solidFill>
                  <a:schemeClr val="tx1"/>
                </a:solidFill>
              </a:rPr>
              <a:t>What is the data measuring? Will that be useful to my ultimate question?</a:t>
            </a:r>
          </a:p>
          <a:p>
            <a:pPr>
              <a:buFont typeface="Wingdings" pitchFamily="2" charset="2"/>
              <a:buChar char="q"/>
            </a:pPr>
            <a:r>
              <a:rPr lang="en-US" dirty="0">
                <a:solidFill>
                  <a:schemeClr val="tx1"/>
                </a:solidFill>
              </a:rPr>
              <a:t>How will we measure the output of the analysis? How and why did they come up with those standards?</a:t>
            </a:r>
          </a:p>
          <a:p>
            <a:pPr>
              <a:buFont typeface="Wingdings" pitchFamily="2" charset="2"/>
              <a:buChar char="q"/>
            </a:pPr>
            <a:r>
              <a:rPr lang="en-US" dirty="0">
                <a:solidFill>
                  <a:schemeClr val="tx1"/>
                </a:solidFill>
              </a:rPr>
              <a:t>Am I sampling, or is this the entire population?</a:t>
            </a:r>
          </a:p>
          <a:p>
            <a:pPr>
              <a:buFont typeface="Wingdings" pitchFamily="2" charset="2"/>
              <a:buChar char="q"/>
            </a:pPr>
            <a:r>
              <a:rPr lang="en-US" dirty="0">
                <a:solidFill>
                  <a:schemeClr val="tx1"/>
                </a:solidFill>
              </a:rPr>
              <a:t>Is the sample representative? Is the sample statistically significant?</a:t>
            </a:r>
          </a:p>
          <a:p>
            <a:pPr>
              <a:buFont typeface="Wingdings" pitchFamily="2" charset="2"/>
              <a:buChar char="q"/>
            </a:pPr>
            <a:r>
              <a:rPr lang="en-US" dirty="0">
                <a:solidFill>
                  <a:schemeClr val="tx1"/>
                </a:solidFill>
              </a:rPr>
              <a:t>How will the data be preprocessed before analysis?</a:t>
            </a:r>
          </a:p>
          <a:p>
            <a:pPr>
              <a:buFont typeface="Wingdings" pitchFamily="2" charset="2"/>
              <a:buChar char="q"/>
            </a:pPr>
            <a:r>
              <a:rPr lang="en-US" dirty="0">
                <a:solidFill>
                  <a:schemeClr val="tx1"/>
                </a:solidFill>
              </a:rPr>
              <a:t>Is there any missing data?</a:t>
            </a:r>
          </a:p>
          <a:p>
            <a:pPr>
              <a:buFont typeface="Wingdings" pitchFamily="2" charset="2"/>
              <a:buChar char="q"/>
            </a:pPr>
            <a:r>
              <a:rPr lang="en-US" dirty="0">
                <a:solidFill>
                  <a:schemeClr val="tx1"/>
                </a:solidFill>
              </a:rPr>
              <a:t>Are there outliers? Can they be explained?</a:t>
            </a:r>
          </a:p>
          <a:p>
            <a:pPr>
              <a:buFont typeface="Wingdings" pitchFamily="2" charset="2"/>
              <a:buChar char="q"/>
            </a:pPr>
            <a:r>
              <a:rPr lang="en-US" dirty="0">
                <a:solidFill>
                  <a:schemeClr val="tx1"/>
                </a:solidFill>
              </a:rPr>
              <a:t>Could the data have been manipulated? </a:t>
            </a:r>
          </a:p>
          <a:p>
            <a:endParaRPr lang="en-US" dirty="0">
              <a:solidFill>
                <a:schemeClr val="tx1"/>
              </a:solidFill>
            </a:endParaRPr>
          </a:p>
        </p:txBody>
      </p:sp>
    </p:spTree>
    <p:extLst>
      <p:ext uri="{BB962C8B-B14F-4D97-AF65-F5344CB8AC3E}">
        <p14:creationId xmlns:p14="http://schemas.microsoft.com/office/powerpoint/2010/main" val="402431260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628250" y="1966950"/>
            <a:ext cx="5887500" cy="1209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600" dirty="0"/>
              <a:t>&lt; Pause &gt;</a:t>
            </a:r>
          </a:p>
          <a:p>
            <a:pPr marL="0" lvl="0" indent="0" algn="ctr">
              <a:spcBef>
                <a:spcPts val="0"/>
              </a:spcBef>
              <a:spcAft>
                <a:spcPts val="0"/>
              </a:spcAft>
              <a:buNone/>
            </a:pPr>
            <a:r>
              <a:rPr lang="en" sz="3600" dirty="0"/>
              <a:t>Thoughts and Questions?</a:t>
            </a:r>
            <a:endParaRPr sz="3600" dirty="0"/>
          </a:p>
        </p:txBody>
      </p:sp>
    </p:spTree>
    <p:extLst>
      <p:ext uri="{BB962C8B-B14F-4D97-AF65-F5344CB8AC3E}">
        <p14:creationId xmlns:p14="http://schemas.microsoft.com/office/powerpoint/2010/main" val="3915149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Shape 428"/>
          <p:cNvPicPr preferRelativeResize="0"/>
          <p:nvPr/>
        </p:nvPicPr>
        <p:blipFill>
          <a:blip r:embed="rId3">
            <a:alphaModFix/>
          </a:blip>
          <a:stretch>
            <a:fillRect/>
          </a:stretch>
        </p:blipFill>
        <p:spPr>
          <a:xfrm>
            <a:off x="2850388" y="1156988"/>
            <a:ext cx="3443225" cy="3286725"/>
          </a:xfrm>
          <a:prstGeom prst="rect">
            <a:avLst/>
          </a:prstGeom>
          <a:noFill/>
          <a:ln>
            <a:noFill/>
          </a:ln>
        </p:spPr>
      </p:pic>
      <p:sp>
        <p:nvSpPr>
          <p:cNvPr id="429" name="Shape 429"/>
          <p:cNvSpPr txBox="1"/>
          <p:nvPr/>
        </p:nvSpPr>
        <p:spPr>
          <a:xfrm>
            <a:off x="304800" y="304800"/>
            <a:ext cx="9626700" cy="990600"/>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r>
              <a:rPr lang="en" sz="4266">
                <a:solidFill>
                  <a:srgbClr val="333333"/>
                </a:solidFill>
              </a:rPr>
              <a:t>Drew Conway (2010)</a:t>
            </a:r>
            <a:endParaRPr sz="4266">
              <a:solidFill>
                <a:srgbClr val="333333"/>
              </a:solidFill>
            </a:endParaRPr>
          </a:p>
        </p:txBody>
      </p:sp>
      <p:sp>
        <p:nvSpPr>
          <p:cNvPr id="430" name="Shape 430"/>
          <p:cNvSpPr txBox="1"/>
          <p:nvPr/>
        </p:nvSpPr>
        <p:spPr>
          <a:xfrm>
            <a:off x="106925" y="4228700"/>
            <a:ext cx="8933100" cy="855600"/>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endParaRPr/>
          </a:p>
          <a:p>
            <a:pPr marL="0" lvl="0" indent="0" rtl="0">
              <a:spcBef>
                <a:spcPts val="0"/>
              </a:spcBef>
              <a:spcAft>
                <a:spcPts val="0"/>
              </a:spcAft>
              <a:buNone/>
            </a:pPr>
            <a:r>
              <a:rPr lang="en" sz="1600" u="sng">
                <a:solidFill>
                  <a:srgbClr val="0B5394"/>
                </a:solidFill>
                <a:hlinkClick r:id="rId4"/>
              </a:rPr>
              <a:t>The Data Science Venn Diagram </a:t>
            </a:r>
            <a:endParaRPr sz="1600" u="sng">
              <a:solidFill>
                <a:srgbClr val="0B5394"/>
              </a:solidFill>
              <a:hlinkClick r:id="rId4"/>
            </a:endParaRPr>
          </a:p>
          <a:p>
            <a:pPr marL="0" lvl="0" indent="0" rtl="0">
              <a:spcBef>
                <a:spcPts val="0"/>
              </a:spcBef>
              <a:spcAft>
                <a:spcPts val="0"/>
              </a:spcAft>
              <a:buNone/>
            </a:pPr>
            <a:r>
              <a:rPr lang="en" sz="1600" u="sng">
                <a:solidFill>
                  <a:srgbClr val="0B5394"/>
                </a:solidFill>
                <a:hlinkClick r:id="rId5"/>
              </a:rPr>
              <a:t>Zero Intelligence Agents</a:t>
            </a:r>
            <a:endParaRPr sz="1600" u="sng">
              <a:solidFill>
                <a:srgbClr val="0B5394"/>
              </a:solidFill>
              <a:hlinkClick r:id="rId5"/>
            </a:endParaRPr>
          </a:p>
        </p:txBody>
      </p:sp>
      <p:pic>
        <p:nvPicPr>
          <p:cNvPr id="431" name="Shape 431"/>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7087475" y="3131600"/>
            <a:ext cx="1952700" cy="1952700"/>
          </a:xfrm>
          <a:prstGeom prst="rect">
            <a:avLst/>
          </a:prstGeom>
          <a:noFill/>
          <a:ln>
            <a:noFill/>
          </a:ln>
        </p:spPr>
      </p:pic>
      <p:sp>
        <p:nvSpPr>
          <p:cNvPr id="6" name="TextBox 5">
            <a:extLst>
              <a:ext uri="{FF2B5EF4-FFF2-40B4-BE49-F238E27FC236}">
                <a16:creationId xmlns:a16="http://schemas.microsoft.com/office/drawing/2014/main" id="{ACD57E88-A755-A747-BE57-856D6DD6BC36}"/>
              </a:ext>
            </a:extLst>
          </p:cNvPr>
          <p:cNvSpPr txBox="1"/>
          <p:nvPr/>
        </p:nvSpPr>
        <p:spPr>
          <a:xfrm>
            <a:off x="6916125" y="615434"/>
            <a:ext cx="1941557" cy="369332"/>
          </a:xfrm>
          <a:prstGeom prst="rect">
            <a:avLst/>
          </a:prstGeom>
          <a:noFill/>
        </p:spPr>
        <p:txBody>
          <a:bodyPr wrap="square" rtlCol="0">
            <a:spAutoFit/>
          </a:bodyPr>
          <a:lstStyle/>
          <a:p>
            <a:r>
              <a:rPr lang="en-US" sz="1800" b="1" dirty="0">
                <a:solidFill>
                  <a:srgbClr val="FF0000"/>
                </a:solidFill>
              </a:rPr>
              <a:t>YOU ARE HERE</a:t>
            </a:r>
          </a:p>
        </p:txBody>
      </p:sp>
      <p:cxnSp>
        <p:nvCxnSpPr>
          <p:cNvPr id="7" name="Straight Connector 6">
            <a:extLst>
              <a:ext uri="{FF2B5EF4-FFF2-40B4-BE49-F238E27FC236}">
                <a16:creationId xmlns:a16="http://schemas.microsoft.com/office/drawing/2014/main" id="{A33B22F5-8492-1343-AB23-0B9C8A384C21}"/>
              </a:ext>
            </a:extLst>
          </p:cNvPr>
          <p:cNvCxnSpPr>
            <a:cxnSpLocks/>
          </p:cNvCxnSpPr>
          <p:nvPr/>
        </p:nvCxnSpPr>
        <p:spPr>
          <a:xfrm flipH="1">
            <a:off x="5842307" y="984766"/>
            <a:ext cx="1897437" cy="852188"/>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B129D1B5-8B85-E247-9F23-12C18D3828E4}"/>
              </a:ext>
            </a:extLst>
          </p:cNvPr>
          <p:cNvSpPr/>
          <p:nvPr/>
        </p:nvSpPr>
        <p:spPr>
          <a:xfrm>
            <a:off x="106925" y="3619369"/>
            <a:ext cx="3270447" cy="523220"/>
          </a:xfrm>
          <a:prstGeom prst="rect">
            <a:avLst/>
          </a:prstGeom>
        </p:spPr>
        <p:txBody>
          <a:bodyPr wrap="none">
            <a:spAutoFit/>
          </a:bodyPr>
          <a:lstStyle/>
          <a:p>
            <a:r>
              <a:rPr lang="en-US" i="1" dirty="0"/>
              <a:t>FLASHBACK:</a:t>
            </a:r>
            <a:br>
              <a:rPr lang="en-US" i="1" dirty="0"/>
            </a:br>
            <a:r>
              <a:rPr lang="en-US" i="1" dirty="0"/>
              <a:t>Foundations of Data Science Session I</a:t>
            </a:r>
          </a:p>
        </p:txBody>
      </p:sp>
    </p:spTree>
    <p:extLst>
      <p:ext uri="{BB962C8B-B14F-4D97-AF65-F5344CB8AC3E}">
        <p14:creationId xmlns:p14="http://schemas.microsoft.com/office/powerpoint/2010/main" val="3041723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1" name="Shape 781"/>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lvl="0"/>
            <a:r>
              <a:rPr lang="en" dirty="0"/>
              <a:t>The Data Science Pipeline</a:t>
            </a:r>
            <a:endParaRPr dirty="0"/>
          </a:p>
        </p:txBody>
      </p:sp>
      <p:sp>
        <p:nvSpPr>
          <p:cNvPr id="17" name="Shape 745">
            <a:extLst>
              <a:ext uri="{FF2B5EF4-FFF2-40B4-BE49-F238E27FC236}">
                <a16:creationId xmlns:a16="http://schemas.microsoft.com/office/drawing/2014/main" id="{2946D546-F430-044A-93AE-8265D1A0A5C7}"/>
              </a:ext>
            </a:extLst>
          </p:cNvPr>
          <p:cNvSpPr/>
          <p:nvPr/>
        </p:nvSpPr>
        <p:spPr>
          <a:xfrm>
            <a:off x="3427282" y="1619045"/>
            <a:ext cx="1120800" cy="321600"/>
          </a:xfrm>
          <a:prstGeom prst="rightArrow">
            <a:avLst>
              <a:gd name="adj1" fmla="val 50000"/>
              <a:gd name="adj2" fmla="val 50000"/>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746">
            <a:extLst>
              <a:ext uri="{FF2B5EF4-FFF2-40B4-BE49-F238E27FC236}">
                <a16:creationId xmlns:a16="http://schemas.microsoft.com/office/drawing/2014/main" id="{941CA3AC-CC33-2E44-AFD9-F4F47CEACD84}"/>
              </a:ext>
            </a:extLst>
          </p:cNvPr>
          <p:cNvSpPr/>
          <p:nvPr/>
        </p:nvSpPr>
        <p:spPr>
          <a:xfrm>
            <a:off x="1664757" y="1254220"/>
            <a:ext cx="1607350" cy="1051275"/>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Data Ingestion</a:t>
            </a:r>
            <a:endParaRPr/>
          </a:p>
        </p:txBody>
      </p:sp>
      <p:sp>
        <p:nvSpPr>
          <p:cNvPr id="19" name="Shape 747">
            <a:extLst>
              <a:ext uri="{FF2B5EF4-FFF2-40B4-BE49-F238E27FC236}">
                <a16:creationId xmlns:a16="http://schemas.microsoft.com/office/drawing/2014/main" id="{3193043F-8C3C-B04C-93CB-2AF30A2BA83C}"/>
              </a:ext>
            </a:extLst>
          </p:cNvPr>
          <p:cNvSpPr/>
          <p:nvPr/>
        </p:nvSpPr>
        <p:spPr>
          <a:xfrm>
            <a:off x="4703257" y="1254220"/>
            <a:ext cx="1607350" cy="1051275"/>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 Munging and Wrangling</a:t>
            </a:r>
            <a:endParaRPr/>
          </a:p>
        </p:txBody>
      </p:sp>
      <p:sp>
        <p:nvSpPr>
          <p:cNvPr id="20" name="Shape 748">
            <a:extLst>
              <a:ext uri="{FF2B5EF4-FFF2-40B4-BE49-F238E27FC236}">
                <a16:creationId xmlns:a16="http://schemas.microsoft.com/office/drawing/2014/main" id="{7560C75C-2FD7-A246-95BF-1938DDA22BF0}"/>
              </a:ext>
            </a:extLst>
          </p:cNvPr>
          <p:cNvSpPr/>
          <p:nvPr/>
        </p:nvSpPr>
        <p:spPr>
          <a:xfrm>
            <a:off x="7060957" y="2600895"/>
            <a:ext cx="1607350" cy="1051275"/>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Computation and Analyses</a:t>
            </a:r>
            <a:endParaRPr/>
          </a:p>
        </p:txBody>
      </p:sp>
      <p:sp>
        <p:nvSpPr>
          <p:cNvPr id="21" name="Shape 749">
            <a:extLst>
              <a:ext uri="{FF2B5EF4-FFF2-40B4-BE49-F238E27FC236}">
                <a16:creationId xmlns:a16="http://schemas.microsoft.com/office/drawing/2014/main" id="{EF2A9FCF-0B7A-E546-93B9-F4A281D76194}"/>
              </a:ext>
            </a:extLst>
          </p:cNvPr>
          <p:cNvSpPr/>
          <p:nvPr/>
        </p:nvSpPr>
        <p:spPr>
          <a:xfrm>
            <a:off x="4703257" y="4017795"/>
            <a:ext cx="1607350" cy="728377"/>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Modeling and Application</a:t>
            </a:r>
            <a:endParaRPr/>
          </a:p>
        </p:txBody>
      </p:sp>
      <p:sp>
        <p:nvSpPr>
          <p:cNvPr id="22" name="Shape 750">
            <a:extLst>
              <a:ext uri="{FF2B5EF4-FFF2-40B4-BE49-F238E27FC236}">
                <a16:creationId xmlns:a16="http://schemas.microsoft.com/office/drawing/2014/main" id="{294BF966-A00E-A040-932C-4D6C9288E1C5}"/>
              </a:ext>
            </a:extLst>
          </p:cNvPr>
          <p:cNvSpPr/>
          <p:nvPr/>
        </p:nvSpPr>
        <p:spPr>
          <a:xfrm>
            <a:off x="1664757" y="4017796"/>
            <a:ext cx="1607350" cy="728376"/>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Reporting and Visualization</a:t>
            </a:r>
            <a:endParaRPr/>
          </a:p>
        </p:txBody>
      </p:sp>
      <p:sp>
        <p:nvSpPr>
          <p:cNvPr id="23" name="Shape 751">
            <a:extLst>
              <a:ext uri="{FF2B5EF4-FFF2-40B4-BE49-F238E27FC236}">
                <a16:creationId xmlns:a16="http://schemas.microsoft.com/office/drawing/2014/main" id="{A05FBAE3-78B9-8045-8A02-35409695A866}"/>
              </a:ext>
            </a:extLst>
          </p:cNvPr>
          <p:cNvSpPr/>
          <p:nvPr/>
        </p:nvSpPr>
        <p:spPr>
          <a:xfrm rot="10800000">
            <a:off x="3427282" y="4382633"/>
            <a:ext cx="1120800" cy="321600"/>
          </a:xfrm>
          <a:prstGeom prst="rightArrow">
            <a:avLst>
              <a:gd name="adj1" fmla="val 50000"/>
              <a:gd name="adj2" fmla="val 50000"/>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752">
            <a:extLst>
              <a:ext uri="{FF2B5EF4-FFF2-40B4-BE49-F238E27FC236}">
                <a16:creationId xmlns:a16="http://schemas.microsoft.com/office/drawing/2014/main" id="{120DBD85-CEF1-7340-B988-FBE0E7F0E1F1}"/>
              </a:ext>
            </a:extLst>
          </p:cNvPr>
          <p:cNvSpPr/>
          <p:nvPr/>
        </p:nvSpPr>
        <p:spPr>
          <a:xfrm rot="-5400000" flipH="1">
            <a:off x="6812625" y="3587677"/>
            <a:ext cx="852214" cy="1380900"/>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753">
            <a:extLst>
              <a:ext uri="{FF2B5EF4-FFF2-40B4-BE49-F238E27FC236}">
                <a16:creationId xmlns:a16="http://schemas.microsoft.com/office/drawing/2014/main" id="{7643CFFB-92E2-7D43-862E-7CCB993BD10E}"/>
              </a:ext>
            </a:extLst>
          </p:cNvPr>
          <p:cNvSpPr/>
          <p:nvPr/>
        </p:nvSpPr>
        <p:spPr>
          <a:xfrm rot="10800000" flipH="1">
            <a:off x="6465782" y="1684169"/>
            <a:ext cx="1607400" cy="864600"/>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754">
            <a:extLst>
              <a:ext uri="{FF2B5EF4-FFF2-40B4-BE49-F238E27FC236}">
                <a16:creationId xmlns:a16="http://schemas.microsoft.com/office/drawing/2014/main" id="{DAD7538E-9437-B548-AEEA-3259158FFAED}"/>
              </a:ext>
            </a:extLst>
          </p:cNvPr>
          <p:cNvSpPr/>
          <p:nvPr/>
        </p:nvSpPr>
        <p:spPr>
          <a:xfrm rot="-5400000">
            <a:off x="1908032" y="3015870"/>
            <a:ext cx="1120800" cy="321600"/>
          </a:xfrm>
          <a:prstGeom prst="rightArrow">
            <a:avLst>
              <a:gd name="adj1" fmla="val 50000"/>
              <a:gd name="adj2" fmla="val 50000"/>
            </a:avLst>
          </a:prstGeom>
          <a:solidFill>
            <a:srgbClr val="F3F3F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TextBox 12">
            <a:extLst>
              <a:ext uri="{FF2B5EF4-FFF2-40B4-BE49-F238E27FC236}">
                <a16:creationId xmlns:a16="http://schemas.microsoft.com/office/drawing/2014/main" id="{46E83CC9-788D-0240-87D4-A8561FA9B58A}"/>
              </a:ext>
            </a:extLst>
          </p:cNvPr>
          <p:cNvSpPr txBox="1"/>
          <p:nvPr/>
        </p:nvSpPr>
        <p:spPr>
          <a:xfrm>
            <a:off x="4316619" y="2941867"/>
            <a:ext cx="1941557" cy="369332"/>
          </a:xfrm>
          <a:prstGeom prst="rect">
            <a:avLst/>
          </a:prstGeom>
          <a:noFill/>
        </p:spPr>
        <p:txBody>
          <a:bodyPr wrap="square" rtlCol="0">
            <a:spAutoFit/>
          </a:bodyPr>
          <a:lstStyle/>
          <a:p>
            <a:r>
              <a:rPr lang="en-US" sz="1800" b="1" dirty="0">
                <a:solidFill>
                  <a:srgbClr val="FF0000"/>
                </a:solidFill>
              </a:rPr>
              <a:t>STATISTICS</a:t>
            </a:r>
          </a:p>
        </p:txBody>
      </p:sp>
      <p:cxnSp>
        <p:nvCxnSpPr>
          <p:cNvPr id="14" name="Straight Connector 13">
            <a:extLst>
              <a:ext uri="{FF2B5EF4-FFF2-40B4-BE49-F238E27FC236}">
                <a16:creationId xmlns:a16="http://schemas.microsoft.com/office/drawing/2014/main" id="{BE6EAB11-A784-DD4D-8355-0F1FEE5E93A9}"/>
              </a:ext>
            </a:extLst>
          </p:cNvPr>
          <p:cNvCxnSpPr>
            <a:cxnSpLocks/>
            <a:stCxn id="13" idx="1"/>
          </p:cNvCxnSpPr>
          <p:nvPr/>
        </p:nvCxnSpPr>
        <p:spPr>
          <a:xfrm flipH="1" flipV="1">
            <a:off x="3272107" y="2112575"/>
            <a:ext cx="1044512" cy="1013958"/>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22A5A501-2ED3-8344-9C1A-95FEB72464FF}"/>
              </a:ext>
            </a:extLst>
          </p:cNvPr>
          <p:cNvCxnSpPr>
            <a:cxnSpLocks/>
            <a:stCxn id="13" idx="0"/>
            <a:endCxn id="19" idx="3"/>
          </p:cNvCxnSpPr>
          <p:nvPr/>
        </p:nvCxnSpPr>
        <p:spPr>
          <a:xfrm flipV="1">
            <a:off x="5287398" y="2305495"/>
            <a:ext cx="219534" cy="636372"/>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8D77027B-87DA-4E45-AF9B-6DBE07876569}"/>
              </a:ext>
            </a:extLst>
          </p:cNvPr>
          <p:cNvCxnSpPr>
            <a:cxnSpLocks/>
            <a:stCxn id="13" idx="3"/>
            <a:endCxn id="20" idx="2"/>
          </p:cNvCxnSpPr>
          <p:nvPr/>
        </p:nvCxnSpPr>
        <p:spPr>
          <a:xfrm>
            <a:off x="6258176" y="3126533"/>
            <a:ext cx="802781" cy="0"/>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4C025C06-6551-9C4B-A4FB-3ECF5A1EBDC9}"/>
              </a:ext>
            </a:extLst>
          </p:cNvPr>
          <p:cNvCxnSpPr>
            <a:cxnSpLocks/>
            <a:stCxn id="13" idx="2"/>
            <a:endCxn id="21" idx="1"/>
          </p:cNvCxnSpPr>
          <p:nvPr/>
        </p:nvCxnSpPr>
        <p:spPr>
          <a:xfrm>
            <a:off x="5287398" y="3311199"/>
            <a:ext cx="219534" cy="706596"/>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5205629E-2533-144D-A2D8-DDEFDA2AF27B}"/>
              </a:ext>
            </a:extLst>
          </p:cNvPr>
          <p:cNvCxnSpPr>
            <a:cxnSpLocks/>
            <a:stCxn id="13" idx="1"/>
            <a:endCxn id="22" idx="1"/>
          </p:cNvCxnSpPr>
          <p:nvPr/>
        </p:nvCxnSpPr>
        <p:spPr>
          <a:xfrm flipH="1">
            <a:off x="2468432" y="3126533"/>
            <a:ext cx="1848187" cy="891263"/>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3" name="Rectangle 42">
            <a:extLst>
              <a:ext uri="{FF2B5EF4-FFF2-40B4-BE49-F238E27FC236}">
                <a16:creationId xmlns:a16="http://schemas.microsoft.com/office/drawing/2014/main" id="{34FED7AF-4DEE-3F43-A0AE-CC17673E620C}"/>
              </a:ext>
            </a:extLst>
          </p:cNvPr>
          <p:cNvSpPr/>
          <p:nvPr/>
        </p:nvSpPr>
        <p:spPr>
          <a:xfrm>
            <a:off x="1659" y="4579303"/>
            <a:ext cx="3270447" cy="523220"/>
          </a:xfrm>
          <a:prstGeom prst="rect">
            <a:avLst/>
          </a:prstGeom>
        </p:spPr>
        <p:txBody>
          <a:bodyPr wrap="none">
            <a:spAutoFit/>
          </a:bodyPr>
          <a:lstStyle/>
          <a:p>
            <a:r>
              <a:rPr lang="en-US" i="1" dirty="0"/>
              <a:t>FLASHBACK:</a:t>
            </a:r>
            <a:br>
              <a:rPr lang="en-US" i="1" dirty="0"/>
            </a:br>
            <a:r>
              <a:rPr lang="en-US" i="1" dirty="0"/>
              <a:t>Foundations of Data Science Session I</a:t>
            </a:r>
          </a:p>
        </p:txBody>
      </p:sp>
    </p:spTree>
    <p:extLst>
      <p:ext uri="{BB962C8B-B14F-4D97-AF65-F5344CB8AC3E}">
        <p14:creationId xmlns:p14="http://schemas.microsoft.com/office/powerpoint/2010/main" val="2660432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Statistical Software</a:t>
            </a:r>
            <a:endParaRPr dirty="0"/>
          </a:p>
        </p:txBody>
      </p:sp>
      <p:sp>
        <p:nvSpPr>
          <p:cNvPr id="3" name="Text Placeholder 2">
            <a:extLst>
              <a:ext uri="{FF2B5EF4-FFF2-40B4-BE49-F238E27FC236}">
                <a16:creationId xmlns:a16="http://schemas.microsoft.com/office/drawing/2014/main" id="{051BE504-B273-DA4F-A676-651DC443B99A}"/>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7CD4367F-8DB7-894A-98DA-B75EDD15F8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1715" y="3575160"/>
            <a:ext cx="1615999" cy="1252399"/>
          </a:xfrm>
          <a:prstGeom prst="rect">
            <a:avLst/>
          </a:prstGeom>
        </p:spPr>
      </p:pic>
      <p:pic>
        <p:nvPicPr>
          <p:cNvPr id="7" name="Picture 6">
            <a:extLst>
              <a:ext uri="{FF2B5EF4-FFF2-40B4-BE49-F238E27FC236}">
                <a16:creationId xmlns:a16="http://schemas.microsoft.com/office/drawing/2014/main" id="{6A377E30-5ACD-0149-9F3B-34F80596230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99803" y="1276053"/>
            <a:ext cx="3264196" cy="1361299"/>
          </a:xfrm>
          <a:prstGeom prst="rect">
            <a:avLst/>
          </a:prstGeom>
        </p:spPr>
      </p:pic>
      <p:pic>
        <p:nvPicPr>
          <p:cNvPr id="8" name="Picture 7">
            <a:extLst>
              <a:ext uri="{FF2B5EF4-FFF2-40B4-BE49-F238E27FC236}">
                <a16:creationId xmlns:a16="http://schemas.microsoft.com/office/drawing/2014/main" id="{6DE0DB72-1AF5-464D-A6C7-FCE1966EE3DC}"/>
              </a:ext>
            </a:extLst>
          </p:cNvPr>
          <p:cNvPicPr>
            <a:picLocks noChangeAspect="1"/>
          </p:cNvPicPr>
          <p:nvPr/>
        </p:nvPicPr>
        <p:blipFill>
          <a:blip r:embed="rId5"/>
          <a:stretch>
            <a:fillRect/>
          </a:stretch>
        </p:blipFill>
        <p:spPr>
          <a:xfrm>
            <a:off x="3721396" y="2327016"/>
            <a:ext cx="2679700" cy="901700"/>
          </a:xfrm>
          <a:prstGeom prst="rect">
            <a:avLst/>
          </a:prstGeom>
        </p:spPr>
      </p:pic>
      <p:pic>
        <p:nvPicPr>
          <p:cNvPr id="9" name="Picture 8">
            <a:extLst>
              <a:ext uri="{FF2B5EF4-FFF2-40B4-BE49-F238E27FC236}">
                <a16:creationId xmlns:a16="http://schemas.microsoft.com/office/drawing/2014/main" id="{79868D38-A443-0542-BDCD-10739D95A0C8}"/>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595499" y="2652569"/>
            <a:ext cx="1968500" cy="765822"/>
          </a:xfrm>
          <a:prstGeom prst="rect">
            <a:avLst/>
          </a:prstGeom>
        </p:spPr>
      </p:pic>
      <p:pic>
        <p:nvPicPr>
          <p:cNvPr id="10" name="Picture 9">
            <a:extLst>
              <a:ext uri="{FF2B5EF4-FFF2-40B4-BE49-F238E27FC236}">
                <a16:creationId xmlns:a16="http://schemas.microsoft.com/office/drawing/2014/main" id="{286077B0-9274-8E4C-B71A-5878B13719D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21396" y="1291289"/>
            <a:ext cx="3968151" cy="841248"/>
          </a:xfrm>
          <a:prstGeom prst="rect">
            <a:avLst/>
          </a:prstGeom>
        </p:spPr>
      </p:pic>
      <p:pic>
        <p:nvPicPr>
          <p:cNvPr id="11" name="Picture 10">
            <a:extLst>
              <a:ext uri="{FF2B5EF4-FFF2-40B4-BE49-F238E27FC236}">
                <a16:creationId xmlns:a16="http://schemas.microsoft.com/office/drawing/2014/main" id="{2F625D83-C7BD-714D-AE65-143B9A8866ED}"/>
              </a:ext>
            </a:extLst>
          </p:cNvPr>
          <p:cNvPicPr>
            <a:picLocks noChangeAspect="1"/>
          </p:cNvPicPr>
          <p:nvPr/>
        </p:nvPicPr>
        <p:blipFill>
          <a:blip r:embed="rId8" cstate="screen">
            <a:alphaModFix/>
            <a:extLst>
              <a:ext uri="{28A0092B-C50C-407E-A947-70E740481C1C}">
                <a14:useLocalDpi xmlns:a14="http://schemas.microsoft.com/office/drawing/2010/main"/>
              </a:ext>
            </a:extLst>
          </a:blip>
          <a:stretch>
            <a:fillRect/>
          </a:stretch>
        </p:blipFill>
        <p:spPr>
          <a:xfrm>
            <a:off x="6401215" y="2209682"/>
            <a:ext cx="1288332" cy="1288332"/>
          </a:xfrm>
          <a:prstGeom prst="rect">
            <a:avLst/>
          </a:prstGeom>
        </p:spPr>
      </p:pic>
      <p:pic>
        <p:nvPicPr>
          <p:cNvPr id="5" name="Picture 4">
            <a:extLst>
              <a:ext uri="{FF2B5EF4-FFF2-40B4-BE49-F238E27FC236}">
                <a16:creationId xmlns:a16="http://schemas.microsoft.com/office/drawing/2014/main" id="{990974F7-C63F-4B40-BFCA-F1E3565B03A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2358" y="3581806"/>
            <a:ext cx="3151641" cy="1241872"/>
          </a:xfrm>
          <a:prstGeom prst="rect">
            <a:avLst/>
          </a:prstGeom>
        </p:spPr>
      </p:pic>
      <p:pic>
        <p:nvPicPr>
          <p:cNvPr id="13" name="Picture 12">
            <a:extLst>
              <a:ext uri="{FF2B5EF4-FFF2-40B4-BE49-F238E27FC236}">
                <a16:creationId xmlns:a16="http://schemas.microsoft.com/office/drawing/2014/main" id="{33E15490-1F53-9744-B44A-4F588C2D989C}"/>
              </a:ext>
            </a:extLst>
          </p:cNvPr>
          <p:cNvPicPr>
            <a:picLocks noChangeAspect="1"/>
          </p:cNvPicPr>
          <p:nvPr/>
        </p:nvPicPr>
        <p:blipFill>
          <a:blip r:embed="rId10"/>
          <a:stretch>
            <a:fillRect/>
          </a:stretch>
        </p:blipFill>
        <p:spPr>
          <a:xfrm>
            <a:off x="3721396" y="3376597"/>
            <a:ext cx="1472922" cy="1447081"/>
          </a:xfrm>
          <a:prstGeom prst="rect">
            <a:avLst/>
          </a:prstGeom>
        </p:spPr>
      </p:pic>
    </p:spTree>
    <p:extLst>
      <p:ext uri="{BB962C8B-B14F-4D97-AF65-F5344CB8AC3E}">
        <p14:creationId xmlns:p14="http://schemas.microsoft.com/office/powerpoint/2010/main" val="332431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Some Logistics</a:t>
            </a:r>
            <a:endParaRPr/>
          </a:p>
        </p:txBody>
      </p:sp>
      <p:sp>
        <p:nvSpPr>
          <p:cNvPr id="113" name="Shape 113"/>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88900" lvl="0" indent="0" rtl="0">
              <a:spcBef>
                <a:spcPts val="0"/>
              </a:spcBef>
              <a:spcAft>
                <a:spcPts val="0"/>
              </a:spcAft>
              <a:buClr>
                <a:srgbClr val="000000"/>
              </a:buClr>
              <a:buSzPts val="2200"/>
              <a:buNone/>
            </a:pPr>
            <a:r>
              <a:rPr lang="en" sz="2200" b="1" dirty="0">
                <a:solidFill>
                  <a:srgbClr val="000000"/>
                </a:solidFill>
              </a:rPr>
              <a:t>Email me</a:t>
            </a:r>
            <a:r>
              <a:rPr lang="en" sz="2200" dirty="0">
                <a:solidFill>
                  <a:srgbClr val="000000"/>
                </a:solidFill>
              </a:rPr>
              <a:t>:	</a:t>
            </a:r>
            <a:r>
              <a:rPr lang="en-US" sz="2200" dirty="0">
                <a:solidFill>
                  <a:srgbClr val="000000"/>
                </a:solidFill>
                <a:hlinkClick r:id="rId3"/>
              </a:rPr>
              <a:t>e</a:t>
            </a:r>
            <a:r>
              <a:rPr lang="en" sz="2200" dirty="0" err="1">
                <a:solidFill>
                  <a:srgbClr val="000000"/>
                </a:solidFill>
                <a:hlinkClick r:id="rId3"/>
              </a:rPr>
              <a:t>ric</a:t>
            </a:r>
            <a:r>
              <a:rPr lang="en" sz="2200" dirty="0">
                <a:solidFill>
                  <a:srgbClr val="000000"/>
                </a:solidFill>
                <a:hlinkClick r:id="rId3"/>
              </a:rPr>
              <a:t>.</a:t>
            </a:r>
            <a:r>
              <a:rPr lang="en-US" sz="2200" dirty="0">
                <a:solidFill>
                  <a:srgbClr val="000000"/>
                </a:solidFill>
                <a:hlinkClick r:id="rId3"/>
              </a:rPr>
              <a:t>h</a:t>
            </a:r>
            <a:r>
              <a:rPr lang="en" sz="2200" dirty="0" err="1">
                <a:solidFill>
                  <a:srgbClr val="000000"/>
                </a:solidFill>
                <a:hlinkClick r:id="rId3"/>
              </a:rPr>
              <a:t>arley</a:t>
            </a:r>
            <a:r>
              <a:rPr lang="en" sz="2200" dirty="0">
                <a:solidFill>
                  <a:srgbClr val="000000"/>
                </a:solidFill>
                <a:hlinkClick r:id="rId3"/>
              </a:rPr>
              <a:t>@</a:t>
            </a:r>
            <a:r>
              <a:rPr lang="en-US" sz="2200" dirty="0">
                <a:solidFill>
                  <a:srgbClr val="000000"/>
                </a:solidFill>
                <a:hlinkClick r:id="rId3"/>
              </a:rPr>
              <a:t>g</a:t>
            </a:r>
            <a:r>
              <a:rPr lang="en" sz="2200" dirty="0">
                <a:solidFill>
                  <a:srgbClr val="000000"/>
                </a:solidFill>
                <a:hlinkClick r:id="rId3"/>
              </a:rPr>
              <a:t>eorgetown.edu</a:t>
            </a:r>
            <a:endParaRPr lang="en" sz="2200" dirty="0">
              <a:solidFill>
                <a:srgbClr val="000000"/>
              </a:solidFill>
            </a:endParaRPr>
          </a:p>
          <a:p>
            <a:pPr marL="88900" lvl="0" indent="0" rtl="0">
              <a:spcBef>
                <a:spcPts val="0"/>
              </a:spcBef>
              <a:spcAft>
                <a:spcPts val="0"/>
              </a:spcAft>
              <a:buClr>
                <a:srgbClr val="000000"/>
              </a:buClr>
              <a:buSzPts val="2200"/>
              <a:buNone/>
            </a:pPr>
            <a:endParaRPr lang="en" sz="2200" b="1" dirty="0">
              <a:solidFill>
                <a:srgbClr val="000000"/>
              </a:solidFill>
            </a:endParaRPr>
          </a:p>
          <a:p>
            <a:pPr marL="88900" lvl="0" indent="0" rtl="0">
              <a:spcBef>
                <a:spcPts val="0"/>
              </a:spcBef>
              <a:spcAft>
                <a:spcPts val="0"/>
              </a:spcAft>
              <a:buClr>
                <a:srgbClr val="000000"/>
              </a:buClr>
              <a:buSzPts val="2200"/>
              <a:buNone/>
            </a:pPr>
            <a:r>
              <a:rPr lang="en" sz="2200" b="1" dirty="0">
                <a:solidFill>
                  <a:srgbClr val="000000"/>
                </a:solidFill>
              </a:rPr>
              <a:t>Include</a:t>
            </a:r>
            <a:r>
              <a:rPr lang="en" sz="2200" dirty="0">
                <a:solidFill>
                  <a:srgbClr val="000000"/>
                </a:solidFill>
              </a:rPr>
              <a:t>:</a:t>
            </a:r>
          </a:p>
          <a:p>
            <a:pPr lvl="3" indent="-368300">
              <a:buClr>
                <a:srgbClr val="000000"/>
              </a:buClr>
              <a:buSzPts val="2200"/>
            </a:pPr>
            <a:r>
              <a:rPr lang="en" sz="2200" dirty="0">
                <a:solidFill>
                  <a:srgbClr val="000000"/>
                </a:solidFill>
              </a:rPr>
              <a:t>Your name, email address, birthday (month, day)</a:t>
            </a:r>
          </a:p>
          <a:p>
            <a:pPr lvl="2" indent="-368300">
              <a:buClr>
                <a:srgbClr val="000000"/>
              </a:buClr>
              <a:buSzPts val="2200"/>
              <a:buChar char="●"/>
            </a:pPr>
            <a:endParaRPr lang="en" sz="2200" dirty="0">
              <a:solidFill>
                <a:srgbClr val="000000"/>
              </a:solidFill>
            </a:endParaRPr>
          </a:p>
          <a:p>
            <a:pPr lvl="3" indent="-368300">
              <a:buClr>
                <a:srgbClr val="000000"/>
              </a:buClr>
              <a:buSzPts val="2200"/>
            </a:pPr>
            <a:r>
              <a:rPr lang="en" sz="2200" dirty="0">
                <a:solidFill>
                  <a:srgbClr val="000000"/>
                </a:solidFill>
              </a:rPr>
              <a:t>Why are you taking this course?</a:t>
            </a:r>
          </a:p>
          <a:p>
            <a:pPr lvl="3" indent="-368300">
              <a:buClr>
                <a:srgbClr val="000000"/>
              </a:buClr>
              <a:buSzPts val="2200"/>
            </a:pPr>
            <a:r>
              <a:rPr lang="en" sz="2200" dirty="0">
                <a:solidFill>
                  <a:srgbClr val="000000"/>
                </a:solidFill>
              </a:rPr>
              <a:t>What do you hope to get out of this course?</a:t>
            </a:r>
          </a:p>
          <a:p>
            <a:pPr lvl="2" indent="-368300">
              <a:buClr>
                <a:srgbClr val="000000"/>
              </a:buClr>
              <a:buSzPts val="2200"/>
              <a:buChar char="●"/>
            </a:pPr>
            <a:endParaRPr lang="en" sz="2200" dirty="0">
              <a:solidFill>
                <a:srgbClr val="000000"/>
              </a:solidFill>
            </a:endParaRPr>
          </a:p>
          <a:p>
            <a:pPr lvl="3" indent="-368300">
              <a:buClr>
                <a:srgbClr val="000000"/>
              </a:buClr>
              <a:buSzPts val="2200"/>
            </a:pPr>
            <a:r>
              <a:rPr lang="en" sz="2200" dirty="0">
                <a:solidFill>
                  <a:srgbClr val="000000"/>
                </a:solidFill>
              </a:rPr>
              <a:t>Your </a:t>
            </a:r>
            <a:r>
              <a:rPr lang="en" sz="2200" dirty="0" err="1">
                <a:solidFill>
                  <a:srgbClr val="000000"/>
                </a:solidFill>
              </a:rPr>
              <a:t>Github</a:t>
            </a:r>
            <a:r>
              <a:rPr lang="en" sz="2200" dirty="0">
                <a:solidFill>
                  <a:srgbClr val="000000"/>
                </a:solidFill>
              </a:rPr>
              <a:t>, LinkedIn </a:t>
            </a:r>
            <a:r>
              <a:rPr lang="en" sz="2200" dirty="0" err="1">
                <a:solidFill>
                  <a:srgbClr val="000000"/>
                </a:solidFill>
              </a:rPr>
              <a:t>urls</a:t>
            </a:r>
            <a:endParaRPr lang="en" sz="2200" dirty="0">
              <a:solidFill>
                <a:srgbClr val="000000"/>
              </a:solidFill>
            </a:endParaRPr>
          </a:p>
          <a:p>
            <a:pPr marL="457200" lvl="0" indent="-368300" rtl="0">
              <a:spcBef>
                <a:spcPts val="0"/>
              </a:spcBef>
              <a:spcAft>
                <a:spcPts val="0"/>
              </a:spcAft>
              <a:buClr>
                <a:srgbClr val="000000"/>
              </a:buClr>
              <a:buSzPts val="2200"/>
              <a:buChar char="●"/>
            </a:pPr>
            <a:endParaRPr lang="en" sz="2200" dirty="0">
              <a:solidFill>
                <a:srgbClr val="000000"/>
              </a:solidFill>
            </a:endParaRPr>
          </a:p>
        </p:txBody>
      </p:sp>
    </p:spTree>
    <p:extLst>
      <p:ext uri="{BB962C8B-B14F-4D97-AF65-F5344CB8AC3E}">
        <p14:creationId xmlns:p14="http://schemas.microsoft.com/office/powerpoint/2010/main" val="356604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Goals for this Course</a:t>
            </a:r>
            <a:endParaRPr/>
          </a:p>
        </p:txBody>
      </p:sp>
      <p:sp>
        <p:nvSpPr>
          <p:cNvPr id="107" name="Shape 107"/>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114300" lvl="0" indent="0">
              <a:buClr>
                <a:srgbClr val="000000"/>
              </a:buClr>
              <a:buNone/>
            </a:pPr>
            <a:r>
              <a:rPr lang="en-US" dirty="0">
                <a:solidFill>
                  <a:srgbClr val="000000"/>
                </a:solidFill>
              </a:rPr>
              <a:t>This course reviews the basics of descriptive and inferential statistics, distributions, probability, and regression with a specific focus on application to real data sets. </a:t>
            </a:r>
            <a:br>
              <a:rPr lang="en-US" dirty="0">
                <a:solidFill>
                  <a:srgbClr val="000000"/>
                </a:solidFill>
              </a:rPr>
            </a:br>
            <a:endParaRPr lang="en-US" dirty="0">
              <a:solidFill>
                <a:srgbClr val="000000"/>
              </a:solidFill>
            </a:endParaRPr>
          </a:p>
          <a:p>
            <a:pPr marL="114300" lvl="0" indent="0">
              <a:buClr>
                <a:srgbClr val="000000"/>
              </a:buClr>
              <a:buNone/>
            </a:pPr>
            <a:r>
              <a:rPr lang="en-US" b="1" dirty="0">
                <a:solidFill>
                  <a:srgbClr val="000000"/>
                </a:solidFill>
              </a:rPr>
              <a:t>Course Objectives</a:t>
            </a:r>
          </a:p>
          <a:p>
            <a:pPr marL="114300" lvl="0" indent="0">
              <a:buClr>
                <a:srgbClr val="000000"/>
              </a:buClr>
              <a:buNone/>
            </a:pPr>
            <a:endParaRPr lang="en-US" b="1" dirty="0">
              <a:solidFill>
                <a:srgbClr val="000000"/>
              </a:solidFill>
            </a:endParaRPr>
          </a:p>
          <a:p>
            <a:pPr>
              <a:buClr>
                <a:srgbClr val="000000"/>
              </a:buClr>
            </a:pPr>
            <a:r>
              <a:rPr lang="en-US" dirty="0">
                <a:solidFill>
                  <a:srgbClr val="000000"/>
                </a:solidFill>
              </a:rPr>
              <a:t>Explain descriptive and inferential statistics.</a:t>
            </a:r>
          </a:p>
          <a:p>
            <a:pPr>
              <a:buClr>
                <a:srgbClr val="000000"/>
              </a:buClr>
            </a:pPr>
            <a:r>
              <a:rPr lang="en-US" dirty="0">
                <a:solidFill>
                  <a:srgbClr val="000000"/>
                </a:solidFill>
              </a:rPr>
              <a:t>Compute probabilities, measures of central tendency, and variance.</a:t>
            </a:r>
          </a:p>
          <a:p>
            <a:pPr>
              <a:buClr>
                <a:srgbClr val="000000"/>
              </a:buClr>
            </a:pPr>
            <a:r>
              <a:rPr lang="en-US" dirty="0">
                <a:solidFill>
                  <a:srgbClr val="000000"/>
                </a:solidFill>
              </a:rPr>
              <a:t>Produce and interpret meaningful and accurate summary statistics.</a:t>
            </a:r>
          </a:p>
          <a:p>
            <a:pPr>
              <a:buClr>
                <a:srgbClr val="000000"/>
              </a:buClr>
            </a:pPr>
            <a:r>
              <a:rPr lang="en-US" dirty="0">
                <a:solidFill>
                  <a:srgbClr val="000000"/>
                </a:solidFill>
              </a:rPr>
              <a:t>Conduct hypothesis tests and understand Type I and Type II errors.</a:t>
            </a:r>
          </a:p>
          <a:p>
            <a:pPr>
              <a:buClr>
                <a:srgbClr val="000000"/>
              </a:buClr>
            </a:pPr>
            <a:r>
              <a:rPr lang="en-US" dirty="0">
                <a:solidFill>
                  <a:srgbClr val="000000"/>
                </a:solidFill>
              </a:rPr>
              <a:t>Develop single and multivariate regression models.</a:t>
            </a:r>
          </a:p>
          <a:p>
            <a:pPr>
              <a:buClr>
                <a:srgbClr val="000000"/>
              </a:buClr>
            </a:pPr>
            <a:r>
              <a:rPr lang="en-US" dirty="0">
                <a:solidFill>
                  <a:srgbClr val="000000"/>
                </a:solidFill>
              </a:rPr>
              <a:t>Differentiate between correlation and causation.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2" name="Title 1">
            <a:extLst>
              <a:ext uri="{FF2B5EF4-FFF2-40B4-BE49-F238E27FC236}">
                <a16:creationId xmlns:a16="http://schemas.microsoft.com/office/drawing/2014/main" id="{F546A926-1541-ED40-9A4C-430F260A8588}"/>
              </a:ext>
            </a:extLst>
          </p:cNvPr>
          <p:cNvSpPr>
            <a:spLocks noGrp="1"/>
          </p:cNvSpPr>
          <p:nvPr>
            <p:ph type="title"/>
          </p:nvPr>
        </p:nvSpPr>
        <p:spPr/>
        <p:txBody>
          <a:bodyPr/>
          <a:lstStyle/>
          <a:p>
            <a:r>
              <a:rPr lang="en-US" dirty="0"/>
              <a:t>Who Am I?</a:t>
            </a:r>
          </a:p>
        </p:txBody>
      </p:sp>
      <p:sp>
        <p:nvSpPr>
          <p:cNvPr id="1027" name="Shape 10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028" name="Shape 1028"/>
          <p:cNvSpPr txBox="1"/>
          <p:nvPr/>
        </p:nvSpPr>
        <p:spPr>
          <a:xfrm>
            <a:off x="4046100" y="1150266"/>
            <a:ext cx="50979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800" b="1" dirty="0"/>
              <a:t>Eric Harley</a:t>
            </a:r>
            <a:endParaRPr sz="2800" b="1" dirty="0"/>
          </a:p>
        </p:txBody>
      </p:sp>
      <p:sp>
        <p:nvSpPr>
          <p:cNvPr id="1029" name="Shape 1029"/>
          <p:cNvSpPr txBox="1"/>
          <p:nvPr/>
        </p:nvSpPr>
        <p:spPr>
          <a:xfrm>
            <a:off x="4046100" y="1801416"/>
            <a:ext cx="5097900" cy="310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dirty="0"/>
              <a:t>Cyber Security Researcher at</a:t>
            </a:r>
          </a:p>
          <a:p>
            <a:pPr marL="0" lvl="0" indent="0" rtl="0">
              <a:spcBef>
                <a:spcPts val="0"/>
              </a:spcBef>
              <a:spcAft>
                <a:spcPts val="0"/>
              </a:spcAft>
              <a:buNone/>
            </a:pPr>
            <a:r>
              <a:rPr lang="en" sz="2400" dirty="0"/>
              <a:t>The MITRE Corporation</a:t>
            </a:r>
            <a:endParaRPr sz="2400" dirty="0"/>
          </a:p>
          <a:p>
            <a:pPr marL="0" lvl="0" indent="0" rtl="0">
              <a:spcBef>
                <a:spcPts val="0"/>
              </a:spcBef>
              <a:spcAft>
                <a:spcPts val="0"/>
              </a:spcAft>
              <a:buNone/>
            </a:pPr>
            <a:endParaRPr dirty="0"/>
          </a:p>
          <a:p>
            <a:pPr marL="0" lvl="0" indent="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spcBef>
                <a:spcPts val="0"/>
              </a:spcBef>
              <a:spcAft>
                <a:spcPts val="0"/>
              </a:spcAft>
              <a:buClr>
                <a:schemeClr val="dk1"/>
              </a:buClr>
              <a:buSzPts val="1100"/>
              <a:buFont typeface="Arial"/>
              <a:buNone/>
            </a:pPr>
            <a:r>
              <a:rPr lang="en" b="1" dirty="0">
                <a:solidFill>
                  <a:schemeClr val="dk1"/>
                </a:solidFill>
              </a:rPr>
              <a:t>LinkedIn</a:t>
            </a:r>
            <a:r>
              <a:rPr lang="en" dirty="0">
                <a:solidFill>
                  <a:schemeClr val="dk1"/>
                </a:solidFill>
              </a:rPr>
              <a:t>:	</a:t>
            </a:r>
            <a:r>
              <a:rPr lang="en" u="sng" dirty="0">
                <a:solidFill>
                  <a:schemeClr val="hlink"/>
                </a:solidFill>
                <a:hlinkClick r:id="rId3"/>
              </a:rPr>
              <a:t>linkedin.com/in/eharley</a:t>
            </a:r>
            <a:endParaRPr dirty="0">
              <a:solidFill>
                <a:schemeClr val="dk1"/>
              </a:solidFill>
            </a:endParaRPr>
          </a:p>
          <a:p>
            <a:pPr marL="0" lvl="0" indent="0">
              <a:spcBef>
                <a:spcPts val="0"/>
              </a:spcBef>
              <a:spcAft>
                <a:spcPts val="0"/>
              </a:spcAft>
              <a:buClr>
                <a:schemeClr val="dk1"/>
              </a:buClr>
              <a:buSzPts val="1100"/>
              <a:buFont typeface="Arial"/>
              <a:buNone/>
            </a:pPr>
            <a:r>
              <a:rPr lang="en" b="1" dirty="0" err="1">
                <a:solidFill>
                  <a:schemeClr val="dk1"/>
                </a:solidFill>
              </a:rPr>
              <a:t>Github</a:t>
            </a:r>
            <a:r>
              <a:rPr lang="en" dirty="0">
                <a:solidFill>
                  <a:schemeClr val="dk1"/>
                </a:solidFill>
              </a:rPr>
              <a:t>:	</a:t>
            </a:r>
            <a:r>
              <a:rPr lang="en" u="sng" dirty="0">
                <a:solidFill>
                  <a:schemeClr val="hlink"/>
                </a:solidFill>
                <a:hlinkClick r:id="rId4"/>
              </a:rPr>
              <a:t>github.com/ericharley</a:t>
            </a:r>
            <a:r>
              <a:rPr lang="en" dirty="0">
                <a:solidFill>
                  <a:schemeClr val="dk1"/>
                </a:solidFill>
              </a:rPr>
              <a:t>    </a:t>
            </a:r>
            <a:endParaRPr dirty="0">
              <a:solidFill>
                <a:schemeClr val="dk1"/>
              </a:solidFill>
            </a:endParaRPr>
          </a:p>
          <a:p>
            <a:pPr marL="0" lvl="0" indent="0">
              <a:spcBef>
                <a:spcPts val="0"/>
              </a:spcBef>
              <a:spcAft>
                <a:spcPts val="0"/>
              </a:spcAft>
              <a:buClr>
                <a:schemeClr val="dk1"/>
              </a:buClr>
              <a:buSzPts val="1100"/>
              <a:buFont typeface="Arial"/>
              <a:buNone/>
            </a:pPr>
            <a:r>
              <a:rPr lang="en" b="1" dirty="0">
                <a:solidFill>
                  <a:schemeClr val="dk1"/>
                </a:solidFill>
              </a:rPr>
              <a:t>Email</a:t>
            </a:r>
            <a:r>
              <a:rPr lang="en" dirty="0">
                <a:solidFill>
                  <a:schemeClr val="dk1"/>
                </a:solidFill>
              </a:rPr>
              <a:t>:	</a:t>
            </a:r>
            <a:r>
              <a:rPr lang="en" u="sng" dirty="0">
                <a:solidFill>
                  <a:schemeClr val="hlink"/>
                </a:solidFill>
                <a:hlinkClick r:id="rId5"/>
              </a:rPr>
              <a:t>eric.harley@georgetown.edu </a:t>
            </a:r>
            <a:r>
              <a:rPr lang="en" dirty="0">
                <a:solidFill>
                  <a:schemeClr val="dk1"/>
                </a:solidFill>
              </a:rPr>
              <a:t>   </a:t>
            </a:r>
            <a:endParaRPr dirty="0">
              <a:solidFill>
                <a:schemeClr val="dk1"/>
              </a:solidFill>
            </a:endParaRPr>
          </a:p>
          <a:p>
            <a:pPr marL="0" lvl="0" indent="0" rtl="0">
              <a:spcBef>
                <a:spcPts val="0"/>
              </a:spcBef>
              <a:spcAft>
                <a:spcPts val="0"/>
              </a:spcAft>
              <a:buNone/>
            </a:pPr>
            <a:endParaRPr dirty="0"/>
          </a:p>
        </p:txBody>
      </p:sp>
      <p:pic>
        <p:nvPicPr>
          <p:cNvPr id="1031" name="Shape 1031"/>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448765" y="1309051"/>
            <a:ext cx="3597336" cy="3599765"/>
          </a:xfrm>
          <a:prstGeom prst="rect">
            <a:avLst/>
          </a:prstGeom>
          <a:noFill/>
          <a:ln w="1905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138400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Agenda: Session I</a:t>
            </a:r>
            <a:endParaRPr/>
          </a:p>
        </p:txBody>
      </p:sp>
      <p:sp>
        <p:nvSpPr>
          <p:cNvPr id="149" name="Shape 14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Clr>
                <a:srgbClr val="000000"/>
              </a:buClr>
              <a:buSzPts val="1800"/>
              <a:buNone/>
            </a:pPr>
            <a:r>
              <a:rPr lang="en-US" dirty="0">
                <a:solidFill>
                  <a:srgbClr val="000000"/>
                </a:solidFill>
              </a:rPr>
              <a:t>Morning:</a:t>
            </a:r>
          </a:p>
          <a:p>
            <a:pPr marL="457200" lvl="0" indent="-342900" rtl="0">
              <a:spcBef>
                <a:spcPts val="0"/>
              </a:spcBef>
              <a:spcAft>
                <a:spcPts val="0"/>
              </a:spcAft>
              <a:buClr>
                <a:srgbClr val="000000"/>
              </a:buClr>
              <a:buSzPts val="1800"/>
              <a:buChar char="●"/>
            </a:pPr>
            <a:r>
              <a:rPr lang="en-US" dirty="0">
                <a:solidFill>
                  <a:srgbClr val="000000"/>
                </a:solidFill>
              </a:rPr>
              <a:t>Introduction to Statistics, Big Picture</a:t>
            </a:r>
          </a:p>
          <a:p>
            <a:pPr marL="457200" lvl="0" indent="-342900" rtl="0">
              <a:spcBef>
                <a:spcPts val="0"/>
              </a:spcBef>
              <a:spcAft>
                <a:spcPts val="0"/>
              </a:spcAft>
              <a:buClr>
                <a:srgbClr val="000000"/>
              </a:buClr>
              <a:buSzPts val="1800"/>
              <a:buChar char="●"/>
            </a:pPr>
            <a:r>
              <a:rPr lang="en-US" dirty="0">
                <a:solidFill>
                  <a:srgbClr val="000000"/>
                </a:solidFill>
              </a:rPr>
              <a:t>Describing Data (Graphical, Numerical)</a:t>
            </a:r>
          </a:p>
          <a:p>
            <a:pPr marL="114300" lvl="0" indent="0" rtl="0">
              <a:spcBef>
                <a:spcPts val="0"/>
              </a:spcBef>
              <a:spcAft>
                <a:spcPts val="0"/>
              </a:spcAft>
              <a:buClr>
                <a:srgbClr val="000000"/>
              </a:buClr>
              <a:buSzPts val="1800"/>
              <a:buNone/>
            </a:pPr>
            <a:endParaRPr lang="en" dirty="0">
              <a:solidFill>
                <a:srgbClr val="000000"/>
              </a:solidFill>
            </a:endParaRPr>
          </a:p>
          <a:p>
            <a:pPr marL="114300" lvl="0" indent="0" rtl="0">
              <a:spcBef>
                <a:spcPts val="0"/>
              </a:spcBef>
              <a:spcAft>
                <a:spcPts val="0"/>
              </a:spcAft>
              <a:buClr>
                <a:srgbClr val="000000"/>
              </a:buClr>
              <a:buSzPts val="1800"/>
              <a:buNone/>
            </a:pPr>
            <a:r>
              <a:rPr lang="en" dirty="0">
                <a:solidFill>
                  <a:srgbClr val="000000"/>
                </a:solidFill>
              </a:rPr>
              <a:t>Lunch</a:t>
            </a:r>
          </a:p>
          <a:p>
            <a:pPr marL="114300" lvl="0" indent="0" rtl="0">
              <a:spcBef>
                <a:spcPts val="0"/>
              </a:spcBef>
              <a:spcAft>
                <a:spcPts val="0"/>
              </a:spcAft>
              <a:buClr>
                <a:srgbClr val="000000"/>
              </a:buClr>
              <a:buSzPts val="1800"/>
              <a:buNone/>
            </a:pPr>
            <a:endParaRPr dirty="0">
              <a:solidFill>
                <a:srgbClr val="000000"/>
              </a:solidFill>
            </a:endParaRPr>
          </a:p>
          <a:p>
            <a:pPr>
              <a:buClr>
                <a:schemeClr val="dk1"/>
              </a:buClr>
            </a:pPr>
            <a:r>
              <a:rPr lang="en-US" dirty="0">
                <a:solidFill>
                  <a:srgbClr val="000000"/>
                </a:solidFill>
              </a:rPr>
              <a:t>Probability</a:t>
            </a:r>
          </a:p>
          <a:p>
            <a:pPr>
              <a:buClr>
                <a:schemeClr val="dk1"/>
              </a:buClr>
            </a:pPr>
            <a:r>
              <a:rPr lang="en-US" dirty="0">
                <a:solidFill>
                  <a:schemeClr val="dk1"/>
                </a:solidFill>
              </a:rPr>
              <a:t>Introduction to Inference</a:t>
            </a:r>
          </a:p>
          <a:p>
            <a:pPr>
              <a:buClr>
                <a:schemeClr val="dk1"/>
              </a:buClr>
            </a:pPr>
            <a:endParaRPr lang="en-US"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Agenda: Session II</a:t>
            </a:r>
            <a:endParaRPr dirty="0"/>
          </a:p>
        </p:txBody>
      </p:sp>
      <p:sp>
        <p:nvSpPr>
          <p:cNvPr id="149" name="Shape 14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Clr>
                <a:srgbClr val="000000"/>
              </a:buClr>
              <a:buSzPts val="1800"/>
              <a:buNone/>
            </a:pPr>
            <a:r>
              <a:rPr lang="en-US" dirty="0">
                <a:solidFill>
                  <a:srgbClr val="000000"/>
                </a:solidFill>
              </a:rPr>
              <a:t>Morning:</a:t>
            </a:r>
          </a:p>
          <a:p>
            <a:pPr>
              <a:buClr>
                <a:srgbClr val="000000"/>
              </a:buClr>
            </a:pPr>
            <a:r>
              <a:rPr lang="en-US" dirty="0">
                <a:solidFill>
                  <a:schemeClr val="dk1"/>
                </a:solidFill>
              </a:rPr>
              <a:t>Introduction to Inference</a:t>
            </a:r>
          </a:p>
          <a:p>
            <a:pPr marL="457200" lvl="0" indent="-342900" rtl="0">
              <a:spcBef>
                <a:spcPts val="0"/>
              </a:spcBef>
              <a:spcAft>
                <a:spcPts val="0"/>
              </a:spcAft>
              <a:buClr>
                <a:srgbClr val="000000"/>
              </a:buClr>
              <a:buSzPts val="1800"/>
              <a:buChar char="●"/>
            </a:pPr>
            <a:r>
              <a:rPr lang="en-US" dirty="0">
                <a:solidFill>
                  <a:srgbClr val="000000"/>
                </a:solidFill>
              </a:rPr>
              <a:t>Confidence Intervals</a:t>
            </a:r>
          </a:p>
          <a:p>
            <a:pPr marL="457200" lvl="0" indent="-342900" rtl="0">
              <a:spcBef>
                <a:spcPts val="0"/>
              </a:spcBef>
              <a:spcAft>
                <a:spcPts val="0"/>
              </a:spcAft>
              <a:buClr>
                <a:srgbClr val="000000"/>
              </a:buClr>
              <a:buSzPts val="1800"/>
              <a:buChar char="●"/>
            </a:pPr>
            <a:r>
              <a:rPr lang="en-US" dirty="0">
                <a:solidFill>
                  <a:srgbClr val="000000"/>
                </a:solidFill>
              </a:rPr>
              <a:t>Hypothesis Testing</a:t>
            </a:r>
          </a:p>
          <a:p>
            <a:pPr marL="114300" lvl="0" indent="0" rtl="0">
              <a:spcBef>
                <a:spcPts val="0"/>
              </a:spcBef>
              <a:spcAft>
                <a:spcPts val="0"/>
              </a:spcAft>
              <a:buClr>
                <a:srgbClr val="000000"/>
              </a:buClr>
              <a:buSzPts val="1800"/>
              <a:buNone/>
            </a:pPr>
            <a:endParaRPr lang="en-US" dirty="0">
              <a:solidFill>
                <a:srgbClr val="000000"/>
              </a:solidFill>
            </a:endParaRPr>
          </a:p>
          <a:p>
            <a:pPr marL="114300" lvl="0" indent="0" rtl="0">
              <a:spcBef>
                <a:spcPts val="0"/>
              </a:spcBef>
              <a:spcAft>
                <a:spcPts val="0"/>
              </a:spcAft>
              <a:buClr>
                <a:srgbClr val="000000"/>
              </a:buClr>
              <a:buSzPts val="1800"/>
              <a:buNone/>
            </a:pPr>
            <a:r>
              <a:rPr lang="en-US" dirty="0">
                <a:solidFill>
                  <a:srgbClr val="000000"/>
                </a:solidFill>
              </a:rPr>
              <a:t>Lunch</a:t>
            </a:r>
          </a:p>
          <a:p>
            <a:pPr marL="114300" lvl="0" indent="0" rtl="0">
              <a:spcBef>
                <a:spcPts val="0"/>
              </a:spcBef>
              <a:spcAft>
                <a:spcPts val="0"/>
              </a:spcAft>
              <a:buClr>
                <a:srgbClr val="000000"/>
              </a:buClr>
              <a:buSzPts val="1800"/>
              <a:buNone/>
            </a:pPr>
            <a:endParaRPr lang="en-US" dirty="0">
              <a:solidFill>
                <a:srgbClr val="000000"/>
              </a:solidFill>
            </a:endParaRPr>
          </a:p>
          <a:p>
            <a:pPr marL="457200" lvl="0" indent="-342900" rtl="0">
              <a:spcBef>
                <a:spcPts val="0"/>
              </a:spcBef>
              <a:spcAft>
                <a:spcPts val="0"/>
              </a:spcAft>
              <a:buClr>
                <a:schemeClr val="dk1"/>
              </a:buClr>
              <a:buSzPts val="1800"/>
              <a:buChar char="●"/>
            </a:pPr>
            <a:r>
              <a:rPr lang="en-US" dirty="0">
                <a:solidFill>
                  <a:schemeClr val="dk1"/>
                </a:solidFill>
              </a:rPr>
              <a:t>Regression</a:t>
            </a:r>
          </a:p>
          <a:p>
            <a:pPr marL="114300" lvl="0" indent="0" rtl="0">
              <a:spcBef>
                <a:spcPts val="0"/>
              </a:spcBef>
              <a:spcAft>
                <a:spcPts val="0"/>
              </a:spcAft>
              <a:buClr>
                <a:schemeClr val="dk1"/>
              </a:buClr>
              <a:buSzPts val="1800"/>
              <a:buNone/>
            </a:pPr>
            <a:endParaRPr lang="en-US" dirty="0">
              <a:solidFill>
                <a:schemeClr val="dk1"/>
              </a:solidFill>
            </a:endParaRPr>
          </a:p>
          <a:p>
            <a:pPr marL="114300" lvl="0" indent="0" rtl="0">
              <a:spcBef>
                <a:spcPts val="0"/>
              </a:spcBef>
              <a:spcAft>
                <a:spcPts val="0"/>
              </a:spcAft>
              <a:buClr>
                <a:schemeClr val="dk1"/>
              </a:buClr>
              <a:buSzPts val="1800"/>
              <a:buNone/>
            </a:pPr>
            <a:r>
              <a:rPr lang="en-US" i="1" dirty="0">
                <a:solidFill>
                  <a:schemeClr val="dk1"/>
                </a:solidFill>
              </a:rPr>
              <a:t>Optional</a:t>
            </a:r>
          </a:p>
          <a:p>
            <a:pPr marL="114300" lvl="0" indent="0" rtl="0">
              <a:spcBef>
                <a:spcPts val="0"/>
              </a:spcBef>
              <a:spcAft>
                <a:spcPts val="0"/>
              </a:spcAft>
              <a:buClr>
                <a:schemeClr val="dk1"/>
              </a:buClr>
              <a:buSzPts val="1800"/>
              <a:buNone/>
            </a:pPr>
            <a:r>
              <a:rPr lang="en-US" dirty="0">
                <a:solidFill>
                  <a:schemeClr val="dk1"/>
                </a:solidFill>
              </a:rPr>
              <a:t>Goodness of Fit, Nonparametric Statistics</a:t>
            </a:r>
            <a:endParaRPr dirty="0">
              <a:solidFill>
                <a:schemeClr val="dk1"/>
              </a:solidFill>
            </a:endParaRPr>
          </a:p>
        </p:txBody>
      </p:sp>
    </p:spTree>
    <p:extLst>
      <p:ext uri="{BB962C8B-B14F-4D97-AF65-F5344CB8AC3E}">
        <p14:creationId xmlns:p14="http://schemas.microsoft.com/office/powerpoint/2010/main" val="37648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628250" y="1966950"/>
            <a:ext cx="5887500" cy="1209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600" dirty="0"/>
              <a:t>&lt; Pause &gt;</a:t>
            </a:r>
          </a:p>
          <a:p>
            <a:pPr marL="0" lvl="0" indent="0" algn="ctr">
              <a:spcBef>
                <a:spcPts val="0"/>
              </a:spcBef>
              <a:spcAft>
                <a:spcPts val="0"/>
              </a:spcAft>
              <a:buNone/>
            </a:pPr>
            <a:r>
              <a:rPr lang="en" sz="3600" dirty="0"/>
              <a:t>Thoughts and Questions?</a:t>
            </a:r>
            <a:endParaRPr sz="3600" dirty="0"/>
          </a:p>
        </p:txBody>
      </p:sp>
    </p:spTree>
    <p:extLst>
      <p:ext uri="{BB962C8B-B14F-4D97-AF65-F5344CB8AC3E}">
        <p14:creationId xmlns:p14="http://schemas.microsoft.com/office/powerpoint/2010/main" val="329014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D" val="290"/>
  <p:tag name="ELAPSEDTIME" val="62.1"/>
  <p:tag name="ANNOTATION_COUNT" val="0"/>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11.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13.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15.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17.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3.xml><?xml version="1.0" encoding="utf-8"?>
<p:tagLst xmlns:a="http://schemas.openxmlformats.org/drawingml/2006/main" xmlns:r="http://schemas.openxmlformats.org/officeDocument/2006/relationships" xmlns:p="http://schemas.openxmlformats.org/presentationml/2006/main">
  <p:tag name="AUDIO_ID" val="290"/>
  <p:tag name="ELAPSEDTIME" val="62.1"/>
  <p:tag name="ANNOTATION_COUNT" val="0"/>
</p:tagLst>
</file>

<file path=ppt/tags/tag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5.xml><?xml version="1.0" encoding="utf-8"?>
<p:tagLst xmlns:a="http://schemas.openxmlformats.org/drawingml/2006/main" xmlns:r="http://schemas.openxmlformats.org/officeDocument/2006/relationships" xmlns:p="http://schemas.openxmlformats.org/presentationml/2006/main">
  <p:tag name="AUDIO_ID" val="289"/>
  <p:tag name="ELAPSEDTIME" val="54.8"/>
  <p:tag name="ANNOTATION_COUNT" val="0"/>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7.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9.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heme/theme1.xml><?xml version="1.0" encoding="utf-8"?>
<a:theme xmlns:a="http://schemas.openxmlformats.org/drawingml/2006/main"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5542</TotalTime>
  <Words>2267</Words>
  <Application>Microsoft Macintosh PowerPoint</Application>
  <PresentationFormat>On-screen Show (16:9)</PresentationFormat>
  <Paragraphs>323</Paragraphs>
  <Slides>37</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Times</vt:lpstr>
      <vt:lpstr>Calibri</vt:lpstr>
      <vt:lpstr>Arial</vt:lpstr>
      <vt:lpstr>Geneva</vt:lpstr>
      <vt:lpstr>Wingdings</vt:lpstr>
      <vt:lpstr>ＭＳ Ｐゴシック</vt:lpstr>
      <vt:lpstr>Times New Roman</vt:lpstr>
      <vt:lpstr>Lesson Plan</vt:lpstr>
      <vt:lpstr>Data Analysis I: Statistics</vt:lpstr>
      <vt:lpstr>Certificate Program Course Schedule</vt:lpstr>
      <vt:lpstr>Certificate Program Course Schedule</vt:lpstr>
      <vt:lpstr>Some Logistics</vt:lpstr>
      <vt:lpstr>Goals for this Course</vt:lpstr>
      <vt:lpstr>Who Am I?</vt:lpstr>
      <vt:lpstr>Agenda: Session I</vt:lpstr>
      <vt:lpstr>Agenda: Session II</vt:lpstr>
      <vt:lpstr>PowerPoint Presentation</vt:lpstr>
      <vt:lpstr>What is “Statistics” Anyway?</vt:lpstr>
      <vt:lpstr>Examples of Statistics</vt:lpstr>
      <vt:lpstr>Examples of Statistics</vt:lpstr>
      <vt:lpstr>PowerPoint Presentation</vt:lpstr>
      <vt:lpstr>Dealing with Uncertainty</vt:lpstr>
      <vt:lpstr>Dealing with Uncertainty</vt:lpstr>
      <vt:lpstr>Problems Statistics Solves</vt:lpstr>
      <vt:lpstr>Descriptive and Inferential Statistics</vt:lpstr>
      <vt:lpstr>Key Definitions</vt:lpstr>
      <vt:lpstr>Population vs. Sample</vt:lpstr>
      <vt:lpstr>Examples of Populations</vt:lpstr>
      <vt:lpstr>Example: Sampling</vt:lpstr>
      <vt:lpstr>What about Big Data?</vt:lpstr>
      <vt:lpstr>Example: Ice Cream</vt:lpstr>
      <vt:lpstr>Example: Churches/Crime</vt:lpstr>
      <vt:lpstr>Ex: Interracial Marriages</vt:lpstr>
      <vt:lpstr>Ex: Interracial Marriages</vt:lpstr>
      <vt:lpstr>PowerPoint Presentation</vt:lpstr>
      <vt:lpstr>Statistical Software</vt:lpstr>
      <vt:lpstr>Statistics Aphorisms</vt:lpstr>
      <vt:lpstr>PowerPoint Presentation</vt:lpstr>
      <vt:lpstr>The Decision Making Process</vt:lpstr>
      <vt:lpstr>PowerPoint Presentation</vt:lpstr>
      <vt:lpstr>Data Collection</vt:lpstr>
      <vt:lpstr>PowerPoint Presentation</vt:lpstr>
      <vt:lpstr>PowerPoint Presentation</vt:lpstr>
      <vt:lpstr>The Data Science Pipeline</vt:lpstr>
      <vt:lpstr>Statistical Software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 Statistics</dc:title>
  <cp:lastModifiedBy>Eric Harley</cp:lastModifiedBy>
  <cp:revision>55</cp:revision>
  <dcterms:modified xsi:type="dcterms:W3CDTF">2018-10-19T20:13:16Z</dcterms:modified>
</cp:coreProperties>
</file>