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72" r:id="rId12"/>
    <p:sldId id="273" r:id="rId13"/>
    <p:sldId id="274" r:id="rId14"/>
    <p:sldId id="278" r:id="rId15"/>
    <p:sldId id="281" r:id="rId16"/>
    <p:sldId id="282" r:id="rId17"/>
    <p:sldId id="283" r:id="rId18"/>
    <p:sldId id="284" r:id="rId19"/>
    <p:sldId id="275" r:id="rId20"/>
    <p:sldId id="280" r:id="rId21"/>
    <p:sldId id="279" r:id="rId22"/>
    <p:sldId id="277" r:id="rId23"/>
    <p:sldId id="276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8" r:id="rId34"/>
    <p:sldId id="300" r:id="rId35"/>
    <p:sldId id="301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81" autoAdjust="0"/>
  </p:normalViewPr>
  <p:slideViewPr>
    <p:cSldViewPr snapToGrid="0">
      <p:cViewPr varScale="1">
        <p:scale>
          <a:sx n="109" d="100"/>
          <a:sy n="10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AB0C8-F0F0-0543-9CA8-731DDD70FA06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51CCC-C973-F047-B75F-912D0F90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Wes McKinney in 2008, now maintained by Jeff </a:t>
            </a:r>
            <a:r>
              <a:rPr lang="en-US" dirty="0" err="1"/>
              <a:t>Reback</a:t>
            </a:r>
            <a:r>
              <a:rPr lang="en-US" dirty="0"/>
              <a:t> and many others. </a:t>
            </a:r>
          </a:p>
          <a:p>
            <a:pPr lvl="1"/>
            <a:r>
              <a:rPr lang="en-US" dirty="0"/>
              <a:t>Author of one of the textbooks: Python for Data Analysis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Panel Data System</a:t>
            </a:r>
          </a:p>
          <a:p>
            <a:r>
              <a:rPr lang="en-US" dirty="0"/>
              <a:t>Its an open source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51CCC-C973-F047-B75F-912D0F903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B417-AFF6-4E23-8BF0-71700ACBB19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library that data scientists use</a:t>
            </a:r>
          </a:p>
          <a:p>
            <a:r>
              <a:rPr lang="en-US" dirty="0"/>
              <a:t>Labeled axes to avoid misalignment of data</a:t>
            </a:r>
          </a:p>
          <a:p>
            <a:pPr lvl="1"/>
            <a:r>
              <a:rPr lang="en-US" dirty="0"/>
              <a:t>Data[:, 2] represents weight or weight2?</a:t>
            </a:r>
          </a:p>
          <a:p>
            <a:pPr lvl="1"/>
            <a:r>
              <a:rPr lang="en-US" dirty="0"/>
              <a:t>When merge two tables, some rows may be different</a:t>
            </a:r>
          </a:p>
          <a:p>
            <a:r>
              <a:rPr lang="en-US" dirty="0"/>
              <a:t>Missing values or special values may need to be removed or replaced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41305"/>
              </p:ext>
            </p:extLst>
          </p:nvPr>
        </p:nvGraphicFramePr>
        <p:xfrm>
          <a:off x="866336" y="4068217"/>
          <a:ext cx="583979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299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89930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  <a:gridCol w="1047292">
                  <a:extLst>
                    <a:ext uri="{9D8B030D-6E8A-4147-A177-3AD203B41FA5}">
                      <a16:colId xmlns:a16="http://schemas.microsoft.com/office/drawing/2014/main" val="65968059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777339186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162427627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0405"/>
              </p:ext>
            </p:extLst>
          </p:nvPr>
        </p:nvGraphicFramePr>
        <p:xfrm>
          <a:off x="7129101" y="4068217"/>
          <a:ext cx="42528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12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28428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190679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4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specifying columns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870" y="1825625"/>
            <a:ext cx="3067929" cy="4351338"/>
          </a:xfrm>
        </p:spPr>
        <p:txBody>
          <a:bodyPr>
            <a:normAutofit/>
          </a:bodyPr>
          <a:lstStyle/>
          <a:p>
            <a:r>
              <a:rPr lang="en-US" dirty="0"/>
              <a:t>Order of columns/rows can be specified. </a:t>
            </a:r>
          </a:p>
          <a:p>
            <a:r>
              <a:rPr lang="en-US" dirty="0"/>
              <a:t>Columns not in data will have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628" y="31725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 =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(data, columns=['year', 'state', 'pop', 'debt'], index=['A', 'B', 'C', 'D', 'E'])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    year state pop debt</a:t>
            </a:r>
          </a:p>
          <a:p>
            <a:r>
              <a:rPr lang="en-US" dirty="0">
                <a:effectLst/>
              </a:rPr>
              <a:t>A 2000 Ohio 1.5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 2001 Ohio 1.7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 2002 Ohio 3.6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 2001 Nevada 2.4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 2002 Nevada 2.9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914" y="1853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{'state': ['Ohio', 'Ohio', 'Ohio', 'Nevada', 'Nevada'],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'year': [2000, 2001, 2002, 2001, 2002],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'pop': [1.5, 1.7, 3.6, 2.4, 2.9]}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6539" y="4691270"/>
            <a:ext cx="2239618" cy="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63478" y="3567316"/>
            <a:ext cx="26505" cy="89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4150" y="4465241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11826" y="6176964"/>
            <a:ext cx="384313" cy="3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4351" y="6353847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with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from nested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</a:t>
            </a:r>
            <a:r>
              <a:rPr lang="en-US" dirty="0" err="1"/>
              <a:t>dict</a:t>
            </a:r>
            <a:r>
              <a:rPr lang="en-US" dirty="0"/>
              <a:t> keys as columns and inner </a:t>
            </a:r>
            <a:r>
              <a:rPr lang="en-US" dirty="0" err="1"/>
              <a:t>dict</a:t>
            </a:r>
            <a:r>
              <a:rPr lang="en-US" dirty="0"/>
              <a:t> keys as row indices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2329650"/>
            <a:ext cx="92997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pop = {'Nevada': {2001: 2.9, 2002: 2.9}, 'Ohio': {2002: 3.6, 2001: 1.7, 2000: 1.5}}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 = </a:t>
            </a:r>
            <a:r>
              <a:rPr lang="en-US" dirty="0" err="1"/>
              <a:t>DataFrame</a:t>
            </a:r>
            <a:r>
              <a:rPr lang="en-US" dirty="0"/>
              <a:t>(pop)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Nevada 	Ohio</a:t>
            </a:r>
          </a:p>
          <a:p>
            <a:r>
              <a:rPr lang="en-US" dirty="0"/>
              <a:t>2000 	</a:t>
            </a:r>
            <a:r>
              <a:rPr lang="en-US" dirty="0" err="1"/>
              <a:t>NaN</a:t>
            </a:r>
            <a:r>
              <a:rPr lang="en-US" dirty="0"/>
              <a:t> 	1.5</a:t>
            </a:r>
          </a:p>
          <a:p>
            <a:r>
              <a:rPr lang="en-US" dirty="0"/>
              <a:t>2001 	2.9 	1.7</a:t>
            </a:r>
          </a:p>
          <a:p>
            <a:r>
              <a:rPr lang="en-US" dirty="0"/>
              <a:t>2002 	2.9 	3.6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4023" y="4699635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frame3.T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2000 	2001 	2002</a:t>
            </a:r>
          </a:p>
          <a:p>
            <a:r>
              <a:rPr lang="en-US" dirty="0"/>
              <a:t>Nevada 	</a:t>
            </a:r>
            <a:r>
              <a:rPr lang="en-US" dirty="0" err="1"/>
              <a:t>NaN</a:t>
            </a:r>
            <a:r>
              <a:rPr lang="en-US" dirty="0"/>
              <a:t> 	2.9 	2.9</a:t>
            </a:r>
          </a:p>
          <a:p>
            <a:r>
              <a:rPr lang="en-US" dirty="0"/>
              <a:t>Ohio 	1.5 	1.7 	3.6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1301" y="4654798"/>
            <a:ext cx="144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Transpose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52939" y="5191972"/>
            <a:ext cx="13252" cy="66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913" y="5898669"/>
            <a:ext cx="359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of inner keys (in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29406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index, columns,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0965" y="2409370"/>
            <a:ext cx="5842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Int64Index([2000, 2001, 2002], </a:t>
            </a:r>
            <a:r>
              <a:rPr lang="en-US" dirty="0" err="1"/>
              <a:t>dtype</a:t>
            </a:r>
            <a:r>
              <a:rPr lang="en-US" dirty="0"/>
              <a:t>='int64')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frame3.columns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Index(['Nevada', 'Ohio'],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965" y="40588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frame3.values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	[ nan, 1.5],</a:t>
            </a:r>
          </a:p>
          <a:p>
            <a:r>
              <a:rPr lang="en-US" dirty="0"/>
              <a:t>	[ 2.9, 1.7],</a:t>
            </a:r>
          </a:p>
          <a:p>
            <a:r>
              <a:rPr lang="en-US" dirty="0"/>
              <a:t>	[ 2.9, 3.6]])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0487" y="1825625"/>
            <a:ext cx="4200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frame3.index.name = 'year'; frame3.columns.name='state'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state Nevada Ohio</a:t>
            </a:r>
          </a:p>
          <a:p>
            <a:r>
              <a:rPr lang="en-US" dirty="0"/>
              <a:t>year </a:t>
            </a:r>
          </a:p>
          <a:p>
            <a:r>
              <a:rPr lang="en-US" dirty="0"/>
              <a:t>2000 </a:t>
            </a:r>
            <a:r>
              <a:rPr lang="en-US" dirty="0" err="1"/>
              <a:t>NaN</a:t>
            </a:r>
            <a:r>
              <a:rPr lang="en-US" dirty="0"/>
              <a:t> 1.5</a:t>
            </a:r>
          </a:p>
          <a:p>
            <a:r>
              <a:rPr lang="en-US" dirty="0"/>
              <a:t>2001 2.9 1.7</a:t>
            </a:r>
          </a:p>
          <a:p>
            <a:r>
              <a:rPr lang="en-US" dirty="0"/>
              <a:t>2002 2.9 3.6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52536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(Personal opinion)</a:t>
            </a:r>
            <a:r>
              <a:rPr lang="en-US" dirty="0"/>
              <a:t> Bad design: index should be called row label, column should be called column label. Index can be label-based or position-based.</a:t>
            </a:r>
          </a:p>
        </p:txBody>
      </p:sp>
    </p:spTree>
    <p:extLst>
      <p:ext uri="{BB962C8B-B14F-4D97-AF65-F5344CB8AC3E}">
        <p14:creationId xmlns:p14="http://schemas.microsoft.com/office/powerpoint/2010/main" val="60826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US" dirty="0"/>
              <a:t>Possible data inputs to </a:t>
            </a:r>
            <a:r>
              <a:rPr lang="en-US" dirty="0" err="1"/>
              <a:t>DataFrame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931"/>
            <a:ext cx="9203051" cy="46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and </a:t>
            </a:r>
            <a:r>
              <a:rPr lang="en-US" dirty="0" err="1"/>
              <a:t>DataFrame</a:t>
            </a:r>
            <a:r>
              <a:rPr lang="en-US" dirty="0"/>
              <a:t> can be sliced/accessed with label-based indexes, or using position-based indexes similar to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9687" y="27606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 = Series(range(4), index=['zero', 'one', 'two', 'three'])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S['two']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S[['zero', 'two']]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1670" y="3314641"/>
            <a:ext cx="1868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S[[0,2]]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262630"/>
            <a:ext cx="2729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4924624"/>
            <a:ext cx="3737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</a:t>
            </a:r>
            <a:r>
              <a:rPr lang="en-US" dirty="0" err="1"/>
              <a:t>zero':'two</a:t>
            </a:r>
            <a:r>
              <a:rPr lang="en-US" dirty="0"/>
              <a:t>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146774" y="5346098"/>
            <a:ext cx="212035" cy="4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2855" y="5801787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03010" y="3146039"/>
            <a:ext cx="2378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S[S &gt; 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36613" y="4968005"/>
            <a:ext cx="2139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995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S[-2:]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995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410979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retrieving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by </a:t>
            </a:r>
            <a:r>
              <a:rPr lang="en-US" dirty="0" err="1"/>
              <a:t>dict</a:t>
            </a:r>
            <a:r>
              <a:rPr lang="en-US" dirty="0"/>
              <a:t>-like notation or as attribute</a:t>
            </a:r>
          </a:p>
          <a:p>
            <a:r>
              <a:rPr lang="en-US" dirty="0"/>
              <a:t>Series index and name have been kept/set appropriately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4794" y="3321425"/>
            <a:ext cx="3774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frame['state']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9625" y="3321425"/>
            <a:ext cx="3676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frame.state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4794" y="5802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type(frame['state'])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1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getting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for using indexes and </a:t>
            </a:r>
            <a:r>
              <a:rPr lang="en-US" dirty="0" err="1"/>
              <a:t>iloc</a:t>
            </a:r>
            <a:r>
              <a:rPr lang="en-US" dirty="0"/>
              <a:t> for using 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6678" y="2847132"/>
            <a:ext cx="2981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792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D 2001 Nevada 2.4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1185" y="2847132"/>
            <a:ext cx="2888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year 2000</a:t>
            </a:r>
          </a:p>
          <a:p>
            <a:r>
              <a:rPr lang="en-US" dirty="0"/>
              <a:t>state Ohio</a:t>
            </a:r>
          </a:p>
          <a:p>
            <a:r>
              <a:rPr lang="en-US" dirty="0"/>
              <a:t>pop 1.5</a:t>
            </a:r>
          </a:p>
          <a:p>
            <a:r>
              <a:rPr lang="en-US" dirty="0"/>
              <a:t>debt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Name: A,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1185" y="5204544"/>
            <a:ext cx="400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type(frame2.loc['A'])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21487" y="2708632"/>
            <a:ext cx="4240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frame2.loc[['A', 'B']]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type(frame2.loc[['A', 'B']])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820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pandas.core.frame.DataFrame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modifying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696" y="2190645"/>
            <a:ext cx="39093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0</a:t>
            </a:r>
          </a:p>
          <a:p>
            <a:r>
              <a:rPr lang="en-US" dirty="0"/>
              <a:t>C 2002 Ohio 3.6 0</a:t>
            </a:r>
          </a:p>
          <a:p>
            <a:r>
              <a:rPr lang="en-US" dirty="0"/>
              <a:t>D 2001 Nevada 2.4 0</a:t>
            </a:r>
          </a:p>
          <a:p>
            <a:r>
              <a:rPr lang="en-US" dirty="0"/>
              <a:t>E 2002 Nevada 2.9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6138" y="2163108"/>
            <a:ext cx="3591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range(5)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1</a:t>
            </a:r>
          </a:p>
          <a:p>
            <a:r>
              <a:rPr lang="en-US" dirty="0"/>
              <a:t>C 2002 Ohio 3.6 2</a:t>
            </a:r>
          </a:p>
          <a:p>
            <a:r>
              <a:rPr lang="en-US" dirty="0"/>
              <a:t>D 2001 Nevada 2.4 3</a:t>
            </a:r>
          </a:p>
          <a:p>
            <a:r>
              <a:rPr lang="en-US" dirty="0"/>
              <a:t>E 2002 Nevada 2.9 4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4496" y="2159459"/>
            <a:ext cx="33793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Series([10, 10, 10], index = ['A', 'C', 'D'])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</a:t>
            </a:r>
            <a:r>
              <a:rPr lang="en-US" dirty="0" err="1"/>
              <a:t>val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10.0</a:t>
            </a:r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10.0</a:t>
            </a:r>
          </a:p>
          <a:p>
            <a:r>
              <a:rPr lang="en-US" dirty="0"/>
              <a:t>D 2001 Nevada 2.4 10.0</a:t>
            </a:r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696" y="5682923"/>
            <a:ext cx="496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Rows or individual elements can be modified similarly. Using </a:t>
            </a:r>
            <a:r>
              <a:rPr lang="en-US" sz="2400" dirty="0" err="1"/>
              <a:t>loc</a:t>
            </a:r>
            <a:r>
              <a:rPr lang="en-US" sz="2400" dirty="0"/>
              <a:t> or </a:t>
            </a:r>
            <a:r>
              <a:rPr lang="en-US" sz="2400" dirty="0" err="1"/>
              <a:t>iloc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09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removing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59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del frame2['debt']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 year 	state 	pop</a:t>
            </a:r>
          </a:p>
          <a:p>
            <a:r>
              <a:rPr lang="en-US" dirty="0"/>
              <a:t>A 	2000 	Ohio 	1.5</a:t>
            </a:r>
          </a:p>
          <a:p>
            <a:r>
              <a:rPr lang="en-US" dirty="0"/>
              <a:t>B 	2001 	Ohio 	1.7</a:t>
            </a:r>
          </a:p>
          <a:p>
            <a:r>
              <a:rPr lang="en-US" dirty="0"/>
              <a:t>C 	2002 	Ohio 	3.6</a:t>
            </a:r>
          </a:p>
          <a:p>
            <a:r>
              <a:rPr lang="en-US" dirty="0"/>
              <a:t>D 	2001 	Nevada 	2.4</a:t>
            </a:r>
          </a:p>
          <a:p>
            <a:r>
              <a:rPr lang="en-US" dirty="0"/>
              <a:t>E 	2002 	Nevada 	2.9</a:t>
            </a:r>
          </a:p>
        </p:txBody>
      </p:sp>
    </p:spTree>
    <p:extLst>
      <p:ext uri="{BB962C8B-B14F-4D97-AF65-F5344CB8AC3E}">
        <p14:creationId xmlns:p14="http://schemas.microsoft.com/office/powerpoint/2010/main" val="281269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870701"/>
            <a:ext cx="8372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np.arange</a:t>
            </a:r>
            <a:r>
              <a:rPr lang="en-US" dirty="0"/>
              <a:t>(9).reshape(3,-1)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array([[0, 1, 2],</a:t>
            </a:r>
          </a:p>
          <a:p>
            <a:r>
              <a:rPr lang="en-US" dirty="0"/>
              <a:t>[3, 4, 5],</a:t>
            </a:r>
          </a:p>
          <a:p>
            <a:r>
              <a:rPr lang="en-US" dirty="0"/>
              <a:t>[6, 7, 8]])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3945909"/>
            <a:ext cx="3402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DataFrame(data, index=['r1', 'r2', 'r3'], columns=['c1', 'c2', 'c3'])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869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0869" y="1890083"/>
            <a:ext cx="3419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0</a:t>
            </a:r>
          </a:p>
          <a:p>
            <a:r>
              <a:rPr lang="en-US" dirty="0"/>
              <a:t>r2 3</a:t>
            </a:r>
          </a:p>
          <a:p>
            <a:r>
              <a:rPr lang="en-US" dirty="0"/>
              <a:t>r3 6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8945218" y="206553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frame[['c1', 'c3']]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c3</a:t>
            </a:r>
          </a:p>
          <a:p>
            <a:r>
              <a:rPr lang="pt-BR" dirty="0"/>
              <a:t>r1 0 2</a:t>
            </a:r>
          </a:p>
          <a:p>
            <a:r>
              <a:rPr lang="pt-BR" dirty="0"/>
              <a:t>r2 3 5</a:t>
            </a:r>
          </a:p>
          <a:p>
            <a:r>
              <a:rPr lang="pt-BR" dirty="0"/>
              <a:t>r3 6 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0869" y="3829911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frame.loc</a:t>
            </a:r>
            <a:r>
              <a:rPr lang="en-US" dirty="0"/>
              <a:t>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0</a:t>
            </a:r>
          </a:p>
          <a:p>
            <a:r>
              <a:rPr lang="en-US" dirty="0"/>
              <a:t>c2 1</a:t>
            </a:r>
          </a:p>
          <a:p>
            <a:r>
              <a:rPr lang="en-US" dirty="0"/>
              <a:t>c3 2</a:t>
            </a:r>
          </a:p>
          <a:p>
            <a:r>
              <a:rPr lang="en-US" dirty="0"/>
              <a:t>Name: r1,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5948" y="2146381"/>
            <a:ext cx="2888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frame.loc[['r1','r3']]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63330" y="3750360"/>
            <a:ext cx="2851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0869" y="5719617"/>
            <a:ext cx="274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3330" y="5319194"/>
            <a:ext cx="2213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561983" y="5658678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82471" y="6109253"/>
            <a:ext cx="149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Row slices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89099" y="4671389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slices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780643" y="4154556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2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provide data analysis features similar to: R, MATLAB, SAS </a:t>
            </a:r>
          </a:p>
          <a:p>
            <a:r>
              <a:rPr lang="en-US" dirty="0"/>
              <a:t>Built on top of NumPy</a:t>
            </a:r>
          </a:p>
          <a:p>
            <a:r>
              <a:rPr lang="en-US" dirty="0"/>
              <a:t>Rich data structures and functions to make working with data structure fast, easy and expressive.</a:t>
            </a:r>
          </a:p>
          <a:p>
            <a:r>
              <a:rPr lang="en-US" dirty="0"/>
              <a:t>Key components provided by Pandas:</a:t>
            </a:r>
          </a:p>
          <a:p>
            <a:pPr lvl="1"/>
            <a:r>
              <a:rPr lang="en-US" dirty="0"/>
              <a:t>Series 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2087" y="5253633"/>
            <a:ext cx="503582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from pandas import Series, 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import pandas as </a:t>
            </a:r>
            <a:r>
              <a:rPr lang="en-US" dirty="0" err="1">
                <a:effectLst/>
              </a:rPr>
              <a:t>pd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604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760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1027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 'r2'], ['c1', 'c2']]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1027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</a:t>
            </a:r>
          </a:p>
          <a:p>
            <a:r>
              <a:rPr lang="pt-BR" dirty="0"/>
              <a:t>r1 0 1</a:t>
            </a:r>
          </a:p>
          <a:p>
            <a:r>
              <a:rPr lang="pt-BR" dirty="0"/>
              <a:t>r2 3 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4290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1034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frame.loc['r1':'r3', 'c1':'c3']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1034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276893"/>
            <a:ext cx="3326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[:2,:2]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c1 c2</a:t>
            </a:r>
          </a:p>
          <a:p>
            <a:r>
              <a:rPr lang="en-US" dirty="0"/>
              <a:t>r1 0 1</a:t>
            </a:r>
          </a:p>
          <a:p>
            <a:r>
              <a:rPr lang="en-US" dirty="0"/>
              <a:t>r2 3 4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4957" y="1675908"/>
            <a:ext cx="46912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(9).reshape(3,3), index=['a', 'a', 'b'], columns=['c1','c2','c3'])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a 3 4 5</a:t>
            </a:r>
          </a:p>
          <a:p>
            <a:r>
              <a:rPr lang="en-US" dirty="0"/>
              <a:t>b 6 7 8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v.loc</a:t>
            </a:r>
            <a:r>
              <a:rPr lang="en-US" dirty="0"/>
              <a:t>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a 3 4 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27165" y="2514675"/>
            <a:ext cx="954157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9374" y="3087757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Duplicated keys</a:t>
            </a:r>
          </a:p>
        </p:txBody>
      </p:sp>
    </p:spTree>
    <p:extLst>
      <p:ext uri="{BB962C8B-B14F-4D97-AF65-F5344CB8AC3E}">
        <p14:creationId xmlns:p14="http://schemas.microsoft.com/office/powerpoint/2010/main" val="110068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- 3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41316"/>
            <a:ext cx="35747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frame[frame['c1']&gt;0]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frame['c1']&gt;0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False</a:t>
            </a:r>
          </a:p>
          <a:p>
            <a:r>
              <a:rPr lang="en-US" dirty="0"/>
              <a:t>r2 True</a:t>
            </a:r>
          </a:p>
          <a:p>
            <a:r>
              <a:rPr lang="en-US" dirty="0"/>
              <a:t>r3 True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bool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2818" y="3482435"/>
            <a:ext cx="3485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frame[frame&lt;3] = 3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3 3 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818" y="1441316"/>
            <a:ext cx="3127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 &lt; 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r>
              <a:rPr lang="en-US" dirty="0"/>
              <a:t>r2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  <a:p>
            <a:r>
              <a:rPr lang="en-US" dirty="0"/>
              <a:t>r3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frame.drop(['r1','r3'])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frame.drop(['c1'], 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c2 c3</a:t>
            </a:r>
          </a:p>
          <a:p>
            <a:r>
              <a:rPr lang="pt-BR" dirty="0"/>
              <a:t>r1 1 2</a:t>
            </a:r>
          </a:p>
          <a:p>
            <a:r>
              <a:rPr lang="pt-BR" dirty="0"/>
              <a:t>r2 4 5</a:t>
            </a:r>
          </a:p>
          <a:p>
            <a:r>
              <a:rPr lang="pt-BR" dirty="0"/>
              <a:t>r3 7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3225" y="1910676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9583" y="3042167"/>
            <a:ext cx="2372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1050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1050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10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order of rows/columns of a </a:t>
            </a:r>
            <a:r>
              <a:rPr lang="en-US" dirty="0" err="1"/>
              <a:t>DataFrame</a:t>
            </a:r>
            <a:r>
              <a:rPr lang="en-US" dirty="0"/>
              <a:t>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1780" y="264636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frame.reindex(['r1', 'r3', 'r2', 'r4'])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0.0 1.0 2.0</a:t>
            </a:r>
          </a:p>
          <a:p>
            <a:r>
              <a:rPr lang="pt-BR" dirty="0"/>
              <a:t>r3 6.0 7.0 8.0</a:t>
            </a:r>
          </a:p>
          <a:p>
            <a:r>
              <a:rPr lang="pt-BR" dirty="0"/>
              <a:t>r2 3.0 4.0 5.0</a:t>
            </a:r>
          </a:p>
          <a:p>
            <a:r>
              <a:rPr lang="pt-BR" dirty="0"/>
              <a:t>r4 NaN NaN NaN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4867" y="2605656"/>
            <a:ext cx="5345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892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frame.reindex(columns=['c2', 'c3', 'c1'])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892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c2 c3 c1</a:t>
            </a:r>
          </a:p>
          <a:p>
            <a:r>
              <a:rPr lang="pt-BR" dirty="0"/>
              <a:t>r1 1 2 0</a:t>
            </a:r>
          </a:p>
          <a:p>
            <a:r>
              <a:rPr lang="pt-BR" dirty="0"/>
              <a:t>r2 4 5 3</a:t>
            </a:r>
          </a:p>
          <a:p>
            <a:r>
              <a:rPr lang="pt-BR" dirty="0"/>
              <a:t>r3 7 8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3225" y="5926090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</p:spTree>
    <p:extLst>
      <p:ext uri="{BB962C8B-B14F-4D97-AF65-F5344CB8AC3E}">
        <p14:creationId xmlns:p14="http://schemas.microsoft.com/office/powerpoint/2010/main" val="294648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DataFrame.applymap</a:t>
            </a:r>
            <a:r>
              <a:rPr lang="en-US" dirty="0"/>
              <a:t>(f) applies f to every entry</a:t>
            </a:r>
          </a:p>
          <a:p>
            <a:r>
              <a:rPr lang="en-US" dirty="0" err="1"/>
              <a:t>DataFrame.apply</a:t>
            </a:r>
            <a:r>
              <a:rPr lang="en-US" dirty="0"/>
              <a:t>(f) applies f to every column (default) or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931" y="4668155"/>
            <a:ext cx="4078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square(x): return x**2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frame.applymap</a:t>
            </a:r>
            <a:r>
              <a:rPr lang="en-US" dirty="0"/>
              <a:t>(square)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4</a:t>
            </a:r>
          </a:p>
          <a:p>
            <a:r>
              <a:rPr lang="en-US" dirty="0"/>
              <a:t>r2 9 16 25</a:t>
            </a:r>
          </a:p>
          <a:p>
            <a:r>
              <a:rPr lang="en-US" dirty="0"/>
              <a:t>r3 36 49 64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8287" y="29182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max_minus_min</a:t>
            </a:r>
            <a:r>
              <a:rPr lang="en-US" dirty="0"/>
              <a:t>(x): return max(x)-min(x)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6</a:t>
            </a:r>
          </a:p>
          <a:p>
            <a:r>
              <a:rPr lang="en-US" dirty="0"/>
              <a:t>c2 6</a:t>
            </a:r>
          </a:p>
          <a:p>
            <a:r>
              <a:rPr lang="en-US" dirty="0"/>
              <a:t>c3 6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8287" y="49438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, 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2</a:t>
            </a:r>
          </a:p>
          <a:p>
            <a:r>
              <a:rPr lang="en-US" dirty="0"/>
              <a:t>r2 2</a:t>
            </a:r>
          </a:p>
          <a:p>
            <a:r>
              <a:rPr lang="en-US" dirty="0"/>
              <a:t>r3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688" y="2839166"/>
            <a:ext cx="2849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7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</a:t>
            </a:r>
            <a:r>
              <a:rPr lang="en-US" dirty="0"/>
              <a:t>(x): return Series([max(x), min(x)], index=['max', 'min'])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max 6 7 8</a:t>
            </a:r>
          </a:p>
          <a:p>
            <a:r>
              <a:rPr lang="en-US" dirty="0"/>
              <a:t>min 0 1 2</a:t>
            </a:r>
          </a:p>
        </p:txBody>
      </p:sp>
    </p:spTree>
    <p:extLst>
      <p:ext uri="{BB962C8B-B14F-4D97-AF65-F5344CB8AC3E}">
        <p14:creationId xmlns:p14="http://schemas.microsoft.com/office/powerpoint/2010/main" val="693192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1852" cy="533122"/>
          </a:xfrm>
        </p:spPr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3427" y="2358747"/>
            <a:ext cx="36045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frame.index</a:t>
            </a:r>
            <a:r>
              <a:rPr lang="en-US" dirty="0"/>
              <a:t>=['A', 'C', 'B']; </a:t>
            </a:r>
            <a:r>
              <a:rPr lang="en-US" dirty="0" err="1"/>
              <a:t>frame.columns</a:t>
            </a:r>
            <a:r>
              <a:rPr lang="en-US" dirty="0"/>
              <a:t>=['</a:t>
            </a:r>
            <a:r>
              <a:rPr lang="en-US" dirty="0" err="1"/>
              <a:t>b','a','c</a:t>
            </a:r>
            <a:r>
              <a:rPr lang="en-US" dirty="0"/>
              <a:t>'];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b a c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B 6 7 8</a:t>
            </a:r>
          </a:p>
          <a:p>
            <a:r>
              <a:rPr lang="en-US" dirty="0"/>
              <a:t>C 3 4 5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b c</a:t>
            </a:r>
          </a:p>
          <a:p>
            <a:r>
              <a:rPr lang="en-US" dirty="0"/>
              <a:t>A 1 0 2</a:t>
            </a:r>
          </a:p>
          <a:p>
            <a:r>
              <a:rPr lang="en-US" dirty="0"/>
              <a:t>C 4 3 5</a:t>
            </a:r>
          </a:p>
          <a:p>
            <a:r>
              <a:rPr lang="en-US" dirty="0"/>
              <a:t>B 7 6 8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9244" y="2188887"/>
            <a:ext cx="61937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DataFrame(np.random.randint(0, 10, 9).reshape(3,-1), index=['r1', 'r2', 'r3'], columns=['c1', 'c2', 'c3'])</a:t>
            </a:r>
          </a:p>
          <a:p>
            <a:endParaRPr lang="pt-BR" dirty="0">
              <a:solidFill>
                <a:srgbClr val="000080"/>
              </a:solidFill>
            </a:endParaRPr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1095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1095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9244" y="4762254"/>
            <a:ext cx="2915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(by='c1')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r2 2 5 0</a:t>
            </a:r>
          </a:p>
          <a:p>
            <a:r>
              <a:rPr lang="en-US" dirty="0"/>
              <a:t>r3 4 4 8</a:t>
            </a:r>
          </a:p>
          <a:p>
            <a:r>
              <a:rPr lang="en-US" dirty="0"/>
              <a:t>r1 8 3 9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42119" y="1805748"/>
            <a:ext cx="4051852" cy="53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4250" y="4251942"/>
            <a:ext cx="2579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(axis=1,by=['r3','r1'])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c2 c1 c3</a:t>
            </a:r>
          </a:p>
          <a:p>
            <a:r>
              <a:rPr lang="en-US" dirty="0"/>
              <a:t>r1 3 8 9</a:t>
            </a:r>
          </a:p>
          <a:p>
            <a:r>
              <a:rPr lang="en-US" dirty="0"/>
              <a:t>r2 5 2 0</a:t>
            </a:r>
          </a:p>
          <a:p>
            <a:r>
              <a:rPr lang="en-US" dirty="0"/>
              <a:t>r3 4 4 8</a:t>
            </a:r>
          </a:p>
        </p:txBody>
      </p:sp>
    </p:spTree>
    <p:extLst>
      <p:ext uri="{BB962C8B-B14F-4D97-AF65-F5344CB8AC3E}">
        <p14:creationId xmlns:p14="http://schemas.microsoft.com/office/powerpoint/2010/main" val="987609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5948" y="2483644"/>
            <a:ext cx="3074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1106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1106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</a:p>
          <a:p>
            <a:br>
              <a:rPr lang="pt-BR" dirty="0"/>
            </a:br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frame.rank(axis=1)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2.0 1.0 3.0</a:t>
            </a:r>
          </a:p>
          <a:p>
            <a:r>
              <a:rPr lang="pt-BR" dirty="0"/>
              <a:t>r2 2.0 3.0 1.0</a:t>
            </a:r>
          </a:p>
          <a:p>
            <a:r>
              <a:rPr lang="pt-BR" dirty="0"/>
              <a:t>r3 1.5 1.5 3.0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9668" y="5181600"/>
            <a:ext cx="626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Frame[‘c1’][‘r1’] is the second smallest in r1</a:t>
            </a:r>
          </a:p>
          <a:p>
            <a:r>
              <a:rPr lang="en-US" dirty="0"/>
              <a:t>Frame[‘c1’][‘r3’] and Frame[‘c2’][‘r3’] is tied for the smallest in r3</a:t>
            </a:r>
          </a:p>
        </p:txBody>
      </p:sp>
    </p:spTree>
    <p:extLst>
      <p:ext uri="{BB962C8B-B14F-4D97-AF65-F5344CB8AC3E}">
        <p14:creationId xmlns:p14="http://schemas.microsoft.com/office/powerpoint/2010/main" val="84381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mean()</a:t>
            </a:r>
          </a:p>
          <a:p>
            <a:pPr lvl="1"/>
            <a:r>
              <a:rPr lang="en-US" dirty="0"/>
              <a:t>Mean(axis=0, </a:t>
            </a:r>
            <a:r>
              <a:rPr lang="en-US" dirty="0" err="1"/>
              <a:t>skipna</a:t>
            </a:r>
            <a:r>
              <a:rPr lang="en-US" dirty="0"/>
              <a:t>=True)</a:t>
            </a:r>
          </a:p>
          <a:p>
            <a:r>
              <a:rPr lang="en-US" dirty="0"/>
              <a:t>sum()</a:t>
            </a:r>
          </a:p>
          <a:p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r>
              <a:rPr lang="en-US" dirty="0"/>
              <a:t>describe(): return summary statistics of each column</a:t>
            </a:r>
          </a:p>
          <a:p>
            <a:pPr lvl="1"/>
            <a:r>
              <a:rPr lang="en-US" dirty="0"/>
              <a:t>for numeric data: mean, </a:t>
            </a:r>
            <a:r>
              <a:rPr lang="en-US" dirty="0" err="1"/>
              <a:t>std</a:t>
            </a:r>
            <a:r>
              <a:rPr lang="en-US" dirty="0"/>
              <a:t>, max, min, 25%, 50%, 75%, etc.</a:t>
            </a:r>
          </a:p>
          <a:p>
            <a:pPr lvl="1"/>
            <a:r>
              <a:rPr lang="en-US" dirty="0"/>
              <a:t>For non-numeric data: count, </a:t>
            </a:r>
            <a:r>
              <a:rPr lang="en-US" dirty="0" err="1"/>
              <a:t>uniq</a:t>
            </a:r>
            <a:r>
              <a:rPr lang="en-US" dirty="0"/>
              <a:t>, most-frequent item, etc.</a:t>
            </a:r>
          </a:p>
          <a:p>
            <a:r>
              <a:rPr lang="en-US" dirty="0" err="1"/>
              <a:t>corr</a:t>
            </a:r>
            <a:r>
              <a:rPr lang="en-US" dirty="0"/>
              <a:t>(): correlation between two Series, or between columns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corr_with</a:t>
            </a:r>
            <a:r>
              <a:rPr lang="en-US" dirty="0"/>
              <a:t>(): correlation between columns of </a:t>
            </a:r>
            <a:r>
              <a:rPr lang="en-US" dirty="0" err="1"/>
              <a:t>DataFram</a:t>
            </a:r>
            <a:r>
              <a:rPr lang="en-US" dirty="0"/>
              <a:t> and a series or between the columns of another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78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out missing values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05938" y="1357561"/>
            <a:ext cx="47608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from </a:t>
            </a:r>
            <a:r>
              <a:rPr lang="en-US" dirty="0" err="1"/>
              <a:t>numpy</a:t>
            </a:r>
            <a:r>
              <a:rPr lang="en-US" dirty="0"/>
              <a:t> import nan as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Series([1, </a:t>
            </a:r>
            <a:r>
              <a:rPr lang="en-US" dirty="0" err="1"/>
              <a:t>NaN</a:t>
            </a:r>
            <a:r>
              <a:rPr lang="en-US" dirty="0"/>
              <a:t>, 2.5, </a:t>
            </a:r>
            <a:r>
              <a:rPr lang="en-US" dirty="0" err="1"/>
              <a:t>NaN</a:t>
            </a:r>
            <a:r>
              <a:rPr lang="en-US" dirty="0"/>
              <a:t>, 6])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2 2.5</a:t>
            </a:r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7982" y="246555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data.notnull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True</a:t>
            </a:r>
          </a:p>
          <a:p>
            <a:r>
              <a:rPr lang="en-US" dirty="0"/>
              <a:t>1 False</a:t>
            </a:r>
          </a:p>
          <a:p>
            <a:r>
              <a:rPr lang="en-US" dirty="0"/>
              <a:t>2 True</a:t>
            </a:r>
          </a:p>
          <a:p>
            <a:r>
              <a:rPr lang="en-US" dirty="0"/>
              <a:t>3 False</a:t>
            </a:r>
          </a:p>
          <a:p>
            <a:r>
              <a:rPr lang="en-US" dirty="0"/>
              <a:t>4 True</a:t>
            </a:r>
          </a:p>
          <a:p>
            <a:r>
              <a:rPr lang="en-US" dirty="0" err="1"/>
              <a:t>dtype</a:t>
            </a:r>
            <a:r>
              <a:rPr lang="en-US" dirty="0"/>
              <a:t>: bool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data[</a:t>
            </a:r>
            <a:r>
              <a:rPr lang="en-US" dirty="0" err="1"/>
              <a:t>data.notnull</a:t>
            </a:r>
            <a:r>
              <a:rPr lang="en-US" dirty="0"/>
              <a:t>()]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6594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array-like object</a:t>
            </a:r>
          </a:p>
          <a:p>
            <a:r>
              <a:rPr lang="en-US" dirty="0"/>
              <a:t>It contains array of data (of any </a:t>
            </a:r>
            <a:r>
              <a:rPr lang="en-US" dirty="0" err="1"/>
              <a:t>NumPy</a:t>
            </a:r>
            <a:r>
              <a:rPr lang="en-US" dirty="0"/>
              <a:t> data type) with associated indexes. (Indexes can be strings or integers or other data types.)</a:t>
            </a:r>
          </a:p>
          <a:p>
            <a:r>
              <a:rPr lang="en-US" dirty="0"/>
              <a:t>By default , the series will get indexing from 0 to N where N = size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3716" y="4001294"/>
            <a:ext cx="38733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r>
              <a:rPr lang="en-US" dirty="0">
                <a:effectLst/>
              </a:rPr>
              <a:t> = Series([4, 7, -5, 3])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0 4</a:t>
            </a:r>
          </a:p>
          <a:p>
            <a:r>
              <a:rPr lang="en-US" dirty="0">
                <a:effectLst/>
              </a:rPr>
              <a:t>1 7</a:t>
            </a:r>
          </a:p>
          <a:p>
            <a:r>
              <a:rPr lang="en-US" dirty="0">
                <a:effectLst/>
              </a:rPr>
              <a:t>2 -5</a:t>
            </a:r>
          </a:p>
          <a:p>
            <a:r>
              <a:rPr lang="en-US" dirty="0">
                <a:effectLst/>
              </a:rPr>
              <a:t>3 3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2537" y="4214228"/>
            <a:ext cx="4682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obj.values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obj.index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(start=0, stop=4, step=1)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381" y="1825625"/>
            <a:ext cx="37470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DataFrame</a:t>
            </a:r>
            <a:r>
              <a:rPr lang="en-US" dirty="0"/>
              <a:t>([[1, 2, 3], [1,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4, 5]])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6711" y="1835702"/>
            <a:ext cx="40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(axis=1, 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7903" y="1271627"/>
            <a:ext cx="36840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1215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data[4]=NaN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1216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1216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0 1 2 4</a:t>
            </a:r>
          </a:p>
          <a:p>
            <a:r>
              <a:rPr lang="sv-SE" dirty="0"/>
              <a:t>0 1.0 2.0 3.0 NaN</a:t>
            </a:r>
          </a:p>
          <a:p>
            <a:r>
              <a:rPr lang="sv-SE" dirty="0"/>
              <a:t>1 1.0 NaN NaN NaN</a:t>
            </a:r>
          </a:p>
          <a:p>
            <a:r>
              <a:rPr lang="sv-SE" dirty="0"/>
              <a:t>2 NaN NaN NaN NaN</a:t>
            </a:r>
          </a:p>
          <a:p>
            <a:r>
              <a:rPr lang="sv-SE" dirty="0"/>
              <a:t>3 NaN 4.0 5.0 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1217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data.dropna(axis=1, how='all')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1217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0 1 2</a:t>
            </a:r>
          </a:p>
          <a:p>
            <a:r>
              <a:rPr lang="sv-SE" dirty="0"/>
              <a:t>0 1.0 2.0 3.0</a:t>
            </a:r>
          </a:p>
          <a:p>
            <a:r>
              <a:rPr lang="sv-SE" dirty="0"/>
              <a:t>1 1.0 NaN NaN</a:t>
            </a:r>
          </a:p>
          <a:p>
            <a:r>
              <a:rPr lang="sv-SE" dirty="0"/>
              <a:t>2 NaN NaN NaN</a:t>
            </a:r>
          </a:p>
          <a:p>
            <a:r>
              <a:rPr lang="sv-SE" dirty="0"/>
              <a:t>3 NaN 4.0 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1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31540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2217" y="3487619"/>
            <a:ext cx="36841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05800" y="1592209"/>
            <a:ext cx="3634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</a:t>
            </a:r>
            <a:r>
              <a:rPr lang="en-US" dirty="0" err="1"/>
              <a:t>NaN</a:t>
            </a:r>
            <a:r>
              <a:rPr lang="en-US" dirty="0"/>
              <a:t> 9 9.0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r>
              <a:rPr lang="en-US" dirty="0"/>
              <a:t> 7 2.0</a:t>
            </a:r>
          </a:p>
          <a:p>
            <a:r>
              <a:rPr lang="en-US" dirty="0"/>
              <a:t>2 4.0 8 9.0</a:t>
            </a:r>
          </a:p>
          <a:p>
            <a:r>
              <a:rPr lang="en-US" dirty="0"/>
              <a:t>3 3.0 4 </a:t>
            </a:r>
            <a:r>
              <a:rPr lang="en-US" dirty="0" err="1"/>
              <a:t>NaN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</a:t>
            </a:r>
            <a:r>
              <a:rPr lang="en-US" dirty="0" err="1"/>
              <a:t>data.mean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0 3.5 9 9.000000</a:t>
            </a:r>
          </a:p>
          <a:p>
            <a:r>
              <a:rPr lang="en-US" dirty="0"/>
              <a:t>1 3.5 7 2.000000</a:t>
            </a:r>
          </a:p>
          <a:p>
            <a:r>
              <a:rPr lang="en-US" dirty="0"/>
              <a:t>2 4.0 8 9.000000</a:t>
            </a:r>
          </a:p>
          <a:p>
            <a:r>
              <a:rPr lang="en-US" dirty="0"/>
              <a:t>3 3.0 4 6.666667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0691" y="1825625"/>
            <a:ext cx="26758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instead of retuning a new object (default)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428626" y="2748955"/>
            <a:ext cx="1211325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39328" y="3764617"/>
            <a:ext cx="3089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nan with column mean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23003" y="4133949"/>
            <a:ext cx="0" cy="5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columns as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set_index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600" y="2590469"/>
            <a:ext cx="4310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({'</a:t>
            </a:r>
            <a:r>
              <a:rPr lang="en-US" dirty="0" err="1"/>
              <a:t>a':range</a:t>
            </a:r>
            <a:r>
              <a:rPr lang="en-US" dirty="0"/>
              <a:t>(7), '</a:t>
            </a:r>
            <a:r>
              <a:rPr lang="en-US" dirty="0" err="1"/>
              <a:t>b':range</a:t>
            </a:r>
            <a:r>
              <a:rPr lang="en-US" dirty="0"/>
              <a:t>(7,0,-1), 'c':['one']*3+['two']*4, 'd':[0,1,2]*2+[3]})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a  b   c   d</a:t>
            </a:r>
          </a:p>
          <a:p>
            <a:r>
              <a:rPr lang="en-US" dirty="0"/>
              <a:t>0 0 7 one 0</a:t>
            </a:r>
          </a:p>
          <a:p>
            <a:r>
              <a:rPr lang="en-US" dirty="0"/>
              <a:t>1 1 6 one 1</a:t>
            </a:r>
          </a:p>
          <a:p>
            <a:r>
              <a:rPr lang="en-US" dirty="0"/>
              <a:t>2 2 5 one 2</a:t>
            </a:r>
          </a:p>
          <a:p>
            <a:r>
              <a:rPr lang="en-US" dirty="0"/>
              <a:t>3 3 4 two 0</a:t>
            </a:r>
          </a:p>
          <a:p>
            <a:r>
              <a:rPr lang="en-US" dirty="0"/>
              <a:t>4 4 3 two 1</a:t>
            </a:r>
          </a:p>
          <a:p>
            <a:r>
              <a:rPr lang="en-US" dirty="0"/>
              <a:t>5 5 2 two 2</a:t>
            </a:r>
          </a:p>
          <a:p>
            <a:r>
              <a:rPr lang="en-US" dirty="0"/>
              <a:t>6 6 1 two 3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0" y="246525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df2=</a:t>
            </a:r>
            <a:r>
              <a:rPr lang="en-US" dirty="0" err="1"/>
              <a:t>df.set_index</a:t>
            </a:r>
            <a:r>
              <a:rPr lang="en-US" dirty="0"/>
              <a:t>(['c', 'a'])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       b  d</a:t>
            </a:r>
          </a:p>
          <a:p>
            <a:r>
              <a:rPr lang="en-US" dirty="0"/>
              <a:t>c      a      </a:t>
            </a:r>
          </a:p>
          <a:p>
            <a:r>
              <a:rPr lang="en-US" dirty="0"/>
              <a:t>one 0  7  0</a:t>
            </a:r>
          </a:p>
          <a:p>
            <a:r>
              <a:rPr lang="en-US" dirty="0"/>
              <a:t>        1  6  1</a:t>
            </a:r>
          </a:p>
          <a:p>
            <a:r>
              <a:rPr lang="en-US" dirty="0"/>
              <a:t>        2  5  2</a:t>
            </a:r>
          </a:p>
          <a:p>
            <a:r>
              <a:rPr lang="en-US" dirty="0"/>
              <a:t>two 3  4  0</a:t>
            </a:r>
          </a:p>
          <a:p>
            <a:r>
              <a:rPr lang="en-US" dirty="0"/>
              <a:t>        4  3  1</a:t>
            </a:r>
          </a:p>
          <a:p>
            <a:r>
              <a:rPr lang="en-US" dirty="0"/>
              <a:t>        5  2  2</a:t>
            </a:r>
          </a:p>
          <a:p>
            <a:r>
              <a:rPr lang="en-US" dirty="0"/>
              <a:t>        6  1  3</a:t>
            </a:r>
          </a:p>
          <a:p>
            <a:endParaRPr lang="en-US" dirty="0"/>
          </a:p>
          <a:p>
            <a:r>
              <a:rPr lang="en-US" dirty="0"/>
              <a:t>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5200" y="3559965"/>
            <a:ext cx="248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df2.loc['one']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b  d</a:t>
            </a:r>
          </a:p>
          <a:p>
            <a:r>
              <a:rPr lang="en-US" dirty="0">
                <a:solidFill>
                  <a:srgbClr val="000000"/>
                </a:solidFill>
              </a:rPr>
              <a:t>a      </a:t>
            </a:r>
          </a:p>
          <a:p>
            <a:r>
              <a:rPr lang="en-US" dirty="0"/>
              <a:t>0  7  0</a:t>
            </a:r>
          </a:p>
          <a:p>
            <a:r>
              <a:rPr lang="en-US" dirty="0"/>
              <a:t>1  6  1</a:t>
            </a:r>
          </a:p>
          <a:p>
            <a:r>
              <a:rPr lang="en-US" dirty="0"/>
              <a:t>2  5  2</a:t>
            </a:r>
          </a:p>
        </p:txBody>
      </p:sp>
    </p:spTree>
    <p:extLst>
      <p:ext uri="{BB962C8B-B14F-4D97-AF65-F5344CB8AC3E}">
        <p14:creationId xmlns:p14="http://schemas.microsoft.com/office/powerpoint/2010/main" val="1773939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endParaRPr lang="en-US" dirty="0"/>
          </a:p>
          <a:p>
            <a:r>
              <a:rPr lang="en-US" dirty="0" err="1"/>
              <a:t>read_table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215482"/>
            <a:ext cx="10658475" cy="270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0842" y="2007162"/>
            <a:ext cx="615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 the same. Use different delimiter by default, but can supply delimiter as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711089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62" y="361021"/>
            <a:ext cx="1031601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3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718"/>
            <a:ext cx="10685065" cy="60383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20505" y="2968283"/>
            <a:ext cx="689317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6437" y="3727938"/>
            <a:ext cx="717452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31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to_csv</a:t>
            </a:r>
            <a:r>
              <a:rPr lang="en-US" dirty="0"/>
              <a:t>(</a:t>
            </a:r>
            <a:r>
              <a:rPr lang="en-US" dirty="0" err="1"/>
              <a:t>path_to_file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Other functions:</a:t>
            </a:r>
          </a:p>
          <a:p>
            <a:pPr lvl="1"/>
            <a:r>
              <a:rPr lang="en-US" dirty="0" err="1"/>
              <a:t>read_json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read_html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read_sql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referencing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846" y="18256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 = Series([4, 7, -5, 3], index=['d', 'b', 'a', 'c'])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4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549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obj2.index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Index(['d', 'b', 'a', 'c'],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='object')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obj2.values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0849" y="1690688"/>
            <a:ext cx="3634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obj2['a']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-5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obj2['d']=10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80849" y="2957564"/>
            <a:ext cx="3985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obj2[['d', 'c', 'a']]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4917" y="4768726"/>
            <a:ext cx="2846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obj2[:2]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6473" y="1633852"/>
            <a:ext cx="201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obj2.a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-5</a:t>
            </a:r>
          </a:p>
        </p:txBody>
      </p:sp>
    </p:spTree>
    <p:extLst>
      <p:ext uri="{BB962C8B-B14F-4D97-AF65-F5344CB8AC3E}">
        <p14:creationId xmlns:p14="http://schemas.microsoft.com/office/powerpoint/2010/main" val="4406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array/</a:t>
            </a:r>
            <a:r>
              <a:rPr lang="en-US" dirty="0" err="1"/>
              <a:t>dict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 can also be applied, which will preserve the index-value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thought of as a dict. </a:t>
            </a:r>
            <a:br>
              <a:rPr lang="en-US" dirty="0"/>
            </a:br>
            <a:r>
              <a:rPr lang="en-US" dirty="0"/>
              <a:t>Can be constructed from a </a:t>
            </a:r>
            <a:r>
              <a:rPr lang="en-US" dirty="0" err="1"/>
              <a:t>dict</a:t>
            </a:r>
            <a:r>
              <a:rPr lang="en-US" dirty="0"/>
              <a:t> directly.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6997" y="2790988"/>
            <a:ext cx="26353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obj2[obj2&gt;0]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6209" y="2652488"/>
            <a:ext cx="309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obj2**2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100</a:t>
            </a:r>
          </a:p>
          <a:p>
            <a:r>
              <a:rPr lang="en-US" dirty="0">
                <a:effectLst/>
              </a:rPr>
              <a:t>b 49</a:t>
            </a:r>
          </a:p>
          <a:p>
            <a:r>
              <a:rPr lang="en-US" dirty="0">
                <a:effectLst/>
              </a:rPr>
              <a:t>a 25</a:t>
            </a:r>
          </a:p>
          <a:p>
            <a:r>
              <a:rPr lang="en-US" dirty="0">
                <a:effectLst/>
              </a:rPr>
              <a:t>c 9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6997" y="5713993"/>
            <a:ext cx="359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'b' in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33481" y="4258556"/>
            <a:ext cx="44541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 = Series({'a': 10, 'b': 5, 'c': 30})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a 10</a:t>
            </a:r>
          </a:p>
          <a:p>
            <a:r>
              <a:rPr lang="en-US" dirty="0">
                <a:effectLst/>
              </a:rPr>
              <a:t>b 5</a:t>
            </a:r>
          </a:p>
          <a:p>
            <a:r>
              <a:rPr lang="en-US" dirty="0">
                <a:effectLst/>
              </a:rPr>
              <a:t>c 30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null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 = {'Texas': 10, 'Ohio': 20, 'Oregon': 15, 'Utah': 18}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states = ['Texas', 'Ohio', 'Oregon', 'Iowa']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 = Series(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, index=states)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96086" y="4903122"/>
            <a:ext cx="815926" cy="2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3138" y="4718456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4812" y="253218"/>
            <a:ext cx="281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pd.isnull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False</a:t>
            </a:r>
          </a:p>
          <a:p>
            <a:r>
              <a:rPr lang="en-US" dirty="0">
                <a:effectLst/>
              </a:rPr>
              <a:t>Ohio False</a:t>
            </a:r>
          </a:p>
          <a:p>
            <a:r>
              <a:rPr lang="en-US" dirty="0">
                <a:effectLst/>
              </a:rPr>
              <a:t>Oregon False</a:t>
            </a:r>
          </a:p>
          <a:p>
            <a:r>
              <a:rPr lang="en-US" dirty="0">
                <a:effectLst/>
              </a:rPr>
              <a:t>Iowa True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4812" y="1840138"/>
            <a:ext cx="3452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pd.notnull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True</a:t>
            </a:r>
          </a:p>
          <a:p>
            <a:r>
              <a:rPr lang="en-US" dirty="0">
                <a:effectLst/>
              </a:rPr>
              <a:t>Ohio True</a:t>
            </a:r>
          </a:p>
          <a:p>
            <a:r>
              <a:rPr lang="en-US" dirty="0">
                <a:effectLst/>
              </a:rPr>
              <a:t>Oregon True</a:t>
            </a:r>
          </a:p>
          <a:p>
            <a:r>
              <a:rPr lang="en-US" dirty="0">
                <a:effectLst/>
              </a:rPr>
              <a:t>Iowa False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8880" y="4617115"/>
            <a:ext cx="3535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obj4[obj4.notnull()]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auto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8504" y="25195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Ohio 20</a:t>
            </a:r>
          </a:p>
          <a:p>
            <a:r>
              <a:rPr lang="en-US" dirty="0">
                <a:effectLst/>
              </a:rPr>
              <a:t>Oregon 15</a:t>
            </a:r>
          </a:p>
          <a:p>
            <a:r>
              <a:rPr lang="en-US" dirty="0">
                <a:effectLst/>
              </a:rPr>
              <a:t>Texas 10</a:t>
            </a:r>
          </a:p>
          <a:p>
            <a:r>
              <a:rPr lang="en-US" dirty="0">
                <a:effectLst/>
              </a:rPr>
              <a:t>Utah 18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363589"/>
            <a:ext cx="4647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 +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715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Ohio 40.0</a:t>
            </a:r>
          </a:p>
          <a:p>
            <a:r>
              <a:rPr lang="en-US" dirty="0">
                <a:effectLst/>
              </a:rPr>
              <a:t>Oregon 30.0</a:t>
            </a:r>
          </a:p>
          <a:p>
            <a:r>
              <a:rPr lang="en-US" dirty="0">
                <a:effectLst/>
              </a:rPr>
              <a:t>Texas 20.0</a:t>
            </a:r>
          </a:p>
          <a:p>
            <a:r>
              <a:rPr lang="en-US" dirty="0">
                <a:effectLst/>
              </a:rPr>
              <a:t>Utah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2257" y="2519519"/>
            <a:ext cx="17912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0388" y="1676847"/>
            <a:ext cx="3887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obj4.name = 'population'</a:t>
            </a:r>
          </a:p>
          <a:p>
            <a:br>
              <a:rPr lang="en-US" dirty="0">
                <a:effectLst/>
              </a:rPr>
            </a:br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4411" y="353622"/>
            <a:ext cx="43516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obj4.index.name = 'state'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state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8383" y="4008586"/>
            <a:ext cx="39576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 = ['Florida', 'New York', 'Kentucky', 'Georgia']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Florida 10.0</a:t>
            </a:r>
          </a:p>
          <a:p>
            <a:r>
              <a:rPr lang="en-US" dirty="0">
                <a:effectLst/>
              </a:rPr>
              <a:t>New York 20.0</a:t>
            </a:r>
          </a:p>
          <a:p>
            <a:r>
              <a:rPr lang="en-US" dirty="0">
                <a:effectLst/>
              </a:rPr>
              <a:t>Kentucky 15.0</a:t>
            </a:r>
          </a:p>
          <a:p>
            <a:r>
              <a:rPr lang="en-US" dirty="0">
                <a:effectLst/>
              </a:rPr>
              <a:t>Georgia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388" y="4331751"/>
            <a:ext cx="719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of a series can be changed to a different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object itself is immutable.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391478" y="5139996"/>
            <a:ext cx="5645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obj4.index[2]='California'</a:t>
            </a:r>
          </a:p>
          <a:p>
            <a:r>
              <a:rPr lang="en-US" dirty="0" err="1">
                <a:solidFill>
                  <a:srgbClr val="8B0000"/>
                </a:solidFill>
              </a:rPr>
              <a:t>TypeError</a:t>
            </a:r>
            <a:r>
              <a:rPr lang="en-US" dirty="0">
                <a:solidFill>
                  <a:srgbClr val="8B0000"/>
                </a:solidFill>
              </a:rPr>
              <a:t>:</a:t>
            </a:r>
            <a:r>
              <a:rPr lang="en-US" dirty="0"/>
              <a:t> Index does not support mutable 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1478" y="58551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1016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Index(['Florida', 'New York', 'Kentucky', 'Georgia'],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76966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tabular data structure comprised of rows and columns, akin to a spreadsheet or database table.</a:t>
            </a:r>
          </a:p>
          <a:p>
            <a:r>
              <a:rPr lang="en-US" dirty="0"/>
              <a:t>It can be treated as an order collection of  columns</a:t>
            </a:r>
          </a:p>
          <a:p>
            <a:pPr lvl="1"/>
            <a:r>
              <a:rPr lang="en-US" dirty="0"/>
              <a:t>Each column can be a different data type</a:t>
            </a:r>
          </a:p>
          <a:p>
            <a:pPr lvl="1"/>
            <a:r>
              <a:rPr lang="en-US" dirty="0"/>
              <a:t>Have both row and column indices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2099" y="1600637"/>
            <a:ext cx="5312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727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data = {'state': ['Ohio', 'Ohio', 'Ohio', 'Nevada', 'Nevada'],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'year': [2000, 2001, 2002, 2001, 2002],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'pop': [1.5, 1.7, 3.6, 2.4, 2.9]}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728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 = </a:t>
            </a:r>
            <a:r>
              <a:rPr lang="en-US" sz="2000" dirty="0" err="1">
                <a:effectLst/>
              </a:rPr>
              <a:t>DataFrame</a:t>
            </a:r>
            <a:r>
              <a:rPr lang="en-US" sz="2000" dirty="0">
                <a:effectLst/>
              </a:rPr>
              <a:t>(data)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729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</a:t>
            </a:r>
          </a:p>
          <a:p>
            <a:r>
              <a:rPr lang="en-US" sz="20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000" b="1" dirty="0">
                <a:solidFill>
                  <a:srgbClr val="8B0000"/>
                </a:solidFill>
                <a:effectLst/>
              </a:rPr>
              <a:t>729</a:t>
            </a:r>
            <a:r>
              <a:rPr lang="en-US" sz="2000" dirty="0">
                <a:solidFill>
                  <a:srgbClr val="8B000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dirty="0">
                <a:effectLst/>
              </a:rPr>
              <a:t>   pop state year</a:t>
            </a:r>
          </a:p>
          <a:p>
            <a:r>
              <a:rPr lang="en-US" sz="2000" dirty="0">
                <a:effectLst/>
              </a:rPr>
              <a:t>0 1.5 Ohio 2000</a:t>
            </a:r>
          </a:p>
          <a:p>
            <a:r>
              <a:rPr lang="en-US" sz="2000" dirty="0">
                <a:effectLst/>
              </a:rPr>
              <a:t>1 1.7 Ohio 2001</a:t>
            </a:r>
          </a:p>
          <a:p>
            <a:r>
              <a:rPr lang="en-US" sz="2000" dirty="0">
                <a:effectLst/>
              </a:rPr>
              <a:t>2 3.6 Ohio 2002</a:t>
            </a:r>
          </a:p>
          <a:p>
            <a:r>
              <a:rPr lang="en-US" sz="2000" dirty="0">
                <a:effectLst/>
              </a:rPr>
              <a:t>3 2.4 Nevada 2001</a:t>
            </a:r>
          </a:p>
          <a:p>
            <a:r>
              <a:rPr lang="en-US" sz="2000" dirty="0">
                <a:effectLst/>
              </a:rPr>
              <a:t>4 2.9 Nevada 2002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54887" y="4532243"/>
            <a:ext cx="1046922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5721" y="4347577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88676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4011</Words>
  <Application>Microsoft Macintosh PowerPoint</Application>
  <PresentationFormat>Widescreen</PresentationFormat>
  <Paragraphs>907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Why Pandas?</vt:lpstr>
      <vt:lpstr>Why Pandas?</vt:lpstr>
      <vt:lpstr>Series</vt:lpstr>
      <vt:lpstr>Series – referencing elements</vt:lpstr>
      <vt:lpstr>Series – array/dict operations</vt:lpstr>
      <vt:lpstr>Series – null values</vt:lpstr>
      <vt:lpstr>Series – auto alignment</vt:lpstr>
      <vt:lpstr>Series name and index name</vt:lpstr>
      <vt:lpstr>DataFrame</vt:lpstr>
      <vt:lpstr>DataFrame – specifying columns and indices</vt:lpstr>
      <vt:lpstr>DataFrame – from nested dict of dicts</vt:lpstr>
      <vt:lpstr>DataFrame – index, columns, values</vt:lpstr>
      <vt:lpstr>Possible data inputs to DataFrame constructor</vt:lpstr>
      <vt:lpstr>Indexing, selection and filtering</vt:lpstr>
      <vt:lpstr>DataFrame – retrieving a column</vt:lpstr>
      <vt:lpstr>DataFrame – getting rows</vt:lpstr>
      <vt:lpstr>DataFrame – modifying columns</vt:lpstr>
      <vt:lpstr>DataFrame – removing columns</vt:lpstr>
      <vt:lpstr>More on DataFrame indexing</vt:lpstr>
      <vt:lpstr>More on DataFrame indexing - 2</vt:lpstr>
      <vt:lpstr>More on DataFrame indexing - 3</vt:lpstr>
      <vt:lpstr>Removing rows/columns</vt:lpstr>
      <vt:lpstr>Reindexing</vt:lpstr>
      <vt:lpstr>Function application and mapping</vt:lpstr>
      <vt:lpstr>Function application and mapping - 2</vt:lpstr>
      <vt:lpstr>Other DataFrame functions</vt:lpstr>
      <vt:lpstr>Other DataFrame functions - 2</vt:lpstr>
      <vt:lpstr>Other DataFrame functions</vt:lpstr>
      <vt:lpstr>Handling missing data</vt:lpstr>
      <vt:lpstr>Handling missing data - 2</vt:lpstr>
      <vt:lpstr>Filling in missing data</vt:lpstr>
      <vt:lpstr>Use DataFrame columns as indices</vt:lpstr>
      <vt:lpstr>Text format</vt:lpstr>
      <vt:lpstr>PowerPoint Presentation</vt:lpstr>
      <vt:lpstr>PowerPoint Presentation</vt:lpstr>
      <vt:lpstr>Writing data to text format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Pandas?</dc:title>
  <dc:subject/>
  <dc:creator/>
  <cp:keywords/>
  <dc:description/>
  <cp:lastModifiedBy>Eric Harley</cp:lastModifiedBy>
  <cp:revision>90</cp:revision>
  <dcterms:created xsi:type="dcterms:W3CDTF">2017-09-25T19:11:26Z</dcterms:created>
  <dcterms:modified xsi:type="dcterms:W3CDTF">2018-10-19T19:52:53Z</dcterms:modified>
  <cp:category/>
</cp:coreProperties>
</file>