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0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7"/>
  </p:normalViewPr>
  <p:slideViewPr>
    <p:cSldViewPr snapToGrid="0" snapToObjects="1" showGuides="1">
      <p:cViewPr varScale="1">
        <p:scale>
          <a:sx n="110" d="100"/>
          <a:sy n="110" d="100"/>
        </p:scale>
        <p:origin x="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F857-F137-584C-81FF-A354432C2DB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AAAE0-8692-0E4B-9D50-13794311FA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18D29-0D2C-DC4B-A9C2-388826D9ADCE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6993-0CC5-2741-9E50-F4020123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d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219200"/>
            <a:ext cx="9144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0000FF"/>
                </a:solidFill>
                <a:latin typeface="Comic Sans MS" pitchFamily="-128" charset="0"/>
              </a:rPr>
              <a:t>	</a:t>
            </a:r>
            <a:r>
              <a:rPr lang="en-US" sz="4400" dirty="0">
                <a:latin typeface="Comic Sans MS" pitchFamily="-128" charset="0"/>
              </a:rPr>
              <a:t>aka the </a:t>
            </a:r>
            <a:r>
              <a:rPr lang="en-US" sz="4400" dirty="0">
                <a:solidFill>
                  <a:srgbClr val="800000"/>
                </a:solidFill>
                <a:latin typeface="Comic Sans MS" pitchFamily="-128" charset="0"/>
              </a:rPr>
              <a:t>Sample Space</a:t>
            </a:r>
            <a:endParaRPr lang="en-US" sz="4000" dirty="0">
              <a:solidFill>
                <a:srgbClr val="800000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>
                <a:latin typeface="Comic Sans MS" pitchFamily="-128" charset="0"/>
              </a:rPr>
              <a:t>A </a:t>
            </a:r>
            <a:r>
              <a:rPr lang="en-US" sz="4000" dirty="0">
                <a:solidFill>
                  <a:srgbClr val="800000"/>
                </a:solidFill>
                <a:latin typeface="Comic Sans MS" pitchFamily="-128" charset="0"/>
              </a:rPr>
              <a:t>subset of outcomes </a:t>
            </a:r>
            <a:r>
              <a:rPr lang="en-US" sz="4000" dirty="0">
                <a:latin typeface="Comic Sans MS" pitchFamily="-128" charset="0"/>
              </a:rPr>
              <a:t>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>
                <a:latin typeface="Comic Sans MS" pitchFamily="-128" charset="0"/>
              </a:rPr>
              <a:t>                      </a:t>
            </a:r>
            <a:r>
              <a:rPr lang="en-US" sz="4400" dirty="0">
                <a:latin typeface="Comic Sans MS" pitchFamily="-12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>
                <a:latin typeface="Comic Sans MS" pitchFamily="-128" charset="0"/>
              </a:rPr>
              <a:t>The </a:t>
            </a:r>
            <a:r>
              <a:rPr lang="en-US" sz="4000" dirty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>
                <a:latin typeface="Comic Sans MS" pitchFamily="-128" charset="0"/>
              </a:rPr>
              <a:t> of an </a:t>
            </a:r>
            <a:r>
              <a:rPr lang="en-US" sz="4000" dirty="0">
                <a:solidFill>
                  <a:srgbClr val="0000FF"/>
                </a:solidFill>
                <a:latin typeface="Comic Sans MS" pitchFamily="-128" charset="0"/>
              </a:rPr>
              <a:t>event (</a:t>
            </a:r>
            <a:r>
              <a:rPr lang="en-US" sz="4000" dirty="0" err="1">
                <a:solidFill>
                  <a:srgbClr val="0000FF"/>
                </a:solidFill>
                <a:latin typeface="Comic Sans MS" pitchFamily="-128" charset="0"/>
              </a:rPr>
              <a:t>v</a:t>
            </a:r>
            <a:r>
              <a:rPr lang="en-US" sz="4000" dirty="0">
                <a:solidFill>
                  <a:srgbClr val="0000FF"/>
                </a:solidFill>
                <a:latin typeface="Comic Sans MS" pitchFamily="-128" charset="0"/>
              </a:rPr>
              <a:t>. 1.0)</a:t>
            </a:r>
            <a:r>
              <a:rPr lang="en-US" sz="4000" dirty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97" y="228600"/>
            <a:ext cx="7696200" cy="8382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Comic Sans MS" pitchFamily="-128" charset="0"/>
              </a:rPr>
              <a:t>Probability: </a:t>
            </a:r>
            <a:r>
              <a:rPr lang="en-US" sz="4800" dirty="0">
                <a:solidFill>
                  <a:srgbClr val="C00000"/>
                </a:solidFill>
                <a:latin typeface="Comic Sans MS" pitchFamily="-128" charset="0"/>
              </a:rPr>
              <a:t>Basic Ideas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0333" y="4984161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33" y="4984161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is more likely when you draw a card from a deck?</a:t>
            </a:r>
          </a:p>
          <a:p>
            <a:pPr lvl="1"/>
            <a:r>
              <a:rPr lang="en-US" dirty="0"/>
              <a:t>A: that you will draw a card that is either a red card or a face card</a:t>
            </a:r>
          </a:p>
          <a:p>
            <a:pPr lvl="1"/>
            <a:r>
              <a:rPr lang="en-US" dirty="0"/>
              <a:t>B: that you will draw a card that is neither a face card nor a club?</a:t>
            </a:r>
          </a:p>
          <a:p>
            <a:r>
              <a:rPr lang="en-US" dirty="0"/>
              <a:t>The sample space is the same in either case, the 52 cards. So we can just compare the numerators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A: a red card or a face card</a:t>
            </a:r>
          </a:p>
          <a:p>
            <a:r>
              <a:rPr lang="en-US" dirty="0"/>
              <a:t>B: not a face card and not a club</a:t>
            </a:r>
          </a:p>
          <a:p>
            <a:pPr>
              <a:buNone/>
            </a:pPr>
            <a:r>
              <a:rPr lang="en-US" dirty="0"/>
              <a:t>	= S – (face or club cards)</a:t>
            </a:r>
          </a:p>
          <a:p>
            <a:r>
              <a:rPr lang="en-US" dirty="0"/>
              <a:t>|A| = |</a:t>
            </a:r>
            <a:r>
              <a:rPr lang="en-US" dirty="0" err="1"/>
              <a:t>red|+|face</a:t>
            </a:r>
            <a:r>
              <a:rPr lang="en-US" dirty="0"/>
              <a:t>|-|red face| = 26+12-6=32</a:t>
            </a:r>
          </a:p>
          <a:p>
            <a:r>
              <a:rPr lang="en-US" dirty="0"/>
              <a:t>|B| = |S|-|face or club| </a:t>
            </a:r>
          </a:p>
          <a:p>
            <a:pPr>
              <a:buNone/>
            </a:pPr>
            <a:r>
              <a:rPr lang="en-US" dirty="0"/>
              <a:t>			= |S|-|face|-|</a:t>
            </a:r>
            <a:r>
              <a:rPr lang="en-US" dirty="0" err="1"/>
              <a:t>club|+|face</a:t>
            </a:r>
            <a:r>
              <a:rPr lang="en-US" dirty="0"/>
              <a:t> club| </a:t>
            </a:r>
          </a:p>
          <a:p>
            <a:pPr>
              <a:buNone/>
            </a:pPr>
            <a:r>
              <a:rPr lang="en-US" dirty="0"/>
              <a:t>			= 52-12-13+3 = 30</a:t>
            </a:r>
          </a:p>
          <a:p>
            <a:r>
              <a:rPr lang="en-US" dirty="0"/>
              <a:t>So more likely to draw a red or face card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>
                <a:latin typeface="Comic Sans MS" pitchFamily="-128" charset="0"/>
              </a:rPr>
              <a:t>What is</a:t>
            </a:r>
            <a:r>
              <a:rPr lang="en-US" sz="4400" dirty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>
                <a:latin typeface="Comic Sans MS" pitchFamily="-128" charset="0"/>
              </a:rPr>
              <a:t>the</a:t>
            </a:r>
            <a:r>
              <a:rPr lang="en-US" sz="4400" dirty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>
                <a:latin typeface="Comic Sans MS" pitchFamily="-128" charset="0"/>
              </a:rPr>
              <a:t>probability</a:t>
            </a:r>
            <a:r>
              <a:rPr lang="en-US" sz="4400" dirty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 13W.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03225" y="1447800"/>
            <a:ext cx="874077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 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>
              <a:latin typeface="Comic Sans MS" pitchFamily="-128" charset="0"/>
            </a:endParaRPr>
          </a:p>
          <a:p>
            <a:r>
              <a:rPr lang="en-US" sz="3600" dirty="0">
                <a:latin typeface="Comic Sans MS" pitchFamily="-128" charset="0"/>
              </a:rPr>
              <a:t>Event:</a:t>
            </a:r>
            <a:r>
              <a:rPr lang="en-US" sz="3600" dirty="0"/>
              <a:t>                          </a:t>
            </a:r>
            <a:r>
              <a:rPr lang="en-US" sz="3600" dirty="0">
                <a:latin typeface="Comic Sans MS" pitchFamily="-128" charset="0"/>
              </a:rPr>
              <a:t>hands w/2Jacks</a:t>
            </a:r>
          </a:p>
          <a:p>
            <a:endParaRPr lang="en-US" sz="3600" dirty="0">
              <a:latin typeface="Comic Sans MS" pitchFamily="-128" charset="0"/>
            </a:endParaRPr>
          </a:p>
          <a:p>
            <a:r>
              <a:rPr lang="en-US" sz="3600" dirty="0"/>
              <a:t>    </a:t>
            </a:r>
          </a:p>
          <a:p>
            <a:r>
              <a:rPr lang="en-US" sz="3600" dirty="0">
                <a:latin typeface="Comic Sans MS" pitchFamily="66" charset="0"/>
              </a:rPr>
              <a:t>Pr{2 Jacks}</a:t>
            </a:r>
            <a:r>
              <a:rPr lang="en-US" sz="3600" dirty="0"/>
              <a:t> </a:t>
            </a:r>
            <a:r>
              <a:rPr lang="en-US" sz="3600" dirty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sz="3600" dirty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sz="3600" dirty="0">
                <a:cs typeface="Times New Roman" pitchFamily="-128" charset="0"/>
              </a:rPr>
              <a:t> </a:t>
            </a:r>
          </a:p>
          <a:p>
            <a:r>
              <a:rPr lang="en-US" sz="3600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748973" y="4877299"/>
            <a:ext cx="1244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halkboard"/>
                <a:cs typeface="Chalkboard"/>
                <a:sym typeface="Symbol" pitchFamily="18" charset="2"/>
              </a:rPr>
              <a:t>≈ 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951795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5" imgW="304800" imgH="533400" progId="Equation.DSMT4">
                  <p:embed/>
                </p:oleObj>
              </mc:Choice>
              <mc:Fallback>
                <p:oleObj name="Equation" r:id="rId5" imgW="3048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795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2045424" y="2737719"/>
          <a:ext cx="2259320" cy="15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424" y="2737719"/>
                        <a:ext cx="2259320" cy="1529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the 2-Jacks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outcome </a:t>
            </a:r>
            <a:r>
              <a:rPr lang="en-US" dirty="0"/>
              <a:t>is a poker hand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sample space </a:t>
            </a:r>
            <a:r>
              <a:rPr lang="en-US" dirty="0"/>
              <a:t>is the set of all poker hands</a:t>
            </a:r>
          </a:p>
          <a:p>
            <a:r>
              <a:rPr lang="en-US" dirty="0"/>
              <a:t>We are assuming that all hands are equally likely (no stacked deck, no cheating dealer)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event </a:t>
            </a:r>
            <a:r>
              <a:rPr lang="en-US" dirty="0"/>
              <a:t>of interest is the set of poker hands with two jacks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Flipping 10 coins </a:t>
            </a:r>
            <a:br>
              <a:rPr lang="en-US" dirty="0"/>
            </a:br>
            <a:r>
              <a:rPr lang="en-US" dirty="0"/>
              <a:t>&amp; getting exactly 5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Outcomes := {H,T}</a:t>
            </a:r>
            <a:r>
              <a:rPr lang="en-US" baseline="30000" dirty="0"/>
              <a:t>10</a:t>
            </a:r>
          </a:p>
          <a:p>
            <a:r>
              <a:rPr lang="en-US" dirty="0"/>
              <a:t>Event := {x</a:t>
            </a:r>
            <a:r>
              <a:rPr lang="en-US" baseline="-25000" dirty="0"/>
              <a:t>1</a:t>
            </a:r>
            <a:r>
              <a:rPr lang="en-US" dirty="0"/>
              <a:t>…x</a:t>
            </a:r>
            <a:r>
              <a:rPr lang="en-US" baseline="-25000" dirty="0"/>
              <a:t>10</a:t>
            </a:r>
            <a:r>
              <a:rPr lang="en-US" dirty="0"/>
              <a:t>: each x</a:t>
            </a:r>
            <a:r>
              <a:rPr lang="en-US" baseline="-25000" dirty="0"/>
              <a:t>i</a:t>
            </a:r>
            <a:r>
              <a:rPr lang="en-US" dirty="0"/>
              <a:t> is H or T and exactly 5 are H}</a:t>
            </a:r>
          </a:p>
          <a:p>
            <a:r>
              <a:rPr lang="en-US" dirty="0"/>
              <a:t>|Outcomes| = 2</a:t>
            </a:r>
            <a:r>
              <a:rPr lang="en-US" baseline="30000" dirty="0"/>
              <a:t>10</a:t>
            </a:r>
            <a:r>
              <a:rPr lang="en-US" dirty="0"/>
              <a:t> = 1024</a:t>
            </a:r>
          </a:p>
          <a:p>
            <a:r>
              <a:rPr lang="en-US" dirty="0"/>
              <a:t>|Event| =</a:t>
            </a:r>
          </a:p>
          <a:p>
            <a:endParaRPr lang="en-US" dirty="0"/>
          </a:p>
          <a:p>
            <a:r>
              <a:rPr lang="en-US" dirty="0" err="1"/>
              <a:t>Pr(exactly</a:t>
            </a:r>
            <a:r>
              <a:rPr lang="en-US" dirty="0"/>
              <a:t> 5 heads) = |Event|/|Outcomes|, which is a little less than one-fourth.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08250" y="3801638"/>
          <a:ext cx="1640054" cy="91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3" imgW="889000" imgH="495300" progId="Equation.DSMT4">
                  <p:embed/>
                </p:oleObj>
              </mc:Choice>
              <mc:Fallback>
                <p:oleObj name="Equation" r:id="rId3" imgW="8890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801638"/>
                        <a:ext cx="1640054" cy="913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Fair coin: H and T equally likely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flip affects any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 all 1024 sequences of flips are equally likely</a:t>
            </a:r>
          </a:p>
          <a:p>
            <a:pPr>
              <a:buNone/>
            </a:pPr>
            <a:r>
              <a:rPr lang="en-US" dirty="0"/>
              <a:t>In practice human beings don’t believe 2, and can be skeptical about 1</a:t>
            </a:r>
          </a:p>
          <a:p>
            <a:pPr>
              <a:buNone/>
            </a:pPr>
            <a:r>
              <a:rPr lang="en-US" dirty="0" err="1"/>
              <a:t>TTTTTTTTTx</a:t>
            </a:r>
            <a:r>
              <a:rPr lang="en-US" dirty="0"/>
              <a:t>: What will </a:t>
            </a:r>
            <a:r>
              <a:rPr lang="en-US" dirty="0" err="1"/>
              <a:t>x</a:t>
            </a:r>
            <a:r>
              <a:rPr lang="en-US" dirty="0"/>
              <a:t> be?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Events A and B are independent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Pr(A∩B</a:t>
            </a:r>
            <a:r>
              <a:rPr lang="en-US" dirty="0"/>
              <a:t>) = </a:t>
            </a:r>
            <a:r>
              <a:rPr lang="en-US" dirty="0" err="1"/>
              <a:t>Pr(A</a:t>
            </a:r>
            <a:r>
              <a:rPr lang="en-US" dirty="0"/>
              <a:t>) ∙ </a:t>
            </a:r>
            <a:r>
              <a:rPr lang="en-US" dirty="0" err="1"/>
              <a:t>Pr(B</a:t>
            </a:r>
            <a:r>
              <a:rPr lang="en-US" dirty="0"/>
              <a:t>).</a:t>
            </a:r>
          </a:p>
          <a:p>
            <a:r>
              <a:rPr lang="en-US" dirty="0"/>
              <a:t>For example, let</a:t>
            </a:r>
          </a:p>
          <a:p>
            <a:pPr lvl="1"/>
            <a:r>
              <a:rPr lang="en-US" dirty="0"/>
              <a:t>A = third flip is H = {H,T}</a:t>
            </a:r>
            <a:r>
              <a:rPr lang="en-US" baseline="30000" dirty="0"/>
              <a:t>2</a:t>
            </a:r>
            <a:r>
              <a:rPr lang="en-US" dirty="0"/>
              <a:t>H{H,T}</a:t>
            </a:r>
            <a:r>
              <a:rPr lang="en-US" baseline="30000" dirty="0"/>
              <a:t>7</a:t>
            </a:r>
            <a:endParaRPr lang="en-US" dirty="0"/>
          </a:p>
          <a:p>
            <a:pPr lvl="1"/>
            <a:r>
              <a:rPr lang="en-US" dirty="0"/>
              <a:t>B = fourth flip is T = {H,T}</a:t>
            </a:r>
            <a:r>
              <a:rPr lang="en-US" baseline="30000" dirty="0"/>
              <a:t>3</a:t>
            </a:r>
            <a:r>
              <a:rPr lang="en-US" dirty="0"/>
              <a:t>T{H,T}</a:t>
            </a:r>
            <a:r>
              <a:rPr lang="en-US" baseline="30000" dirty="0"/>
              <a:t>6</a:t>
            </a:r>
            <a:endParaRPr lang="en-US" dirty="0"/>
          </a:p>
          <a:p>
            <a:r>
              <a:rPr lang="en-US" dirty="0"/>
              <a:t>Then |A|=512, |B|=512, </a:t>
            </a:r>
            <a:r>
              <a:rPr lang="en-US" dirty="0" err="1"/>
              <a:t>Pr(A</a:t>
            </a:r>
            <a:r>
              <a:rPr lang="en-US" dirty="0"/>
              <a:t>)=.5, </a:t>
            </a:r>
            <a:r>
              <a:rPr lang="en-US" dirty="0" err="1"/>
              <a:t>Pr(B</a:t>
            </a:r>
            <a:r>
              <a:rPr lang="en-US" dirty="0"/>
              <a:t>)=.5</a:t>
            </a:r>
          </a:p>
          <a:p>
            <a:r>
              <a:rPr lang="en-US" dirty="0"/>
              <a:t>A∩B = {H,T}</a:t>
            </a:r>
            <a:r>
              <a:rPr lang="en-US" baseline="30000" dirty="0"/>
              <a:t>2</a:t>
            </a:r>
            <a:r>
              <a:rPr lang="en-US" dirty="0"/>
              <a:t>HT{H,T}</a:t>
            </a:r>
            <a:r>
              <a:rPr lang="en-US" baseline="30000" dirty="0"/>
              <a:t>6</a:t>
            </a:r>
            <a:r>
              <a:rPr lang="en-US" dirty="0"/>
              <a:t>, |A∩B| = 256</a:t>
            </a:r>
          </a:p>
          <a:p>
            <a:r>
              <a:rPr lang="en-US" dirty="0" err="1"/>
              <a:t>Pr(A∩B</a:t>
            </a:r>
            <a:r>
              <a:rPr lang="en-US" dirty="0"/>
              <a:t>) = 256/1024 = .25 = </a:t>
            </a:r>
            <a:r>
              <a:rPr lang="en-US" dirty="0" err="1"/>
              <a:t>Pr(A</a:t>
            </a:r>
            <a:r>
              <a:rPr lang="en-US" dirty="0"/>
              <a:t>) ∙ </a:t>
            </a:r>
            <a:r>
              <a:rPr lang="en-US" dirty="0" err="1"/>
              <a:t>Pr(B</a:t>
            </a:r>
            <a:r>
              <a:rPr lang="en-US" dirty="0"/>
              <a:t>)</a:t>
            </a:r>
          </a:p>
          <a:p>
            <a:r>
              <a:rPr lang="en-US" dirty="0"/>
              <a:t>So A and B are independent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sequences of 4 flips</a:t>
            </a:r>
          </a:p>
          <a:p>
            <a:r>
              <a:rPr lang="en-US" dirty="0"/>
              <a:t>A = at least 1 H</a:t>
            </a:r>
          </a:p>
          <a:p>
            <a:r>
              <a:rPr lang="en-US" dirty="0"/>
              <a:t>B = at least one run of 3 T</a:t>
            </a:r>
          </a:p>
          <a:p>
            <a:r>
              <a:rPr lang="en-US" dirty="0" err="1"/>
              <a:t>Pr(A</a:t>
            </a:r>
            <a:r>
              <a:rPr lang="en-US" dirty="0"/>
              <a:t>) = 15/16 since all but one sequence of 4 flips includes an H</a:t>
            </a:r>
          </a:p>
          <a:p>
            <a:r>
              <a:rPr lang="en-US" dirty="0" err="1"/>
              <a:t>Pr(B</a:t>
            </a:r>
            <a:r>
              <a:rPr lang="en-US" dirty="0"/>
              <a:t>) = 3/16 since B = {TTTT, HTTT, TTTH}</a:t>
            </a:r>
          </a:p>
          <a:p>
            <a:r>
              <a:rPr lang="en-US" dirty="0"/>
              <a:t>A∩B = {HTTT, TTTH} </a:t>
            </a:r>
          </a:p>
          <a:p>
            <a:r>
              <a:rPr lang="en-US" dirty="0"/>
              <a:t>So </a:t>
            </a:r>
            <a:r>
              <a:rPr lang="en-US" dirty="0" err="1"/>
              <a:t>Pr(A∩B</a:t>
            </a:r>
            <a:r>
              <a:rPr lang="en-US" dirty="0"/>
              <a:t>) = 2/16 ≠ </a:t>
            </a:r>
            <a:r>
              <a:rPr lang="en-US" dirty="0" err="1"/>
              <a:t>Pr(A</a:t>
            </a:r>
            <a:r>
              <a:rPr lang="en-US" dirty="0"/>
              <a:t>) ∙ </a:t>
            </a:r>
            <a:r>
              <a:rPr lang="en-US" dirty="0" err="1"/>
              <a:t>Pr(B</a:t>
            </a:r>
            <a:r>
              <a:rPr lang="en-US" dirty="0"/>
              <a:t>) = 45/256</a:t>
            </a:r>
          </a:p>
          <a:p>
            <a:r>
              <a:rPr lang="en-US" b="1" dirty="0"/>
              <a:t>0.1875 ≠ 0.17578125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Probability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0 ≤ </a:t>
            </a:r>
            <a:r>
              <a:rPr lang="en-US" dirty="0" err="1"/>
              <a:t>Pr(A</a:t>
            </a:r>
            <a:r>
              <a:rPr lang="en-US" dirty="0"/>
              <a:t>) ≤ 1 for any event A</a:t>
            </a:r>
          </a:p>
          <a:p>
            <a:pPr lvl="1"/>
            <a:r>
              <a:rPr lang="en-US" dirty="0"/>
              <a:t>Since 0 ≤ |A|/|S| ≤ 1 whenever A⊆S.</a:t>
            </a:r>
          </a:p>
          <a:p>
            <a:r>
              <a:rPr lang="en-US" dirty="0"/>
              <a:t>Pr(</a:t>
            </a:r>
            <a:r>
              <a:rPr lang="en-US" sz="3600" b="1" dirty="0"/>
              <a:t>∅</a:t>
            </a:r>
            <a:r>
              <a:rPr lang="en-US" dirty="0"/>
              <a:t>) = 0.</a:t>
            </a:r>
          </a:p>
          <a:p>
            <a:r>
              <a:rPr lang="en-US" dirty="0" err="1"/>
              <a:t>Pr(S</a:t>
            </a:r>
            <a:r>
              <a:rPr lang="en-US" dirty="0"/>
              <a:t>) = 1 if S is the sample space.</a:t>
            </a:r>
          </a:p>
          <a:p>
            <a:r>
              <a:rPr lang="en-US" dirty="0" err="1"/>
              <a:t>Pr(A∪B</a:t>
            </a:r>
            <a:r>
              <a:rPr lang="en-US" dirty="0"/>
              <a:t>) = </a:t>
            </a:r>
            <a:r>
              <a:rPr lang="en-US" dirty="0" err="1"/>
              <a:t>Pr(A)+Pr(B</a:t>
            </a:r>
            <a:r>
              <a:rPr lang="en-US" dirty="0"/>
              <a:t>) if A∩B = </a:t>
            </a:r>
            <a:r>
              <a:rPr lang="en-US" b="1" dirty="0"/>
              <a:t>∅.</a:t>
            </a:r>
            <a:endParaRPr lang="en-US" dirty="0"/>
          </a:p>
          <a:p>
            <a:r>
              <a:rPr lang="en-US" dirty="0" err="1"/>
              <a:t>Pr(A</a:t>
            </a:r>
            <a:r>
              <a:rPr lang="en-US" dirty="0"/>
              <a:t>) = </a:t>
            </a:r>
            <a:r>
              <a:rPr lang="en-US" dirty="0" err="1"/>
              <a:t>Pr(S</a:t>
            </a:r>
            <a:r>
              <a:rPr lang="en-US" dirty="0"/>
              <a:t>-A) = 1-Pr(A)</a:t>
            </a:r>
          </a:p>
          <a:p>
            <a:r>
              <a:rPr lang="en-US" dirty="0"/>
              <a:t>P(A∪B) = P(A)+P(B)-P(A∩B) for any events A, B (Inclusion/Exclusion principle).</a:t>
            </a:r>
            <a:br>
              <a:rPr lang="en-US" i="1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123" y="5546000"/>
            <a:ext cx="1808193" cy="1160325"/>
            <a:chOff x="457200" y="0"/>
            <a:chExt cx="2126457" cy="1417638"/>
          </a:xfrm>
        </p:grpSpPr>
        <p:sp>
          <p:nvSpPr>
            <p:cNvPr id="5" name="Oval 4"/>
            <p:cNvSpPr/>
            <p:nvPr/>
          </p:nvSpPr>
          <p:spPr>
            <a:xfrm>
              <a:off x="457200" y="0"/>
              <a:ext cx="1417638" cy="141763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6019" y="0"/>
              <a:ext cx="1417638" cy="1417638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7416" y="3752154"/>
            <a:ext cx="51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"/>
                <a:cs typeface="Chalkboard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225</TotalTime>
  <Words>687</Words>
  <Application>Microsoft Macintosh PowerPoint</Application>
  <PresentationFormat>On-screen Show (4:3)</PresentationFormat>
  <Paragraphs>105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Chalkboard</vt:lpstr>
      <vt:lpstr>Comic Sans MS</vt:lpstr>
      <vt:lpstr>Symbol</vt:lpstr>
      <vt:lpstr>Times New Roman</vt:lpstr>
      <vt:lpstr>CS20 template</vt:lpstr>
      <vt:lpstr>Equation</vt:lpstr>
      <vt:lpstr>Probability: Basic Ideas</vt:lpstr>
      <vt:lpstr>Counting in Probability</vt:lpstr>
      <vt:lpstr>Counting in Probability</vt:lpstr>
      <vt:lpstr>Basics of the 2-Jacks problem</vt:lpstr>
      <vt:lpstr>Flipping 10 coins  &amp; getting exactly 5 heads</vt:lpstr>
      <vt:lpstr>Assumptions!</vt:lpstr>
      <vt:lpstr>Independent Events</vt:lpstr>
      <vt:lpstr>Non-Independent Events</vt:lpstr>
      <vt:lpstr>Some Basic Probability Facts</vt:lpstr>
      <vt:lpstr>Calculating Probabilities</vt:lpstr>
      <vt:lpstr>Calculating Probabilities</vt:lpstr>
    </vt:vector>
  </TitlesOfParts>
  <Company>Harvard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Probability: Events and Random Variables</dc:title>
  <dc:creator>Harry Lewis</dc:creator>
  <cp:lastModifiedBy>Eric Harley</cp:lastModifiedBy>
  <cp:revision>23</cp:revision>
  <dcterms:created xsi:type="dcterms:W3CDTF">2012-03-31T20:19:11Z</dcterms:created>
  <dcterms:modified xsi:type="dcterms:W3CDTF">2018-10-27T04:23:56Z</dcterms:modified>
</cp:coreProperties>
</file>