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63" r:id="rId7"/>
    <p:sldId id="264" r:id="rId8"/>
    <p:sldId id="270" r:id="rId9"/>
    <p:sldId id="265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27"/>
  </p:normalViewPr>
  <p:slideViewPr>
    <p:cSldViewPr snapToGrid="0" snapToObjects="1" showGuides="1">
      <p:cViewPr varScale="1">
        <p:scale>
          <a:sx n="110" d="100"/>
          <a:sy n="110" d="100"/>
        </p:scale>
        <p:origin x="3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FDC5-AABA-7149-9D60-573C81C8B381}" type="datetimeFigureOut">
              <a:rPr lang="en-US" smtClean="0"/>
              <a:pPr/>
              <a:t>10/27/18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</a:t>
            </a:r>
            <a:r>
              <a:rPr lang="en-US"/>
              <a:t>Total probability” = weighted </a:t>
            </a:r>
            <a:r>
              <a:rPr lang="en-US" dirty="0"/>
              <a:t>average of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8709"/>
            <a:ext cx="8229600" cy="4525963"/>
          </a:xfrm>
        </p:spPr>
        <p:txBody>
          <a:bodyPr/>
          <a:lstStyle/>
          <a:p>
            <a:r>
              <a:rPr lang="en-US" dirty="0" err="1"/>
              <a:t>Pr(Santorum|Brokered</a:t>
            </a:r>
            <a:r>
              <a:rPr lang="en-US" dirty="0"/>
              <a:t>) = .65</a:t>
            </a:r>
          </a:p>
          <a:p>
            <a:r>
              <a:rPr lang="en-US" dirty="0" err="1"/>
              <a:t>Pr(Santorum|¬Brokered</a:t>
            </a:r>
            <a:r>
              <a:rPr lang="en-US" dirty="0"/>
              <a:t>) = .05</a:t>
            </a:r>
          </a:p>
          <a:p>
            <a:r>
              <a:rPr lang="en-US" dirty="0" err="1"/>
              <a:t>Pr(Brokered</a:t>
            </a:r>
            <a:r>
              <a:rPr lang="en-US" dirty="0"/>
              <a:t>) = .07</a:t>
            </a:r>
          </a:p>
          <a:p>
            <a:r>
              <a:rPr lang="en-US" dirty="0"/>
              <a:t>Then </a:t>
            </a:r>
            <a:r>
              <a:rPr lang="en-US" dirty="0" err="1"/>
              <a:t>Pr(Santorum</a:t>
            </a:r>
            <a:r>
              <a:rPr lang="en-US" dirty="0"/>
              <a:t>) = </a:t>
            </a:r>
          </a:p>
          <a:p>
            <a:pPr>
              <a:buNone/>
            </a:pPr>
            <a:r>
              <a:rPr lang="en-US" dirty="0"/>
              <a:t> .65∙.07 + .05∙.93 = .092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077913" y="1933575"/>
          <a:ext cx="63261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3" imgW="2463800" imgH="241300" progId="Equation.DSMT4">
                  <p:embed/>
                </p:oleObj>
              </mc:Choice>
              <mc:Fallback>
                <p:oleObj name="Equation" r:id="rId3" imgW="2463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933575"/>
                        <a:ext cx="6326187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conditional probability?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probability of an event in a subset of the sample space</a:t>
            </a:r>
          </a:p>
          <a:p>
            <a:r>
              <a:rPr lang="en-US" dirty="0"/>
              <a:t>Example: Roll a die twice, win if total ≥ 9</a:t>
            </a:r>
          </a:p>
          <a:p>
            <a:r>
              <a:rPr lang="en-US" dirty="0"/>
              <a:t>Sample space S = set of outcomes </a:t>
            </a:r>
          </a:p>
          <a:p>
            <a:pPr lvl="1">
              <a:buNone/>
            </a:pPr>
            <a:r>
              <a:rPr lang="en-US" dirty="0"/>
              <a:t>= {11, 12, 13, 14, 15, 16, 21, 22, …, 65, 66}</a:t>
            </a:r>
          </a:p>
          <a:p>
            <a:r>
              <a:rPr lang="en-US" dirty="0"/>
              <a:t>Event W = pairs that sum to ≥ 9</a:t>
            </a:r>
          </a:p>
          <a:p>
            <a:pPr lvl="1">
              <a:buNone/>
            </a:pPr>
            <a:r>
              <a:rPr lang="en-US" dirty="0"/>
              <a:t>= {36, 45, 46, 54, 55, 56, 63, 64, 65, 66}</a:t>
            </a:r>
          </a:p>
          <a:p>
            <a:r>
              <a:rPr lang="en-US" dirty="0" err="1"/>
              <a:t>Pr(W</a:t>
            </a:r>
            <a:r>
              <a:rPr lang="en-US" dirty="0"/>
              <a:t>) = 10/36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conditional probability?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7316" cy="4525963"/>
          </a:xfrm>
        </p:spPr>
        <p:txBody>
          <a:bodyPr>
            <a:normAutofit/>
          </a:bodyPr>
          <a:lstStyle/>
          <a:p>
            <a:r>
              <a:rPr lang="en-US" dirty="0"/>
              <a:t>Now suppose we know that the first roll is 4 or 5. What is now the probability that the sum of the two rolls will be ≥ 9?</a:t>
            </a:r>
          </a:p>
          <a:p>
            <a:r>
              <a:rPr lang="en-US" dirty="0"/>
              <a:t>Let B = first roll is 4 or 5 </a:t>
            </a:r>
          </a:p>
          <a:p>
            <a:pPr>
              <a:buNone/>
            </a:pPr>
            <a:r>
              <a:rPr lang="en-US" dirty="0"/>
              <a:t>		= {41, 42, …, 46, 51, 52, …, 56}</a:t>
            </a:r>
          </a:p>
          <a:p>
            <a:r>
              <a:rPr lang="en-US" dirty="0"/>
              <a:t>Event W∩B = {45, 46, 54, 55, 56}</a:t>
            </a:r>
          </a:p>
          <a:p>
            <a:r>
              <a:rPr lang="en-US" dirty="0" err="1"/>
              <a:t>Pr(W</a:t>
            </a:r>
            <a:r>
              <a:rPr lang="en-US" dirty="0"/>
              <a:t> | B) = |W∩B|/|B| = 5/12</a:t>
            </a:r>
          </a:p>
          <a:p>
            <a:r>
              <a:rPr lang="en-US" dirty="0"/>
              <a:t>“Probability of W given B”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since the sample space is the same,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general, the conditional probability of event A given event B is defined as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79438" y="2289175"/>
          <a:ext cx="74009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3" imgW="3086100" imgH="419100" progId="Equation.DSMT4">
                  <p:embed/>
                </p:oleObj>
              </mc:Choice>
              <mc:Fallback>
                <p:oleObj name="Equation" r:id="rId3" imgW="30861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2289175"/>
                        <a:ext cx="740092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17664" y="4424835"/>
          <a:ext cx="3321796" cy="104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5" imgW="1333500" imgH="419100" progId="Equation.DSMT4">
                  <p:embed/>
                </p:oleObj>
              </mc:Choice>
              <mc:Fallback>
                <p:oleObj name="Equation" r:id="rId5" imgW="1333500" imgH="419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664" y="4424835"/>
                        <a:ext cx="3321796" cy="1043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difference between</a:t>
            </a:r>
            <a:br>
              <a:rPr lang="en-US" dirty="0"/>
            </a:br>
            <a:r>
              <a:rPr lang="en-US" dirty="0" err="1"/>
              <a:t>Pr(A|B</a:t>
            </a:r>
            <a:r>
              <a:rPr lang="en-US" dirty="0"/>
              <a:t>) and </a:t>
            </a:r>
            <a:r>
              <a:rPr lang="en-US" dirty="0" err="1"/>
              <a:t>Pr(B|A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85" y="1600200"/>
            <a:ext cx="8593504" cy="482382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Pr(A|B</a:t>
            </a:r>
            <a:r>
              <a:rPr lang="en-US" dirty="0"/>
              <a:t>) is the proportion of B that is also within A, that is, </a:t>
            </a:r>
            <a:r>
              <a:rPr lang="en-US" dirty="0" err="1"/>
              <a:t>Pr(A|B</a:t>
            </a:r>
            <a:r>
              <a:rPr lang="en-US" dirty="0"/>
              <a:t>) is |A∩B| as a proportion of |B|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Pr(A|B</a:t>
            </a:r>
            <a:r>
              <a:rPr lang="en-US" dirty="0"/>
              <a:t>) is close to 1 but </a:t>
            </a:r>
            <a:r>
              <a:rPr lang="en-US" dirty="0" err="1"/>
              <a:t>Pr(B|A</a:t>
            </a:r>
            <a:r>
              <a:rPr lang="en-US" dirty="0"/>
              <a:t>) is close to 0</a:t>
            </a:r>
          </a:p>
        </p:txBody>
      </p:sp>
      <p:sp>
        <p:nvSpPr>
          <p:cNvPr id="4" name="Oval 3"/>
          <p:cNvSpPr/>
          <p:nvPr/>
        </p:nvSpPr>
        <p:spPr>
          <a:xfrm>
            <a:off x="1187586" y="2754341"/>
            <a:ext cx="4989511" cy="240797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16293" y="3224392"/>
            <a:ext cx="626782" cy="1500863"/>
          </a:xfrm>
          <a:prstGeom prst="ellipse">
            <a:avLst/>
          </a:prstGeom>
          <a:solidFill>
            <a:srgbClr val="FF66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13333" y="3067708"/>
            <a:ext cx="63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halkboard"/>
                <a:cs typeface="Chalkboard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7097" y="3067708"/>
            <a:ext cx="63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halkboard"/>
                <a:cs typeface="Chalkboard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8778" y="4948576"/>
            <a:ext cx="151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A∩B</a:t>
            </a:r>
            <a:endParaRPr lang="en-US" sz="4000" dirty="0">
              <a:latin typeface="Chalkboard"/>
              <a:cs typeface="Chalkboard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521483" y="4556204"/>
            <a:ext cx="832895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64" y="1220484"/>
            <a:ext cx="8832671" cy="46794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class has 42 students, 13 freshmen, 17 women, and 5 women freshmen</a:t>
            </a:r>
          </a:p>
          <a:p>
            <a:r>
              <a:rPr lang="en-US" dirty="0"/>
              <a:t>So if a student is selected at random,</a:t>
            </a:r>
          </a:p>
          <a:p>
            <a:pPr lvl="1"/>
            <a:r>
              <a:rPr lang="en-US" dirty="0" err="1"/>
              <a:t>Pr(Freshman</a:t>
            </a:r>
            <a:r>
              <a:rPr lang="en-US" dirty="0"/>
              <a:t>) = 13/42,</a:t>
            </a:r>
          </a:p>
          <a:p>
            <a:pPr lvl="1"/>
            <a:r>
              <a:rPr lang="en-US" dirty="0" err="1"/>
              <a:t>Pr(Woman</a:t>
            </a:r>
            <a:r>
              <a:rPr lang="en-US" dirty="0"/>
              <a:t>) = 17/42</a:t>
            </a:r>
          </a:p>
          <a:p>
            <a:pPr lvl="1"/>
            <a:r>
              <a:rPr lang="en-US" dirty="0" err="1"/>
              <a:t>Pr(Woman</a:t>
            </a:r>
            <a:r>
              <a:rPr lang="en-US" dirty="0"/>
              <a:t> freshman) = 5/42.</a:t>
            </a:r>
          </a:p>
          <a:p>
            <a:r>
              <a:rPr lang="en-US" dirty="0"/>
              <a:t>If a random selection chooses a woman, what is the probability she is a freshman?</a:t>
            </a:r>
          </a:p>
          <a:p>
            <a:pPr lvl="1"/>
            <a:r>
              <a:rPr lang="en-US" dirty="0"/>
              <a:t>Simple way: #women freshmen/#women = 5/17</a:t>
            </a:r>
          </a:p>
          <a:p>
            <a:pPr lvl="1"/>
            <a:r>
              <a:rPr lang="en-US" dirty="0"/>
              <a:t>Using probability: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05800" y="5323390"/>
          <a:ext cx="5255485" cy="94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3" imgW="2324100" imgH="419100" progId="Equation.DSMT4">
                  <p:embed/>
                </p:oleObj>
              </mc:Choice>
              <mc:Fallback>
                <p:oleObj name="Equation" r:id="rId3" imgW="23241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800" y="5323390"/>
                        <a:ext cx="5255485" cy="9474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Probability and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Fact: A and B are independent events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err="1"/>
              <a:t>Pr(A|B</a:t>
            </a:r>
            <a:r>
              <a:rPr lang="en-US" dirty="0"/>
              <a:t>) = </a:t>
            </a:r>
            <a:r>
              <a:rPr lang="en-US" dirty="0" err="1"/>
              <a:t>Pr(A</a:t>
            </a:r>
            <a:r>
              <a:rPr lang="en-US" dirty="0"/>
              <a:t>).</a:t>
            </a:r>
          </a:p>
          <a:p>
            <a:r>
              <a:rPr lang="en-US" dirty="0"/>
              <a:t>That is, knowing whether B is the case gives no information that would help determine the probability of A.</a:t>
            </a:r>
          </a:p>
          <a:p>
            <a:r>
              <a:rPr lang="en-US" dirty="0"/>
              <a:t>Proof:</a:t>
            </a:r>
          </a:p>
          <a:p>
            <a:pPr lvl="1">
              <a:buNone/>
            </a:pPr>
            <a:r>
              <a:rPr lang="en-US" dirty="0"/>
              <a:t>A and B independent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err="1"/>
              <a:t>Pr(A)∙Pr(B</a:t>
            </a:r>
            <a:r>
              <a:rPr lang="en-US" dirty="0"/>
              <a:t>) = </a:t>
            </a:r>
            <a:r>
              <a:rPr lang="en-US" dirty="0" err="1"/>
              <a:t>Pr(A∩B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 err="1"/>
              <a:t>Pr(A∩B</a:t>
            </a:r>
            <a:r>
              <a:rPr lang="en-US" dirty="0"/>
              <a:t>) = </a:t>
            </a:r>
            <a:r>
              <a:rPr lang="en-US" dirty="0" err="1"/>
              <a:t>Pr(A|B)∙Pr(B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So as long as </a:t>
            </a:r>
            <a:r>
              <a:rPr lang="en-US" dirty="0" err="1"/>
              <a:t>Pr(B</a:t>
            </a:r>
            <a:r>
              <a:rPr lang="en-US" dirty="0"/>
              <a:t>) is nonzero, </a:t>
            </a:r>
          </a:p>
          <a:p>
            <a:pPr lvl="1">
              <a:buNone/>
            </a:pPr>
            <a:r>
              <a:rPr lang="en-US" dirty="0" err="1"/>
              <a:t>Pr(A)∙Pr(B</a:t>
            </a:r>
            <a:r>
              <a:rPr lang="en-US" dirty="0"/>
              <a:t>) = </a:t>
            </a:r>
            <a:r>
              <a:rPr lang="en-US" dirty="0" err="1"/>
              <a:t>Pr(A|B)∙Pr(B</a:t>
            </a:r>
            <a:r>
              <a:rPr lang="en-US" dirty="0"/>
              <a:t>)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err="1"/>
              <a:t>Pr(A</a:t>
            </a:r>
            <a:r>
              <a:rPr lang="en-US" dirty="0"/>
              <a:t>) = </a:t>
            </a:r>
            <a:r>
              <a:rPr lang="en-US" dirty="0" err="1"/>
              <a:t>Pr(A|B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(hypothetically!):</a:t>
            </a:r>
          </a:p>
          <a:p>
            <a:pPr lvl="1"/>
            <a:r>
              <a:rPr lang="en-US" dirty="0"/>
              <a:t>Rick Santorum has a 5% probability of getting enough delegates to become the Republican nominee, unless the voting goes beyond the first ballot and there is a brokered convention</a:t>
            </a:r>
          </a:p>
          <a:p>
            <a:pPr lvl="1"/>
            <a:r>
              <a:rPr lang="en-US" dirty="0"/>
              <a:t>In a brokered convention, Santorum has a 65% probability of winning the nomination</a:t>
            </a:r>
          </a:p>
          <a:p>
            <a:pPr lvl="1"/>
            <a:r>
              <a:rPr lang="en-US" dirty="0"/>
              <a:t>There is a 7% probability of a brokered convention (cf. </a:t>
            </a:r>
            <a:r>
              <a:rPr lang="en-US" dirty="0" err="1"/>
              <a:t>Intrade.com</a:t>
            </a:r>
            <a:r>
              <a:rPr lang="en-US" dirty="0"/>
              <a:t>)</a:t>
            </a:r>
          </a:p>
          <a:p>
            <a:r>
              <a:rPr lang="en-US" dirty="0"/>
              <a:t>What is the probability that Santorum will be the Republican nominee?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55"/>
            <a:ext cx="8229600" cy="1143000"/>
          </a:xfrm>
        </p:spPr>
        <p:txBody>
          <a:bodyPr/>
          <a:lstStyle/>
          <a:p>
            <a:r>
              <a:rPr lang="en-US" dirty="0"/>
              <a:t>Total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18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Simple version: For any events A and B whose probability is neither 0 nor 1: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That is, </a:t>
            </a:r>
            <a:r>
              <a:rPr lang="en-US" dirty="0" err="1"/>
              <a:t>Pr(A</a:t>
            </a:r>
            <a:r>
              <a:rPr lang="en-US" dirty="0"/>
              <a:t>) is the weighted average of the probability of A conditional on B happening, and the probability of A conditional on B not happening.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7083" y="2242353"/>
          <a:ext cx="64881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3" imgW="2527300" imgH="241300" progId="Equation.DSMT4">
                  <p:embed/>
                </p:oleObj>
              </mc:Choice>
              <mc:Fallback>
                <p:oleObj name="Equation" r:id="rId3" imgW="25273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083" y="2242353"/>
                        <a:ext cx="6488112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591371" y="4970258"/>
            <a:ext cx="3140743" cy="1406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92209" y="5270658"/>
            <a:ext cx="2075622" cy="855505"/>
          </a:xfrm>
          <a:prstGeom prst="ellipse">
            <a:avLst/>
          </a:prstGeom>
          <a:solidFill>
            <a:srgbClr val="FF0000">
              <a:alpha val="29000"/>
            </a:srgb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91372" y="4970258"/>
            <a:ext cx="1266186" cy="1406419"/>
          </a:xfrm>
          <a:prstGeom prst="rect">
            <a:avLst/>
          </a:prstGeom>
          <a:solidFill>
            <a:srgbClr val="3366FF">
              <a:alpha val="47000"/>
            </a:srgbClr>
          </a:solidFill>
          <a:ln>
            <a:solidFill>
              <a:srgbClr val="008000">
                <a:alpha val="32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57651" y="4970258"/>
            <a:ext cx="66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67831" y="5039825"/>
            <a:ext cx="66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54176" y="4754373"/>
            <a:ext cx="66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_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63386" y="5501490"/>
            <a:ext cx="66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16080" y="5895330"/>
            <a:ext cx="66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1736</TotalTime>
  <Words>641</Words>
  <Application>Microsoft Macintosh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Chalkboard</vt:lpstr>
      <vt:lpstr>CS20 template</vt:lpstr>
      <vt:lpstr>Equation</vt:lpstr>
      <vt:lpstr>Conditional Probability</vt:lpstr>
      <vt:lpstr>What is a conditional probability?</vt:lpstr>
      <vt:lpstr>What is a conditional probability?</vt:lpstr>
      <vt:lpstr>Conditional probability</vt:lpstr>
      <vt:lpstr>What is the difference between Pr(A|B) and Pr(B|A)?</vt:lpstr>
      <vt:lpstr>CS20</vt:lpstr>
      <vt:lpstr>Conditional Probability and Independence</vt:lpstr>
      <vt:lpstr>Total Probability</vt:lpstr>
      <vt:lpstr>Total Probability</vt:lpstr>
      <vt:lpstr>“Total probability” = weighted average of probabilities</vt:lpstr>
    </vt:vector>
  </TitlesOfParts>
  <Company>Harvard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Probability</dc:title>
  <dc:creator>Harry Lewis</dc:creator>
  <cp:lastModifiedBy>Eric Harley</cp:lastModifiedBy>
  <cp:revision>52</cp:revision>
  <dcterms:created xsi:type="dcterms:W3CDTF">2012-04-01T13:00:35Z</dcterms:created>
  <dcterms:modified xsi:type="dcterms:W3CDTF">2018-10-27T04:25:56Z</dcterms:modified>
</cp:coreProperties>
</file>