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59" r:id="rId8"/>
    <p:sldId id="260" r:id="rId9"/>
    <p:sldId id="261" r:id="rId10"/>
    <p:sldId id="267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627"/>
  </p:normalViewPr>
  <p:slideViewPr>
    <p:cSldViewPr snapToGrid="0" snapToObjects="1" showGuides="1">
      <p:cViewPr varScale="1">
        <p:scale>
          <a:sx n="110" d="100"/>
          <a:sy n="110" d="100"/>
        </p:scale>
        <p:origin x="3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7B263-2CB6-5642-9FCD-FF732EC85814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Variables and Expectation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mean, different variance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83239" y="2107977"/>
            <a:ext cx="7834086" cy="3854211"/>
            <a:chOff x="654957" y="2107977"/>
            <a:chExt cx="7834086" cy="3854211"/>
          </a:xfrm>
        </p:grpSpPr>
        <p:sp>
          <p:nvSpPr>
            <p:cNvPr id="4" name="Rectangle 3"/>
            <p:cNvSpPr/>
            <p:nvPr/>
          </p:nvSpPr>
          <p:spPr>
            <a:xfrm>
              <a:off x="3501571" y="2431143"/>
              <a:ext cx="254000" cy="2884714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2431143"/>
              <a:ext cx="254000" cy="2884714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42429" y="2431143"/>
              <a:ext cx="254000" cy="2884714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413000" y="5315857"/>
              <a:ext cx="446314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39571" y="2107977"/>
              <a:ext cx="101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⅓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4957" y="5315857"/>
              <a:ext cx="7834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-2       -1         0        1        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07139" y="2869977"/>
            <a:ext cx="5588001" cy="2447468"/>
            <a:chOff x="1378857" y="2869977"/>
            <a:chExt cx="5588001" cy="2447468"/>
          </a:xfrm>
        </p:grpSpPr>
        <p:sp>
          <p:nvSpPr>
            <p:cNvPr id="12" name="Rectangle 11"/>
            <p:cNvSpPr/>
            <p:nvPr/>
          </p:nvSpPr>
          <p:spPr>
            <a:xfrm>
              <a:off x="3501571" y="3193143"/>
              <a:ext cx="254000" cy="212271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3193143"/>
              <a:ext cx="254000" cy="212271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2429" y="3193143"/>
              <a:ext cx="254000" cy="212271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12858" y="3193143"/>
              <a:ext cx="254000" cy="212271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86000" y="3194731"/>
              <a:ext cx="254000" cy="212271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8857" y="2869977"/>
              <a:ext cx="11611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⅕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6858" y="2107977"/>
            <a:ext cx="2329542" cy="2870423"/>
            <a:chOff x="6966858" y="2107977"/>
            <a:chExt cx="2329542" cy="2870423"/>
          </a:xfrm>
        </p:grpSpPr>
        <p:sp>
          <p:nvSpPr>
            <p:cNvPr id="19" name="Rectangle 18"/>
            <p:cNvSpPr/>
            <p:nvPr/>
          </p:nvSpPr>
          <p:spPr>
            <a:xfrm>
              <a:off x="8532584" y="2107977"/>
              <a:ext cx="197757" cy="1085166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542564" y="3893234"/>
              <a:ext cx="197757" cy="1085166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66858" y="2384976"/>
              <a:ext cx="2177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variance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19258" y="4299857"/>
              <a:ext cx="2177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 variance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85" y="1600200"/>
            <a:ext cx="8356915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Roll one die, X can be 1, 2, 3, 4, 5, or 6, each with probability 1/6. So E(X) = 3.5, so</a:t>
            </a:r>
          </a:p>
          <a:p>
            <a:endParaRPr lang="en-US" dirty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918043" y="2721347"/>
          <a:ext cx="6546850" cy="229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3" imgW="2971800" imgH="1041400" progId="Equation.DSMT4">
                  <p:embed/>
                </p:oleObj>
              </mc:Choice>
              <mc:Fallback>
                <p:oleObj name="Equation" r:id="rId3" imgW="2971800" imgH="1041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043" y="2721347"/>
                        <a:ext cx="6546850" cy="229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85" y="1417638"/>
            <a:ext cx="8356915" cy="4708525"/>
          </a:xfrm>
        </p:spPr>
        <p:txBody>
          <a:bodyPr/>
          <a:lstStyle/>
          <a:p>
            <a:pPr>
              <a:buNone/>
            </a:pPr>
            <a:r>
              <a:rPr lang="en-US" dirty="0"/>
              <a:t>Roll two dice and add them. There are 36 outcomes, and X can be 1, 2, …, 12. But the probabilities vary.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 E(X) = 7 and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059200" y="4375766"/>
          <a:ext cx="5947879" cy="208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3" imgW="2971800" imgH="1041400" progId="Equation.DSMT4">
                  <p:embed/>
                </p:oleObj>
              </mc:Choice>
              <mc:Fallback>
                <p:oleObj name="Equation" r:id="rId3" imgW="2971800" imgH="1041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200" y="4375766"/>
                        <a:ext cx="5947879" cy="20811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9880" y="3050056"/>
          <a:ext cx="8356920" cy="736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9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4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4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4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64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64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4047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Pr(x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random variable X is a mapping from a sample space S to a target set T, usually </a:t>
            </a:r>
            <a:r>
              <a:rPr lang="en-US" dirty="0">
                <a:latin typeface="Engravers MT"/>
                <a:cs typeface="Engravers MT"/>
              </a:rPr>
              <a:t>N</a:t>
            </a:r>
            <a:r>
              <a:rPr lang="en-US" dirty="0"/>
              <a:t> or </a:t>
            </a:r>
            <a:r>
              <a:rPr lang="en-US" dirty="0">
                <a:latin typeface="Engravers MT"/>
                <a:cs typeface="Engravers MT"/>
              </a:rPr>
              <a:t>R</a:t>
            </a:r>
            <a:r>
              <a:rPr lang="en-US" dirty="0"/>
              <a:t>.</a:t>
            </a:r>
          </a:p>
          <a:p>
            <a:r>
              <a:rPr lang="en-US" dirty="0"/>
              <a:t>Example: S = coin flips, </a:t>
            </a:r>
            <a:r>
              <a:rPr lang="en-US" dirty="0" err="1"/>
              <a:t>X(s</a:t>
            </a:r>
            <a:r>
              <a:rPr lang="en-US" dirty="0"/>
              <a:t>) = 1 if the flip comes up heads, 0 if it comes up tails</a:t>
            </a:r>
          </a:p>
          <a:p>
            <a:r>
              <a:rPr lang="en-US" dirty="0"/>
              <a:t>Example: S = Harvard basketball games, and for any game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∈S</a:t>
            </a:r>
            <a:r>
              <a:rPr lang="en-US" dirty="0"/>
              <a:t>, </a:t>
            </a:r>
            <a:r>
              <a:rPr lang="en-US" dirty="0" err="1"/>
              <a:t>X(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/>
              <a:t>) = 1 if Harvard wins game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/>
              <a:t>, 0 if Harvard loses.</a:t>
            </a:r>
          </a:p>
          <a:p>
            <a:r>
              <a:rPr lang="en-US" dirty="0"/>
              <a:t>These are examples of </a:t>
            </a:r>
            <a:r>
              <a:rPr lang="en-US" dirty="0">
                <a:solidFill>
                  <a:srgbClr val="3366FF"/>
                </a:solidFill>
              </a:rPr>
              <a:t>Bernoulli trials</a:t>
            </a:r>
            <a:r>
              <a:rPr lang="en-US" dirty="0"/>
              <a:t>: The random variable has the values 0 and 1 only.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 = sequences of 10 coin flips, </a:t>
            </a:r>
            <a:r>
              <a:rPr lang="en-US" dirty="0" err="1"/>
              <a:t>X(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/>
              <a:t>) = number of heads in outcome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/>
              <a:t>. E.g. X(HTTHTHTTTH) = 4.</a:t>
            </a:r>
          </a:p>
          <a:p>
            <a:r>
              <a:rPr lang="en-US" dirty="0"/>
              <a:t>Example: S = Harvard basketball games, </a:t>
            </a:r>
            <a:r>
              <a:rPr lang="en-US" dirty="0" err="1"/>
              <a:t>X(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/>
              <a:t>) = number of points player LR scored in game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5471" cy="4525963"/>
          </a:xfrm>
        </p:spPr>
        <p:txBody>
          <a:bodyPr>
            <a:normAutofit/>
          </a:bodyPr>
          <a:lstStyle/>
          <a:p>
            <a:r>
              <a:rPr lang="en-US" dirty="0"/>
              <a:t>For any </a:t>
            </a:r>
            <a:r>
              <a:rPr lang="en-US" dirty="0" err="1"/>
              <a:t>x∈T</a:t>
            </a:r>
            <a:r>
              <a:rPr lang="en-US" dirty="0"/>
              <a:t>, </a:t>
            </a:r>
            <a:r>
              <a:rPr lang="en-US" dirty="0" err="1"/>
              <a:t>Pr({s∈S</a:t>
            </a:r>
            <a:r>
              <a:rPr lang="en-US" dirty="0"/>
              <a:t>: </a:t>
            </a:r>
            <a:r>
              <a:rPr lang="en-US" dirty="0" err="1"/>
              <a:t>X(s</a:t>
            </a:r>
            <a:r>
              <a:rPr lang="en-US" dirty="0"/>
              <a:t>) = </a:t>
            </a:r>
            <a:r>
              <a:rPr lang="en-US" dirty="0" err="1"/>
              <a:t>x</a:t>
            </a:r>
            <a:r>
              <a:rPr lang="en-US" dirty="0"/>
              <a:t>}) is a well defined probability. (Min 0, max 1, sum to 1 over all possible values of </a:t>
            </a:r>
            <a:r>
              <a:rPr lang="en-US" dirty="0" err="1"/>
              <a:t>x</a:t>
            </a:r>
            <a:r>
              <a:rPr lang="en-US" dirty="0"/>
              <a:t>, etc.)</a:t>
            </a:r>
          </a:p>
          <a:p>
            <a:r>
              <a:rPr lang="en-US" dirty="0"/>
              <a:t>Usually we just write </a:t>
            </a:r>
            <a:r>
              <a:rPr lang="en-US" dirty="0" err="1"/>
              <a:t>Pr(X</a:t>
            </a:r>
            <a:r>
              <a:rPr lang="en-US" dirty="0"/>
              <a:t>=</a:t>
            </a:r>
            <a:r>
              <a:rPr lang="en-US" dirty="0" err="1"/>
              <a:t>x</a:t>
            </a:r>
            <a:r>
              <a:rPr lang="en-US" dirty="0"/>
              <a:t>).</a:t>
            </a:r>
          </a:p>
          <a:p>
            <a:r>
              <a:rPr lang="en-US" dirty="0"/>
              <a:t>Similarly we might write </a:t>
            </a:r>
            <a:r>
              <a:rPr lang="en-US" dirty="0" err="1"/>
              <a:t>Pr(X</a:t>
            </a:r>
            <a:r>
              <a:rPr lang="en-US" dirty="0"/>
              <a:t>&lt;</a:t>
            </a:r>
            <a:r>
              <a:rPr lang="en-US" dirty="0" err="1"/>
              <a:t>x</a:t>
            </a:r>
            <a:r>
              <a:rPr lang="en-US" dirty="0"/>
              <a:t>)</a:t>
            </a:r>
          </a:p>
          <a:p>
            <a:r>
              <a:rPr lang="en-US" dirty="0"/>
              <a:t>Example: S = Roll of a die, </a:t>
            </a:r>
            <a:r>
              <a:rPr lang="en-US" dirty="0" err="1"/>
              <a:t>X(s</a:t>
            </a:r>
            <a:r>
              <a:rPr lang="en-US" dirty="0"/>
              <a:t>) = number that comes up on roll </a:t>
            </a:r>
            <a:r>
              <a:rPr lang="en-US" dirty="0" err="1"/>
              <a:t>s</a:t>
            </a:r>
            <a:r>
              <a:rPr lang="en-US" dirty="0"/>
              <a:t>. </a:t>
            </a:r>
            <a:r>
              <a:rPr lang="en-US" dirty="0" err="1"/>
              <a:t>Pr(X</a:t>
            </a:r>
            <a:r>
              <a:rPr lang="en-US" dirty="0"/>
              <a:t>=4) = 1/6.</a:t>
            </a:r>
          </a:p>
          <a:p>
            <a:r>
              <a:rPr lang="en-US" dirty="0" err="1"/>
              <a:t>Pr(X</a:t>
            </a:r>
            <a:r>
              <a:rPr lang="en-US"/>
              <a:t>&lt;4) = ½.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5471" cy="4525963"/>
          </a:xfrm>
        </p:spPr>
        <p:txBody>
          <a:bodyPr>
            <a:normAutofit/>
          </a:bodyPr>
          <a:lstStyle/>
          <a:p>
            <a:r>
              <a:rPr lang="en-US" dirty="0"/>
              <a:t>Example: S = result of rolling a die twice</a:t>
            </a:r>
          </a:p>
          <a:p>
            <a:pPr lvl="1">
              <a:buNone/>
            </a:pPr>
            <a:r>
              <a:rPr lang="en-US" dirty="0" err="1"/>
              <a:t>X(s</a:t>
            </a:r>
            <a:r>
              <a:rPr lang="en-US" dirty="0"/>
              <a:t>) = 1 if the rolls are equal</a:t>
            </a:r>
          </a:p>
          <a:p>
            <a:pPr lvl="1">
              <a:buNone/>
            </a:pPr>
            <a:r>
              <a:rPr lang="en-US" dirty="0" err="1"/>
              <a:t>X(s</a:t>
            </a:r>
            <a:r>
              <a:rPr lang="en-US" dirty="0"/>
              <a:t>) = 0 if the rolls are unequal</a:t>
            </a:r>
          </a:p>
          <a:p>
            <a:pPr lvl="1">
              <a:buNone/>
            </a:pPr>
            <a:r>
              <a:rPr lang="en-US" dirty="0" err="1"/>
              <a:t>Pr(X</a:t>
            </a:r>
            <a:r>
              <a:rPr lang="en-US" dirty="0"/>
              <a:t>=0) = 5/6</a:t>
            </a:r>
          </a:p>
          <a:p>
            <a:pPr lvl="1">
              <a:buNone/>
            </a:pPr>
            <a:r>
              <a:rPr lang="en-US" dirty="0" err="1"/>
              <a:t>Pr(X</a:t>
            </a:r>
            <a:r>
              <a:rPr lang="en-US" dirty="0"/>
              <a:t>=1) = 1/6.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5471" cy="4525963"/>
          </a:xfrm>
        </p:spPr>
        <p:txBody>
          <a:bodyPr>
            <a:normAutofit/>
          </a:bodyPr>
          <a:lstStyle/>
          <a:p>
            <a:r>
              <a:rPr lang="en-US" dirty="0"/>
              <a:t>Example: S = sequences of 10 coin flips, </a:t>
            </a:r>
            <a:r>
              <a:rPr lang="en-US" dirty="0" err="1"/>
              <a:t>X(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/>
              <a:t>) = number of heads in outcome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/>
              <a:t>. Then </a:t>
            </a:r>
            <a:r>
              <a:rPr lang="en-US" dirty="0" err="1"/>
              <a:t>Pr(X</a:t>
            </a:r>
            <a:r>
              <a:rPr lang="en-US" dirty="0"/>
              <a:t>=0) = 2</a:t>
            </a:r>
            <a:r>
              <a:rPr lang="en-US" baseline="30000" dirty="0"/>
              <a:t>-10</a:t>
            </a:r>
            <a:r>
              <a:rPr lang="en-US" dirty="0"/>
              <a:t> = </a:t>
            </a:r>
            <a:r>
              <a:rPr lang="en-US" dirty="0" err="1"/>
              <a:t>Pr(X</a:t>
            </a:r>
            <a:r>
              <a:rPr lang="en-US" dirty="0"/>
              <a:t>=10), and by a previous calculation, </a:t>
            </a:r>
            <a:r>
              <a:rPr lang="en-US" dirty="0" err="1"/>
              <a:t>Pr(X</a:t>
            </a:r>
            <a:r>
              <a:rPr lang="en-US" dirty="0"/>
              <a:t>=5) ≈ .25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816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Expected Value or Expectation of a random variable is the weighted average of its possible values, weighted by the probability of those values.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70026" y="3908844"/>
          <a:ext cx="4964102" cy="1241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3" imgW="1422400" imgH="355600" progId="Equation.DSMT4">
                  <p:embed/>
                </p:oleObj>
              </mc:Choice>
              <mc:Fallback>
                <p:oleObj name="Equation" r:id="rId3" imgW="1422400" imgH="355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026" y="3908844"/>
                        <a:ext cx="4964102" cy="12410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Expectation,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 die is rolled three times, what is the expected number of common values?</a:t>
            </a:r>
          </a:p>
          <a:p>
            <a:pPr lvl="1"/>
            <a:r>
              <a:rPr lang="en-US" dirty="0"/>
              <a:t>That is, 464 would have 2 common values; 123 would have 1.</a:t>
            </a:r>
          </a:p>
          <a:p>
            <a:r>
              <a:rPr lang="en-US" dirty="0" err="1"/>
              <a:t>Pr(X</a:t>
            </a:r>
            <a:r>
              <a:rPr lang="en-US" dirty="0"/>
              <a:t>=1) = 6∙5∙4/6</a:t>
            </a:r>
            <a:r>
              <a:rPr lang="en-US" baseline="30000" dirty="0"/>
              <a:t>3 </a:t>
            </a:r>
            <a:r>
              <a:rPr lang="en-US" dirty="0"/>
              <a:t>= 20/36</a:t>
            </a:r>
          </a:p>
          <a:p>
            <a:r>
              <a:rPr lang="en-US" dirty="0" err="1"/>
              <a:t>Pr(X</a:t>
            </a:r>
            <a:r>
              <a:rPr lang="en-US" dirty="0"/>
              <a:t>=3) = 6/6</a:t>
            </a:r>
            <a:r>
              <a:rPr lang="en-US" baseline="30000" dirty="0"/>
              <a:t>3 </a:t>
            </a:r>
            <a:r>
              <a:rPr lang="en-US" dirty="0"/>
              <a:t>= 1/36</a:t>
            </a:r>
          </a:p>
          <a:p>
            <a:r>
              <a:rPr lang="en-US" dirty="0" err="1"/>
              <a:t>Pr(X</a:t>
            </a:r>
            <a:r>
              <a:rPr lang="en-US" dirty="0"/>
              <a:t>=2) = 1-Pr(X=1)-Pr(X=3) = 15/36</a:t>
            </a:r>
          </a:p>
          <a:p>
            <a:r>
              <a:rPr lang="en-US" dirty="0"/>
              <a:t>E(X) = (20/36)∙1 + (15/36)∙2 + (1/36)∙3 ≈ 1.47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expected value E(X) of a random variable X is also called the </a:t>
            </a:r>
            <a:r>
              <a:rPr lang="en-US" u="sng" dirty="0"/>
              <a:t>mean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u="sng" dirty="0"/>
              <a:t>variance </a:t>
            </a:r>
            <a:r>
              <a:rPr lang="en-US" dirty="0"/>
              <a:t>of X is the expected value of the random variable (x-E(X))</a:t>
            </a:r>
            <a:r>
              <a:rPr lang="en-US" baseline="30000" dirty="0"/>
              <a:t>2</a:t>
            </a:r>
            <a:r>
              <a:rPr lang="en-US" dirty="0"/>
              <a:t>, the expected value of the square of the difference from the mean. That is,</a:t>
            </a:r>
          </a:p>
          <a:p>
            <a:endParaRPr lang="en-US" dirty="0"/>
          </a:p>
          <a:p>
            <a:r>
              <a:rPr lang="en-US" dirty="0"/>
              <a:t>Variance is always positive, and measures the “spread” of the values of X.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50477" y="4354155"/>
          <a:ext cx="4196882" cy="783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3" imgW="1905000" imgH="355600" progId="Equation.DSMT4">
                  <p:embed/>
                </p:oleObj>
              </mc:Choice>
              <mc:Fallback>
                <p:oleObj name="Equation" r:id="rId3" imgW="1905000" imgH="355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477" y="4354155"/>
                        <a:ext cx="4196882" cy="7834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1425</TotalTime>
  <Words>700</Words>
  <Application>Microsoft Macintosh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Chalkboard</vt:lpstr>
      <vt:lpstr>Engravers MT</vt:lpstr>
      <vt:lpstr>CS20 template</vt:lpstr>
      <vt:lpstr>Equation</vt:lpstr>
      <vt:lpstr>Random Variables and Expectation</vt:lpstr>
      <vt:lpstr>Random Variables</vt:lpstr>
      <vt:lpstr>More Random Variables</vt:lpstr>
      <vt:lpstr>Probability Mass Function</vt:lpstr>
      <vt:lpstr>Probability Mass Function</vt:lpstr>
      <vt:lpstr>Probability Mass Function</vt:lpstr>
      <vt:lpstr>Expectation</vt:lpstr>
      <vt:lpstr>Expectation, example</vt:lpstr>
      <vt:lpstr>Variance</vt:lpstr>
      <vt:lpstr>Same mean, different variance</vt:lpstr>
      <vt:lpstr>Variance Example</vt:lpstr>
      <vt:lpstr>Variance Example</vt:lpstr>
    </vt:vector>
  </TitlesOfParts>
  <Company>Harvard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Variables and Expectation</dc:title>
  <dc:creator>Harry Lewis</dc:creator>
  <cp:lastModifiedBy>Eric Harley</cp:lastModifiedBy>
  <cp:revision>16</cp:revision>
  <dcterms:created xsi:type="dcterms:W3CDTF">2012-04-06T13:17:29Z</dcterms:created>
  <dcterms:modified xsi:type="dcterms:W3CDTF">2018-10-27T04:27:00Z</dcterms:modified>
</cp:coreProperties>
</file>