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30" r:id="rId1"/>
  </p:sldMasterIdLst>
  <p:notesMasterIdLst>
    <p:notesMasterId r:id="rId20"/>
  </p:notesMasterIdLst>
  <p:sldIdLst>
    <p:sldId id="256" r:id="rId2"/>
    <p:sldId id="728" r:id="rId3"/>
    <p:sldId id="750" r:id="rId4"/>
    <p:sldId id="761" r:id="rId5"/>
    <p:sldId id="751" r:id="rId6"/>
    <p:sldId id="764" r:id="rId7"/>
    <p:sldId id="765" r:id="rId8"/>
    <p:sldId id="801" r:id="rId9"/>
    <p:sldId id="772" r:id="rId10"/>
    <p:sldId id="777" r:id="rId11"/>
    <p:sldId id="779" r:id="rId12"/>
    <p:sldId id="794" r:id="rId13"/>
    <p:sldId id="796" r:id="rId14"/>
    <p:sldId id="805" r:id="rId15"/>
    <p:sldId id="798" r:id="rId16"/>
    <p:sldId id="787" r:id="rId17"/>
    <p:sldId id="803" r:id="rId18"/>
    <p:sldId id="804" r:id="rId1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6" autoAdjust="0"/>
    <p:restoredTop sz="87015" autoAdjust="0"/>
  </p:normalViewPr>
  <p:slideViewPr>
    <p:cSldViewPr>
      <p:cViewPr varScale="1">
        <p:scale>
          <a:sx n="118" d="100"/>
          <a:sy n="118" d="100"/>
        </p:scale>
        <p:origin x="216" y="40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logit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PFDinTextCompPro-Italic"/>
              <a:cs typeface="PFDinTextCompPro-Italic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1200" i="1" dirty="0">
                <a:latin typeface="Symbol" charset="2"/>
                <a:cs typeface="Symbol" charset="2"/>
              </a:rPr>
              <a:t>b</a:t>
            </a:r>
            <a:r>
              <a:rPr lang="en-US" sz="12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1200" dirty="0" err="1">
                <a:latin typeface="PFDinTextCompPro-Italic"/>
                <a:cs typeface="PFDinTextCompPro-Italic"/>
              </a:rPr>
              <a:t>exp</a:t>
            </a:r>
            <a:r>
              <a:rPr lang="en-US" sz="1200" dirty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0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rPr>
              <a:t>This means that for every customer that converts you will have two customers that do not convert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1795-F2D5-4245-8C0C-936D9D32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385" y="860478"/>
            <a:ext cx="7022306" cy="1830493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98BB2-1C1A-124D-AC6F-AFE51D91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85" y="2761562"/>
            <a:ext cx="7022306" cy="1269418"/>
          </a:xfrm>
        </p:spPr>
        <p:txBody>
          <a:bodyPr/>
          <a:lstStyle>
            <a:lvl1pPr marL="0" indent="0" algn="ctr">
              <a:buNone/>
              <a:defRPr sz="1840"/>
            </a:lvl1pPr>
            <a:lvl2pPr marL="350535" indent="0" algn="ctr">
              <a:buNone/>
              <a:defRPr sz="1533"/>
            </a:lvl2pPr>
            <a:lvl3pPr marL="701070" indent="0" algn="ctr">
              <a:buNone/>
              <a:defRPr sz="1380"/>
            </a:lvl3pPr>
            <a:lvl4pPr marL="1051606" indent="0" algn="ctr">
              <a:buNone/>
              <a:defRPr sz="1227"/>
            </a:lvl4pPr>
            <a:lvl5pPr marL="1402141" indent="0" algn="ctr">
              <a:buNone/>
              <a:defRPr sz="1227"/>
            </a:lvl5pPr>
            <a:lvl6pPr marL="1752676" indent="0" algn="ctr">
              <a:buNone/>
              <a:defRPr sz="1227"/>
            </a:lvl6pPr>
            <a:lvl7pPr marL="2103211" indent="0" algn="ctr">
              <a:buNone/>
              <a:defRPr sz="1227"/>
            </a:lvl7pPr>
            <a:lvl8pPr marL="2453747" indent="0" algn="ctr">
              <a:buNone/>
              <a:defRPr sz="1227"/>
            </a:lvl8pPr>
            <a:lvl9pPr marL="2804282" indent="0" algn="ctr">
              <a:buNone/>
              <a:defRPr sz="122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527-00BA-6C42-9BB4-24B39B98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FB63-006D-154C-9A86-89D63975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04F9-A6C7-4A49-99DC-F2C6A13F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79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12C-BB7D-0A44-B9BC-940C5075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E8E9-F25C-4048-9C9A-06AE1B3EB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E3C9-CB46-1846-AF97-2DE9ED3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A1A4-A846-0F41-B882-8AAA3286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AADB-8970-C84F-8B5D-54B27008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648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3CB6B-61A3-554B-B6E5-92D11A61B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0451" y="279929"/>
            <a:ext cx="2018913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6D577-A51B-F24F-A7FB-C243F42E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711" y="279929"/>
            <a:ext cx="5939701" cy="44557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CD07-7B18-D145-AABD-A3D0F56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8C84-0003-EB49-8B76-4551F3CC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F35B-B788-AA48-955C-8C3FCE6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0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131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5502-6940-A148-AE25-22591777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62F3-9B37-9449-8901-6A832754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4BA9-C0BB-9640-8047-57CCB200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6F37-CFDA-EC4A-9A36-5EE35438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53A3-5D2F-2947-A9BA-BBE32D8F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211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27ED-2D8C-9249-833E-B7EB757F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5" y="1310800"/>
            <a:ext cx="8075652" cy="2187098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353CC-0152-DF4C-85B3-9CFC0D64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35" y="3518589"/>
            <a:ext cx="8075652" cy="1150143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0535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45AC-6C8F-C646-8FB5-1121C248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E79B-43BE-B44A-A8AF-9BD4F686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DB0C-748A-F847-AF60-B6765F9D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25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6BF8-B438-C943-BB01-D039EB3B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CE8C-F23B-4245-BA4F-A2E2A27EF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711" y="1399646"/>
            <a:ext cx="3979307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FBCB-4E95-4E48-9616-5C07F8C0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0057" y="1399646"/>
            <a:ext cx="3979307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F0A5F-6B14-874B-A8D4-1FB59649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0831-11D1-8044-AA77-4D2E7311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1D63-136C-A34E-9FFD-B2B8C30B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775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21A2-15D8-994E-80A1-A24942C3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31" y="279930"/>
            <a:ext cx="8075652" cy="10162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176A-760E-D84C-9706-E39B0EC10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931" y="1288892"/>
            <a:ext cx="3961019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7B52-8F57-CB48-A540-2930EFB3B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31" y="1920557"/>
            <a:ext cx="3961019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8E00-155F-1645-8352-47C151F3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0057" y="1288892"/>
            <a:ext cx="3980526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58503-1A6B-8E4E-BAA7-82895E4F9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0057" y="1920557"/>
            <a:ext cx="3980526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ACA4-3A2D-5543-99F9-7DE4A9D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EDA-1027-2148-84C5-6C8208BB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5C14A-1325-D34C-BA25-11BAEB0B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65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849A-E331-0646-816D-D51833D9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D94B4-B14D-F148-A58A-7E730A6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56AA1-7958-6C46-A288-5FD70546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C546E-64D3-A64E-BA23-2D3051DA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99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96EAD-B86F-8249-8C60-D667BCF0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BA6AB-1DF9-804A-B94C-AB663F78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ECE94-E95F-984B-9932-C9B920F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04C70-ACA5-F34F-A1DA-C6016D40A0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04B2-366D-104C-8401-7421B98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31" y="350520"/>
            <a:ext cx="3019835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531C-1699-7243-AD7E-0EAC2E52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526" y="757026"/>
            <a:ext cx="4740057" cy="3736446"/>
          </a:xfrm>
        </p:spPr>
        <p:txBody>
          <a:bodyPr/>
          <a:lstStyle>
            <a:lvl1pPr>
              <a:defRPr sz="2453"/>
            </a:lvl1pPr>
            <a:lvl2pPr>
              <a:defRPr sz="2147"/>
            </a:lvl2pPr>
            <a:lvl3pPr>
              <a:defRPr sz="1840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6CF86-FA6D-3841-9B54-E9559FEE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931" y="1577340"/>
            <a:ext cx="3019835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1A16-CC94-5343-9F60-E058E719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A9E92-E178-5E47-B604-7DE31779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ABFC5-EDBB-D74D-A1A9-2AE0815C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42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6F83-3B1E-6E4A-8E7D-7CA261D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31" y="350520"/>
            <a:ext cx="3019835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5ACED-FF81-DA47-9205-7CFEEA170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80526" y="757026"/>
            <a:ext cx="4740057" cy="3736446"/>
          </a:xfrm>
        </p:spPr>
        <p:txBody>
          <a:bodyPr/>
          <a:lstStyle>
            <a:lvl1pPr marL="0" indent="0">
              <a:buNone/>
              <a:defRPr sz="2453"/>
            </a:lvl1pPr>
            <a:lvl2pPr marL="350535" indent="0">
              <a:buNone/>
              <a:defRPr sz="2147"/>
            </a:lvl2pPr>
            <a:lvl3pPr marL="701070" indent="0">
              <a:buNone/>
              <a:defRPr sz="1840"/>
            </a:lvl3pPr>
            <a:lvl4pPr marL="1051606" indent="0">
              <a:buNone/>
              <a:defRPr sz="1533"/>
            </a:lvl4pPr>
            <a:lvl5pPr marL="1402141" indent="0">
              <a:buNone/>
              <a:defRPr sz="1533"/>
            </a:lvl5pPr>
            <a:lvl6pPr marL="1752676" indent="0">
              <a:buNone/>
              <a:defRPr sz="1533"/>
            </a:lvl6pPr>
            <a:lvl7pPr marL="2103211" indent="0">
              <a:buNone/>
              <a:defRPr sz="1533"/>
            </a:lvl7pPr>
            <a:lvl8pPr marL="2453747" indent="0">
              <a:buNone/>
              <a:defRPr sz="1533"/>
            </a:lvl8pPr>
            <a:lvl9pPr marL="2804282" indent="0">
              <a:buNone/>
              <a:defRPr sz="15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EEA73-34E5-F948-8095-233BDB4A2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931" y="1577340"/>
            <a:ext cx="3019835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984B2-BFA0-204C-8424-8DAD5586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06-7271-ED43-8C7D-885D6CFA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F125A-A63F-A742-85A4-598BD0E1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399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95F47-1604-2444-A75F-DE0C0160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12" y="279930"/>
            <a:ext cx="8075652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492C-0795-B246-9A6D-E7548D8B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712" y="1399646"/>
            <a:ext cx="8075652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466E-99D4-954C-AD95-571C27B10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3711" y="4873202"/>
            <a:ext cx="2106692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8F3E-C493-F84F-B689-8F6D0EA21121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0AEE-6974-1B4A-AD9B-3319AAC69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1519" y="4873202"/>
            <a:ext cx="3160038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B90B-C7CE-9249-87C4-43A2606C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12672" y="4873202"/>
            <a:ext cx="2106692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D72CFD-D302-374C-B1F5-8330648B6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02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03" r:id="rId21"/>
    <p:sldLayoutId id="2147484104" r:id="rId22"/>
    <p:sldLayoutId id="2147484105" r:id="rId23"/>
  </p:sldLayoutIdLst>
  <p:hf hdr="0" ftr="0" dt="0"/>
  <p:txStyles>
    <p:titleStyle>
      <a:lvl1pPr algn="l" defTabSz="701070" rtl="0" eaLnBrk="1" latinLnBrk="0" hangingPunct="1">
        <a:lnSpc>
          <a:spcPct val="90000"/>
        </a:lnSpc>
        <a:spcBef>
          <a:spcPct val="0"/>
        </a:spcBef>
        <a:buNone/>
        <a:defRPr sz="33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8" indent="-175268" algn="l" defTabSz="70107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2580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6338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87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740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94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847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901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9550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CA72-42B1-6E4C-84ED-839478338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8954B-37DC-B343-B98F-5B17BB957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Harley</a:t>
            </a:r>
          </a:p>
          <a:p>
            <a:r>
              <a:rPr lang="en-US" dirty="0"/>
              <a:t>XBUS 504 – Fall 2018</a:t>
            </a:r>
          </a:p>
          <a:p>
            <a:r>
              <a:rPr lang="en-US" dirty="0"/>
              <a:t>GSCS</a:t>
            </a:r>
          </a:p>
        </p:txBody>
      </p:sp>
    </p:spTree>
    <p:extLst>
      <p:ext uri="{BB962C8B-B14F-4D97-AF65-F5344CB8AC3E}">
        <p14:creationId xmlns:p14="http://schemas.microsoft.com/office/powerpoint/2010/main" val="33993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9FC501-67E5-B840-A903-A4D123DF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B3783-E98B-9A40-B252-0A9085C5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Watch what happens when we take the odds ratio of the logistic function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641927"/>
              </p:ext>
            </p:extLst>
          </p:nvPr>
        </p:nvGraphicFramePr>
        <p:xfrm>
          <a:off x="2671386" y="2289439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386" y="2289439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84013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0B15-6585-8147-A134-2E22DB08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1FB3-CAB9-A644-A735-E3D983EB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The logarithm of the odds is a linear equation!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01117"/>
              </p:ext>
            </p:extLst>
          </p:nvPr>
        </p:nvGraphicFramePr>
        <p:xfrm>
          <a:off x="1972468" y="1790700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468" y="1790700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9B2543-51D5-C747-A425-61E26CEC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B6C63-1672-D644-A4C2-66816DDC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400" i="1" dirty="0">
                <a:latin typeface="Symbol" charset="2"/>
                <a:cs typeface="Symbol" charset="2"/>
              </a:rPr>
              <a:t>b</a:t>
            </a:r>
            <a:r>
              <a:rPr lang="en-US" sz="2400" i="1" baseline="-25000" dirty="0">
                <a:latin typeface="Symbol" charset="2"/>
                <a:cs typeface="Symbol" charset="2"/>
              </a:rPr>
              <a:t>1</a:t>
            </a:r>
            <a:r>
              <a:rPr lang="en-US" sz="24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4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400" dirty="0">
                <a:latin typeface="PFDinTextCompPro-Italic"/>
                <a:cs typeface="PFDinTextCompPro-Italic"/>
              </a:rPr>
              <a:t>for a unit change in x.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400" i="1" dirty="0">
                <a:latin typeface="Symbol" charset="2"/>
                <a:cs typeface="Symbol" charset="2"/>
              </a:rPr>
              <a:t>b</a:t>
            </a:r>
            <a:r>
              <a:rPr lang="en-US" sz="2400" i="1" baseline="-25000" dirty="0">
                <a:latin typeface="Symbol" charset="2"/>
                <a:cs typeface="Symbol" charset="2"/>
              </a:rPr>
              <a:t>1</a:t>
            </a:r>
            <a:r>
              <a:rPr lang="en-US" sz="24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400" b="1" dirty="0">
                <a:latin typeface="PFDinTextCompPro-Italic"/>
                <a:cs typeface="PFDinTextCompPro-Italic"/>
              </a:rPr>
              <a:t>log-odds </a:t>
            </a:r>
            <a:r>
              <a:rPr lang="en-US" sz="2400" dirty="0">
                <a:latin typeface="PFDinTextCompPro-Italic"/>
                <a:cs typeface="PFDinTextCompPro-Italic"/>
              </a:rPr>
              <a:t>for a unit change in x.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2400" b="1" dirty="0">
                <a:latin typeface="PFDinTextCompPro-Italic"/>
                <a:cs typeface="PFDinTextCompPro-Italic"/>
              </a:rPr>
              <a:t>odds</a:t>
            </a:r>
            <a:r>
              <a:rPr lang="en-US" sz="2400" dirty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888512"/>
              </p:ext>
            </p:extLst>
          </p:nvPr>
        </p:nvGraphicFramePr>
        <p:xfrm>
          <a:off x="2928937" y="3695700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7" y="3695700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FF45-1C51-AF45-8382-364CEA5C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3427-8B96-5A42-A834-144A283A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A: 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74D0-05C4-0F44-8D94-8DF6D7F2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0C73-0279-924A-81BA-73A5A17C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PFDinTextCompPro-Italic"/>
                <a:cs typeface="PFDinTextCompPro-Italic"/>
              </a:rPr>
              <a:t>Example: </a:t>
            </a:r>
            <a:r>
              <a:rPr lang="en-US" sz="2400" dirty="0">
                <a:latin typeface="PFDinTextCompPro-Italic"/>
                <a:cs typeface="PFDinTextCompPro-Italic"/>
              </a:rPr>
              <a:t>Suppose we are interested in mobile purchase behavior. Let y indicate purchase/no purchase, and let x indicate whether the phone was an iPhone.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Logistic regression gives </a:t>
            </a:r>
            <a:r>
              <a:rPr lang="en-US" sz="2400" i="1" dirty="0">
                <a:latin typeface="Symbol" charset="2"/>
                <a:cs typeface="Symbol" charset="2"/>
              </a:rPr>
              <a:t>b</a:t>
            </a:r>
            <a:r>
              <a:rPr lang="en-US" sz="2400" i="1" baseline="-25000" dirty="0">
                <a:latin typeface="Symbol" charset="2"/>
                <a:cs typeface="Symbol" charset="2"/>
              </a:rPr>
              <a:t>1 </a:t>
            </a:r>
            <a:r>
              <a:rPr lang="en-US" sz="24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49219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322996-451D-EA46-B58E-219F0E81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B3E05-3F5A-F84A-A083-8BDD48A1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Can easily extend the definition to include multiple covariates…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1176337" y="2884703"/>
            <a:ext cx="762000" cy="1308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30144" y="2830934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>
                <a:latin typeface="PF Din Text Comp Pro" panose="02000506020000020004" pitchFamily="2" charset="0"/>
                <a:cs typeface="PFDinTextCompPro-Italic"/>
              </a:rPr>
              <a:t> function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3C0E52-3036-704B-A649-81B919B88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46142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5F513-0AF2-1142-8C9B-4BEC051EB28F}"/>
              </a:ext>
            </a:extLst>
          </p:cNvPr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4B627-A4F1-0745-96D6-A01B687C3EAE}"/>
              </a:ext>
            </a:extLst>
          </p:cNvPr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PF Din Text Comp Pro" panose="02000506020000020004" pitchFamily="2" charset="0"/>
                <a:cs typeface="PFDinTextCompPro-Italic"/>
              </a:rPr>
              <a:t>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F2A5C-E35F-9446-9B16-CD306C0C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A1512-6513-B64C-9C48-385C0F44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</a:t>
                      </a:r>
                      <a:r>
                        <a:rPr lang="en-US" sz="1600" baseline="0" dirty="0"/>
                        <a:t> variable indicating </a:t>
                      </a:r>
                      <a:r>
                        <a:rPr lang="en-US" sz="1600" dirty="0"/>
                        <a:t>whether the credit card holder defaulted</a:t>
                      </a:r>
                      <a:r>
                        <a:rPr lang="en-US" sz="1600" baseline="0" dirty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variable indicating</a:t>
                      </a:r>
                      <a:r>
                        <a:rPr lang="en-US" sz="1600" baseline="0" dirty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/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variable recording the</a:t>
                      </a:r>
                      <a:r>
                        <a:rPr lang="en-US" sz="1600" baseline="0" dirty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variable representing the total annual income for the credit card holder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8C2D-3915-FF46-BFEB-24EA66FD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3429-D601-6E4D-8A6D-F62F4925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Read in </a:t>
            </a:r>
            <a:r>
              <a:rPr lang="en-US" sz="2000" dirty="0" err="1">
                <a:latin typeface="PFDinTextCompPro-Italic"/>
                <a:cs typeface="PFDinTextCompPro-Italic"/>
              </a:rPr>
              <a:t>Default.csv</a:t>
            </a:r>
            <a:r>
              <a:rPr lang="en-US" sz="2000" dirty="0">
                <a:latin typeface="PFDinTextCompPro-Italic"/>
                <a:cs typeface="PFDinTextCompPro-Italic"/>
              </a:rPr>
              <a:t> and convert all data to numeric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What can you infer from this plot?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AD0B-7347-2145-9B0F-13CC5FFC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6450-A483-244C-B7D3-02ED0400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Is the </a:t>
            </a:r>
            <a:r>
              <a:rPr lang="en-US" sz="2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000" dirty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8F0FB-0A9E-AC44-9A77-822211E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6A36F7-305D-FB4A-9C20-DFA52DD5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In </a:t>
            </a:r>
            <a:r>
              <a:rPr lang="en-US" sz="2400" b="1" dirty="0">
                <a:latin typeface="PFDinTextCompPro-Italic"/>
                <a:cs typeface="PFDinTextCompPro-Italic"/>
              </a:rPr>
              <a:t>linear regression</a:t>
            </a:r>
            <a:r>
              <a:rPr lang="en-US" sz="2400" dirty="0">
                <a:latin typeface="PFDinTextCompPro-Italic"/>
                <a:cs typeface="PFDinTextCompPro-Italic"/>
              </a:rPr>
              <a:t>, we used a set of input variables (Covariates, features) to predict the value of a continuous response variable.</a:t>
            </a:r>
          </a:p>
          <a:p>
            <a:endParaRPr lang="en-US" sz="2400" dirty="0">
              <a:latin typeface="PFDinTextCompPro-Italic"/>
              <a:cs typeface="PFDinTextCompPro-Italic"/>
              <a:sym typeface="Wingdings"/>
            </a:endParaRPr>
          </a:p>
          <a:p>
            <a:r>
              <a:rPr lang="en-US" sz="2400" dirty="0">
                <a:latin typeface="PFDinTextCompPro-Italic"/>
                <a:cs typeface="PFDinTextCompPro-Italic"/>
                <a:sym typeface="Wingdings"/>
              </a:rPr>
              <a:t>In </a:t>
            </a:r>
            <a:r>
              <a:rPr lang="en-US" sz="2400" b="1" dirty="0">
                <a:latin typeface="PFDinTextCompPro-Italic"/>
                <a:cs typeface="PFDinTextCompPro-Italic"/>
                <a:sym typeface="Wingdings"/>
              </a:rPr>
              <a:t>logistic regression</a:t>
            </a:r>
            <a:r>
              <a:rPr lang="en-US" sz="2400" dirty="0">
                <a:latin typeface="PFDinTextCompPro-Italic"/>
                <a:cs typeface="PFDinTextCompPro-Italic"/>
                <a:sym typeface="Wingdings"/>
              </a:rPr>
              <a:t>, we use a set of input variables to predict </a:t>
            </a:r>
            <a:r>
              <a:rPr lang="en-US" sz="2400" i="1" u="sng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400" dirty="0">
                <a:latin typeface="PFDinTextCompPro-Italic"/>
                <a:cs typeface="PFDinTextCompPro-Italic"/>
                <a:sym typeface="Wingdings"/>
              </a:rPr>
              <a:t> of a dichotomous (0/1) response.</a:t>
            </a:r>
          </a:p>
        </p:txBody>
      </p: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2DA724-B7E1-684B-AA75-147C1BCD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1649A5-D60C-254B-9AA9-B42956FD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When performing linear regression, we use the following function: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pPr marL="0" indent="0">
              <a:buNone/>
            </a:pPr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When performing logistic regression,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817399"/>
              </p:ext>
            </p:extLst>
          </p:nvPr>
        </p:nvGraphicFramePr>
        <p:xfrm>
          <a:off x="3425825" y="3898201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898201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7314"/>
              </p:ext>
            </p:extLst>
          </p:nvPr>
        </p:nvGraphicFramePr>
        <p:xfrm>
          <a:off x="3425825" y="2370931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2370931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cxnSpLocks/>
            <a:stCxn id="10" idx="0"/>
            <a:endCxn id="2" idx="1"/>
          </p:cNvCxnSpPr>
          <p:nvPr/>
        </p:nvCxnSpPr>
        <p:spPr bwMode="auto">
          <a:xfrm flipV="1">
            <a:off x="2476879" y="4441126"/>
            <a:ext cx="948946" cy="2945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1023937" y="4735672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2ADF-EE6A-114F-A73C-9CBF808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8A8C08-697A-4247-8871-3094B275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How would you describe the shape of the function?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F3736-3985-0544-9108-C84B80ED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A222-068E-674A-97A5-9EBD89C0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12" y="1399646"/>
            <a:ext cx="3047225" cy="3336026"/>
          </a:xfrm>
        </p:spPr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31925"/>
              </p:ext>
            </p:extLst>
          </p:nvPr>
        </p:nvGraphicFramePr>
        <p:xfrm>
          <a:off x="871537" y="3094873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" y="3094873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5381-D894-1340-B785-E9A8A04A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D926-6519-A843-8CA0-189C4C9E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12" y="1399646"/>
            <a:ext cx="2971025" cy="3336026"/>
          </a:xfrm>
        </p:spPr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Changing the </a:t>
            </a:r>
            <a:r>
              <a:rPr lang="en-US" sz="24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baseline="-25000" dirty="0">
                <a:latin typeface="PFDinTextCompPro-Italic"/>
                <a:cs typeface="PFDinTextCompPro-Italic"/>
              </a:rPr>
              <a:t>0</a:t>
            </a:r>
            <a:r>
              <a:rPr lang="en-US" sz="2400" dirty="0">
                <a:latin typeface="PFDinTextCompPro-Italic"/>
                <a:cs typeface="PFDinTextCompPro-Italic"/>
              </a:rPr>
              <a:t> value shifts the function horizontally.</a:t>
            </a:r>
          </a:p>
          <a:p>
            <a:endParaRPr lang="en-US" dirty="0"/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966F-D7E3-C24A-8772-F81749FF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70DF-85A4-4344-9FE1-786D614E8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12" y="1399646"/>
            <a:ext cx="3047225" cy="3336026"/>
          </a:xfrm>
        </p:spPr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Changing the</a:t>
            </a:r>
            <a:r>
              <a:rPr lang="en-US" sz="2400" dirty="0">
                <a:latin typeface="Symbol" panose="05050102010706020507" pitchFamily="18" charset="2"/>
                <a:cs typeface="PFDinTextCompPro-Italic"/>
              </a:rPr>
              <a:t> b</a:t>
            </a:r>
            <a:r>
              <a:rPr lang="en-US" sz="2400" baseline="-25000" dirty="0">
                <a:latin typeface="PFDinTextCompPro-Italic"/>
                <a:cs typeface="PFDinTextCompPro-Italic"/>
              </a:rPr>
              <a:t>1</a:t>
            </a:r>
            <a:r>
              <a:rPr lang="en-US" sz="2400" dirty="0">
                <a:latin typeface="PFDinTextCompPro-Italic"/>
                <a:cs typeface="PFDinTextCompPro-Italic"/>
              </a:rPr>
              <a:t> value changes the slope of the curve</a:t>
            </a:r>
          </a:p>
          <a:p>
            <a:endParaRPr lang="en-US" dirty="0"/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6B369-499C-6247-82AD-67135121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62212-CAC3-2944-8755-151E3CB9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PFDinTextCompPro-Italic"/>
                <a:cs typeface="PFDinTextCompPro-Italic"/>
              </a:rPr>
              <a:t>In order to interpret the outputs of a logistic function we must understand the difference between probability and odds.</a:t>
            </a:r>
          </a:p>
          <a:p>
            <a:endParaRPr lang="en-US" sz="2400" dirty="0">
              <a:latin typeface="PFDinTextCompPro-Italic"/>
              <a:cs typeface="PFDinTextCompPro-Italic"/>
            </a:endParaRPr>
          </a:p>
          <a:p>
            <a:r>
              <a:rPr lang="en-US" sz="2400" dirty="0">
                <a:latin typeface="PFDinTextCompPro-Italic"/>
                <a:cs typeface="PFDinTextCompPro-Italic"/>
              </a:rPr>
              <a:t>The odds of 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04079"/>
              </p:ext>
            </p:extLst>
          </p:nvPr>
        </p:nvGraphicFramePr>
        <p:xfrm>
          <a:off x="3785394" y="33147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94" y="33147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023-5F6D-1244-BAEE-BC0B47A2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5BF0E-352C-0244-8DE2-F3B08A00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PFDinTextCompPro-Italic"/>
                <a:cs typeface="PFDinTextCompPro-Italic"/>
              </a:rPr>
              <a:t>Quiz: </a:t>
            </a:r>
            <a:r>
              <a:rPr lang="en-US" sz="2400" dirty="0">
                <a:latin typeface="PFDinTextCompPro-Italic"/>
                <a:cs typeface="PFDinTextCompPro-Italic"/>
              </a:rPr>
              <a:t>You’re trying to determine whether a sales lead will convert to a sale or not. The conversion rate is 33.33%. What are the odds that a lead will convert?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231931"/>
              </p:ext>
            </p:extLst>
          </p:nvPr>
        </p:nvGraphicFramePr>
        <p:xfrm>
          <a:off x="3785394" y="2646971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94" y="2646971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27292</TotalTime>
  <Pages>0</Pages>
  <Words>764</Words>
  <Characters>0</Characters>
  <Application>Microsoft Macintosh PowerPoint</Application>
  <PresentationFormat>Custom</PresentationFormat>
  <Lines>0</Lines>
  <Paragraphs>113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ＭＳ Ｐゴシック</vt:lpstr>
      <vt:lpstr>ヒラギノ角ゴ ProN W3</vt:lpstr>
      <vt:lpstr>Arial</vt:lpstr>
      <vt:lpstr>ArialMT</vt:lpstr>
      <vt:lpstr>Calibri</vt:lpstr>
      <vt:lpstr>Calibri Light</vt:lpstr>
      <vt:lpstr>Gill Sans</vt:lpstr>
      <vt:lpstr>Lucida Grande</vt:lpstr>
      <vt:lpstr>News706 BT</vt:lpstr>
      <vt:lpstr>PF Din Text Comp Pro</vt:lpstr>
      <vt:lpstr>PFDinTextCompPro-Italic</vt:lpstr>
      <vt:lpstr>Symbol</vt:lpstr>
      <vt:lpstr>Wingdings</vt:lpstr>
      <vt:lpstr>Office Theme</vt:lpstr>
      <vt:lpstr>Equation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Eric Harley</cp:lastModifiedBy>
  <cp:revision>3798</cp:revision>
  <dcterms:modified xsi:type="dcterms:W3CDTF">2018-10-27T04:00:23Z</dcterms:modified>
</cp:coreProperties>
</file>