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embeddedFontLst>
    <p:embeddedFont>
      <p:font typeface="PT Sans Narrow"/>
      <p:regular r:id="rId78"/>
      <p:bold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88AC07F-E0EB-4EED-A8AA-966E854C76F6}">
  <a:tblStyle styleId="{A88AC07F-E0EB-4EED-A8AA-966E854C76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OpenSans-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PTSansNarrow-bold.fntdata"/><Relationship Id="rId34" Type="http://schemas.openxmlformats.org/officeDocument/2006/relationships/slide" Target="slides/slide28.xml"/><Relationship Id="rId78" Type="http://schemas.openxmlformats.org/officeDocument/2006/relationships/font" Target="fonts/PTSansNarrow-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7be54e5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7be54e5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finite population, the sampling distribution would contain the values of the statistics of interest for every single possible sample. For an infinite population that would be impossible, so we say an “arbitrarily large number of samples”.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a:t>
            </a:r>
            <a:r>
              <a:rPr b="1" lang="en"/>
              <a:t>distribution </a:t>
            </a:r>
            <a:r>
              <a:rPr lang="en"/>
              <a:t>definition: </a:t>
            </a:r>
            <a:r>
              <a:rPr lang="en"/>
              <a:t>describes the possible values and how often the values occur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be54e5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be54e5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7be54e5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7be54e5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be54e5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be54e5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7be54e54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7be54e54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vs. statistics, e.g. xbar vs. mu</a:t>
            </a:r>
            <a:endParaRPr/>
          </a:p>
          <a:p>
            <a:pPr indent="0" lvl="0" marL="0" rtl="0" algn="l">
              <a:spcBef>
                <a:spcPts val="0"/>
              </a:spcBef>
              <a:spcAft>
                <a:spcPts val="0"/>
              </a:spcAft>
              <a:buNone/>
            </a:pPr>
            <a:r>
              <a:rPr lang="en"/>
              <a:t>Compare center, shape, and spread of each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7be54e54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7be54e54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be54e54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be54e54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7be54e54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7be54e54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our point estimate of ceiling painter income is $45,000, a margin of error of $100 is probably not large enough to be accurate, and a $40,000 margin of error is too large to make our estimate of any use.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7be54e54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7be54e54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7be54e54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7be54e54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e4f70d5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e4f70d5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7be54e54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7be54e54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7be54e54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7be54e54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7be54e54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7be54e54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7be54e54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7be54e54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7be54e54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7be54e54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7be54e54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7be54e54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7be54e54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7be54e54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7be54e54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7be54e54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7be54e54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7be54e54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7be54e54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7be54e54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88bc394d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88bc394d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7be54e54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7be54e54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7be54e545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7be54e545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7be54e54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7be54e54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7be54e54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7be54e54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be54e54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be54e54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7be54e54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7be54e54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7be54e54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7be54e54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7be54e54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7be54e54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7be54e54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7be54e54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7be54e54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7be54e54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ca1525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ca1525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7be54e54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7be54e54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7be54e54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7be54e54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7be54e54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7be54e54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7be54e54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7be54e54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7be54e545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7be54e545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7be54e54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7be54e54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7be54e54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7be54e54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7be54e54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7be54e54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7be54e54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7be54e54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7be54e54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7be54e54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ca1525b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ca1525b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7be54e54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7be54e54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7be54e54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7be54e54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7be54e54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7be54e54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7be54e54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7be54e54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57be54e54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7be54e54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7be54e54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7be54e54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7be54e545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7be54e545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7be54e54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7be54e54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7be54e54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7be54e54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7be54e54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7be54e54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ca1525b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a1525b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7be54e54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7be54e54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7be54e54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7be54e54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57be54e545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7be54e545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57be54e54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7be54e54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57be54e545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7be54e54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7be54e54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7be54e54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7be54e54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7be54e54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57be54e54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7be54e54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57be54e545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7be54e54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7be54e54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7be54e54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ca1525b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a1525b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57be54e545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57be54e545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57be54e54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7be54e54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ca1525be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ca1525be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7be54e5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7be54e5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onlinestatbook.com/stat_sim/sampling_di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igitalfirst.bfwpub.com/stats_applet/stats_applet_4_ci.html" TargetMode="External"/><Relationship Id="rId4" Type="http://schemas.openxmlformats.org/officeDocument/2006/relationships/hyperlink" Target="http://digitalfirst.bfwpub.com/stats_applet/stats_applet_20_cipro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igitalfirst.bfwpub.com/stats_applet/stats_applet_7_norm.html"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hyperlink" Target="http://www.statsmodels.org/devel/generated/statsmodels.stats.proportion.proportion_confint.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fivethirtyeight.com/features/science-isnt-broken/" TargetMode="External"/><Relationship Id="rId4" Type="http://schemas.openxmlformats.org/officeDocument/2006/relationships/hyperlink" Target="https://www.nature.com/articles/d41586-018-07118-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rpsychologist.com/d3/NHS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5.png"/><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cs.georgetown.edu/mysc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camdavidsonpilon.github.io/Probabilistic-Programming-and-Bayesian-Methods-for-Hackers/#content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943542"/>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XBUS-504</a:t>
            </a:r>
            <a:endParaRPr/>
          </a:p>
          <a:p>
            <a:pPr indent="0" lvl="0" marL="0" rtl="0" algn="ctr">
              <a:spcBef>
                <a:spcPts val="0"/>
              </a:spcBef>
              <a:spcAft>
                <a:spcPts val="0"/>
              </a:spcAft>
              <a:buNone/>
            </a:pPr>
            <a:r>
              <a:rPr lang="en"/>
              <a:t>Data Analysis I: Statistics Day 2</a:t>
            </a:r>
            <a:endParaRPr/>
          </a:p>
        </p:txBody>
      </p:sp>
      <p:sp>
        <p:nvSpPr>
          <p:cNvPr id="67" name="Google Shape;67;p13"/>
          <p:cNvSpPr txBox="1"/>
          <p:nvPr>
            <p:ph idx="1" type="subTitle"/>
          </p:nvPr>
        </p:nvSpPr>
        <p:spPr>
          <a:xfrm>
            <a:off x="311700" y="2885125"/>
            <a:ext cx="8520600" cy="13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David Waterman, Instructor</a:t>
            </a:r>
            <a:endParaRPr/>
          </a:p>
          <a:p>
            <a:pPr indent="0" lvl="0" marL="0" rtl="0" algn="ctr">
              <a:spcBef>
                <a:spcPts val="0"/>
              </a:spcBef>
              <a:spcAft>
                <a:spcPts val="0"/>
              </a:spcAft>
              <a:buNone/>
            </a:pPr>
            <a:r>
              <a:rPr lang="en"/>
              <a:t>Georgetown University School of Continuing Studies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a:t>
            </a:r>
            <a:r>
              <a:rPr lang="en"/>
              <a:t> </a:t>
            </a:r>
            <a:r>
              <a:rPr b="1" lang="en"/>
              <a:t>sampling distribution</a:t>
            </a:r>
            <a:r>
              <a:rPr lang="en"/>
              <a:t> is the probability distribution of a given random-sample-based statistic. If an arbitrarily large number of samples, each involving multiple observations, were each used in order to compute one value of a statistic (such as, for example, the sample mean or sample variance), then the sampling distribution is the probability distribution of the values that the statistic takes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a:t>
            </a:r>
            <a:endParaRPr/>
          </a:p>
        </p:txBody>
      </p:sp>
      <p:sp>
        <p:nvSpPr>
          <p:cNvPr id="130" name="Google Shape;130;p23"/>
          <p:cNvSpPr txBox="1"/>
          <p:nvPr>
            <p:ph idx="1" type="body"/>
          </p:nvPr>
        </p:nvSpPr>
        <p:spPr>
          <a:xfrm>
            <a:off x="311700" y="1266325"/>
            <a:ext cx="8520600" cy="3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sampling distributions, we can take a single sample and then calculate the expected sampling distribution of the statistic to make inferences about the population parameter. It is important to keep in mind the difference </a:t>
            </a:r>
            <a:r>
              <a:rPr lang="en"/>
              <a:t>between the following 3 sets.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Relevant to Sampling Distributions</a:t>
            </a:r>
            <a:endParaRPr/>
          </a:p>
        </p:txBody>
      </p:sp>
      <p:sp>
        <p:nvSpPr>
          <p:cNvPr id="136" name="Google Shape;136;p24"/>
          <p:cNvSpPr txBox="1"/>
          <p:nvPr>
            <p:ph idx="1" type="body"/>
          </p:nvPr>
        </p:nvSpPr>
        <p:spPr>
          <a:xfrm>
            <a:off x="311700" y="1113925"/>
            <a:ext cx="8520600" cy="385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The set of all possible instances/items of interest. We will usually try to infer information about a single parameter of interest for the population (e.g. What is the mean income of ceiling painters in DC?)</a:t>
            </a:r>
            <a:endParaRPr/>
          </a:p>
          <a:p>
            <a:pPr indent="-342900" lvl="0" marL="457200" rtl="0" algn="l">
              <a:spcBef>
                <a:spcPts val="0"/>
              </a:spcBef>
              <a:spcAft>
                <a:spcPts val="0"/>
              </a:spcAft>
              <a:buSzPts val="1800"/>
              <a:buChar char="●"/>
            </a:pPr>
            <a:r>
              <a:rPr lang="en"/>
              <a:t>Sample: A randomly chosen group meant to represent the population (a subset of the population), we will generally use a sample statistic to make inference about the related population parameter (e.g. The sample mean income of 20 randomly chosen DC ceiling painters is $45k, therefore the population mean income is probably close to $45k)</a:t>
            </a:r>
            <a:endParaRPr/>
          </a:p>
          <a:p>
            <a:pPr indent="-342900" lvl="0" marL="457200" rtl="0" algn="l">
              <a:spcBef>
                <a:spcPts val="0"/>
              </a:spcBef>
              <a:spcAft>
                <a:spcPts val="0"/>
              </a:spcAft>
              <a:buSzPts val="1800"/>
              <a:buChar char="●"/>
            </a:pPr>
            <a:r>
              <a:rPr lang="en"/>
              <a:t>Sampling Distribution: The distribution meant to show all the possible sample statistics from the population of interest (e.g. We believe the sampling distribution of mean income of samples of 20 DC ceiling painters is the Normal distribution N($45,000, $3600)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Sampling Distributions</a:t>
            </a:r>
            <a:endParaRPr/>
          </a:p>
        </p:txBody>
      </p:sp>
      <p:sp>
        <p:nvSpPr>
          <p:cNvPr id="142" name="Google Shape;142;p25"/>
          <p:cNvSpPr txBox="1"/>
          <p:nvPr>
            <p:ph idx="1" type="body"/>
          </p:nvPr>
        </p:nvSpPr>
        <p:spPr>
          <a:xfrm>
            <a:off x="311700" y="11901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assume the</a:t>
            </a:r>
            <a:r>
              <a:rPr lang="en"/>
              <a:t> true population mean income of DC ceiling painters is Normally Distributed (the actual incomes are not important for this example). Use the following interactive applet to explore how samples and sampling distributions are created from the population.</a:t>
            </a:r>
            <a:endParaRPr/>
          </a:p>
          <a:p>
            <a:pPr indent="0" lvl="0" marL="0" rtl="0" algn="l">
              <a:spcBef>
                <a:spcPts val="1600"/>
              </a:spcBef>
              <a:spcAft>
                <a:spcPts val="0"/>
              </a:spcAft>
              <a:buNone/>
            </a:pPr>
            <a:r>
              <a:rPr lang="en" u="sng">
                <a:solidFill>
                  <a:schemeClr val="hlink"/>
                </a:solidFill>
                <a:hlinkClick r:id="rId3"/>
              </a:rPr>
              <a:t>http://onlinestatbook.com/stat_sim/sampling_dist/</a:t>
            </a:r>
            <a:endParaRPr/>
          </a:p>
          <a:p>
            <a:pPr indent="0" lvl="0" marL="0" rtl="0" algn="l">
              <a:spcBef>
                <a:spcPts val="1600"/>
              </a:spcBef>
              <a:spcAft>
                <a:spcPts val="0"/>
              </a:spcAft>
              <a:buNone/>
            </a:pPr>
            <a:r>
              <a:rPr lang="en"/>
              <a:t>Explore how changing sample sizes affects the sampling distribution by changing the drop-down box on the right that says “N=5”. Compare the different sizes available.</a:t>
            </a:r>
            <a:endParaRPr/>
          </a:p>
          <a:p>
            <a:pPr indent="0" lvl="0" marL="0" rtl="0" algn="l">
              <a:spcBef>
                <a:spcPts val="1600"/>
              </a:spcBef>
              <a:spcAft>
                <a:spcPts val="0"/>
              </a:spcAft>
              <a:buNone/>
            </a:pPr>
            <a:r>
              <a:rPr lang="en"/>
              <a:t>If you have time, also explore changing the shape of the population distribution from Normal to either skewed or your own custom distribution.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Distributions Key Points</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Population = All the things (parameter = measurement of all the things)</a:t>
            </a:r>
            <a:br>
              <a:rPr lang="en"/>
            </a:br>
            <a:endParaRPr/>
          </a:p>
          <a:p>
            <a:pPr indent="-342900" lvl="0" marL="457200" rtl="0" algn="l">
              <a:spcBef>
                <a:spcPts val="0"/>
              </a:spcBef>
              <a:spcAft>
                <a:spcPts val="0"/>
              </a:spcAft>
              <a:buSzPts val="1800"/>
              <a:buChar char="●"/>
            </a:pPr>
            <a:r>
              <a:rPr lang="en"/>
              <a:t>Sample = Randomly chosen group of some of the things (statistic = measurement of the group)</a:t>
            </a:r>
            <a:br>
              <a:rPr lang="en"/>
            </a:br>
            <a:endParaRPr/>
          </a:p>
          <a:p>
            <a:pPr indent="-342900" lvl="0" marL="457200" rtl="0" algn="l">
              <a:spcBef>
                <a:spcPts val="0"/>
              </a:spcBef>
              <a:spcAft>
                <a:spcPts val="0"/>
              </a:spcAft>
              <a:buSzPts val="1800"/>
              <a:buChar char="●"/>
            </a:pPr>
            <a:r>
              <a:rPr lang="en"/>
              <a:t>Sampling Distribution = All the possible sample outcomes for the statistic</a:t>
            </a:r>
            <a:br>
              <a:rPr lang="en"/>
            </a:br>
            <a:endParaRPr/>
          </a:p>
          <a:p>
            <a:pPr indent="-342900" lvl="0" marL="457200" rtl="0" algn="l">
              <a:spcBef>
                <a:spcPts val="0"/>
              </a:spcBef>
              <a:spcAft>
                <a:spcPts val="0"/>
              </a:spcAft>
              <a:buSzPts val="1800"/>
              <a:buChar char="●"/>
            </a:pPr>
            <a:r>
              <a:rPr b="1" lang="en"/>
              <a:t>We construct sampling distributions based on assumptions from a sample since we won’t actually know the true population distribution (otherwise we wouldn’t need to perform inference)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Estimates</a:t>
            </a:r>
            <a:endParaRPr/>
          </a:p>
        </p:txBody>
      </p:sp>
      <p:sp>
        <p:nvSpPr>
          <p:cNvPr id="154" name="Google Shape;154;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point estimate is a best guess for the value of a population parameter. </a:t>
            </a:r>
            <a:endParaRPr/>
          </a:p>
          <a:p>
            <a:pPr indent="0" lvl="0" marL="0" rtl="0" algn="l">
              <a:spcBef>
                <a:spcPts val="1600"/>
              </a:spcBef>
              <a:spcAft>
                <a:spcPts val="0"/>
              </a:spcAft>
              <a:buNone/>
            </a:pPr>
            <a:r>
              <a:rPr lang="en"/>
              <a:t>E.g.: We think the mean income of all ceiling painters in DC is $45,000.</a:t>
            </a:r>
            <a:endParaRPr/>
          </a:p>
          <a:p>
            <a:pPr indent="0" lvl="0" marL="0" rtl="0" algn="l">
              <a:spcBef>
                <a:spcPts val="1600"/>
              </a:spcBef>
              <a:spcAft>
                <a:spcPts val="0"/>
              </a:spcAft>
              <a:buNone/>
            </a:pPr>
            <a:r>
              <a:rPr lang="en"/>
              <a:t>A point estimate is rarely useful on it’s own.</a:t>
            </a:r>
            <a:endParaRPr/>
          </a:p>
          <a:p>
            <a:pPr indent="0" lvl="0" marL="0" rtl="0" algn="l">
              <a:spcBef>
                <a:spcPts val="1600"/>
              </a:spcBef>
              <a:spcAft>
                <a:spcPts val="1600"/>
              </a:spcAft>
              <a:buNone/>
            </a:pPr>
            <a:r>
              <a:rPr lang="en"/>
              <a:t>(For continuous variables, how likely is a point estimate to be correct?)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Basics</a:t>
            </a:r>
            <a:endParaRPr/>
          </a:p>
        </p:txBody>
      </p:sp>
      <p:sp>
        <p:nvSpPr>
          <p:cNvPr id="160" name="Google Shape;160;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point estimates are rarely useful, it is more common to give a range for your estimate.</a:t>
            </a:r>
            <a:endParaRPr/>
          </a:p>
          <a:p>
            <a:pPr indent="0" lvl="0" marL="0" rtl="0" algn="l">
              <a:spcBef>
                <a:spcPts val="1600"/>
              </a:spcBef>
              <a:spcAft>
                <a:spcPts val="0"/>
              </a:spcAft>
              <a:buNone/>
            </a:pPr>
            <a:r>
              <a:rPr lang="en"/>
              <a:t>A </a:t>
            </a:r>
            <a:r>
              <a:rPr b="1" lang="en"/>
              <a:t>Confidence Interval</a:t>
            </a:r>
            <a:r>
              <a:rPr lang="en"/>
              <a:t> is a</a:t>
            </a:r>
            <a:r>
              <a:rPr lang="en"/>
              <a:t>n interval of plausible values for a parameter.</a:t>
            </a:r>
            <a:endParaRPr/>
          </a:p>
          <a:p>
            <a:pPr indent="0" lvl="0" marL="0" rtl="0" algn="l">
              <a:spcBef>
                <a:spcPts val="1600"/>
              </a:spcBef>
              <a:spcAft>
                <a:spcPts val="1600"/>
              </a:spcAft>
              <a:buNone/>
            </a:pPr>
            <a:r>
              <a:rPr lang="en"/>
              <a:t>A confidence interval is a point estimate plus and minus a </a:t>
            </a:r>
            <a:r>
              <a:rPr b="1" lang="en"/>
              <a:t>margin of error</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Basics</a:t>
            </a:r>
            <a:endParaRPr/>
          </a:p>
          <a:p>
            <a:pPr indent="0" lvl="0" marL="0" rtl="0" algn="l">
              <a:spcBef>
                <a:spcPts val="0"/>
              </a:spcBef>
              <a:spcAft>
                <a:spcPts val="0"/>
              </a:spcAft>
              <a:buNone/>
            </a:pPr>
            <a:r>
              <a:t/>
            </a:r>
            <a:endParaRPr/>
          </a:p>
        </p:txBody>
      </p:sp>
      <p:sp>
        <p:nvSpPr>
          <p:cNvPr id="166" name="Google Shape;166;p29"/>
          <p:cNvSpPr txBox="1"/>
          <p:nvPr>
            <p:ph idx="1" type="body"/>
          </p:nvPr>
        </p:nvSpPr>
        <p:spPr>
          <a:xfrm>
            <a:off x="311700" y="1266325"/>
            <a:ext cx="85206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for the margin of error to be large enough to be correct most of the time, but not so large that it waters down the value provided by the estimate.</a:t>
            </a:r>
            <a:endParaRPr/>
          </a:p>
          <a:p>
            <a:pPr indent="0" lvl="0" marL="0" rtl="0" algn="l">
              <a:spcBef>
                <a:spcPts val="1600"/>
              </a:spcBef>
              <a:spcAft>
                <a:spcPts val="0"/>
              </a:spcAft>
              <a:buNone/>
            </a:pPr>
            <a:r>
              <a:rPr lang="en"/>
              <a:t>We choose a </a:t>
            </a:r>
            <a:r>
              <a:rPr b="1" lang="en"/>
              <a:t>confidence level</a:t>
            </a:r>
            <a:r>
              <a:rPr lang="en"/>
              <a:t> that determines how large our margin of error will be. (Most common CL = 95%)</a:t>
            </a:r>
            <a:endParaRPr/>
          </a:p>
          <a:p>
            <a:pPr indent="0" lvl="0" marL="0" rtl="0" algn="l">
              <a:spcBef>
                <a:spcPts val="1600"/>
              </a:spcBef>
              <a:spcAft>
                <a:spcPts val="0"/>
              </a:spcAft>
              <a:buNone/>
            </a:pPr>
            <a:r>
              <a:rPr lang="en"/>
              <a:t>The confidence level is a percentage that indicates how often the confidence interval will contain the true population parameter (if our necessary assumptions are true).</a:t>
            </a:r>
            <a:endParaRPr/>
          </a:p>
          <a:p>
            <a:pPr indent="0" lvl="0" marL="0" rtl="0" algn="l">
              <a:spcBef>
                <a:spcPts val="1600"/>
              </a:spcBef>
              <a:spcAft>
                <a:spcPts val="0"/>
              </a:spcAft>
              <a:buNone/>
            </a:pPr>
            <a:r>
              <a:rPr lang="en"/>
              <a:t>Significance Level α = 1 - Confidence Level</a:t>
            </a:r>
            <a:endParaRPr/>
          </a:p>
          <a:p>
            <a:pPr indent="0" lvl="0" marL="0" rtl="0" algn="l">
              <a:spcBef>
                <a:spcPts val="1600"/>
              </a:spcBef>
              <a:spcAft>
                <a:spcPts val="1600"/>
              </a:spcAft>
              <a:buNone/>
            </a:pPr>
            <a:r>
              <a:rPr lang="en"/>
              <a:t>(We will define significance level when we discuss hypothesis tests)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Basics</a:t>
            </a:r>
            <a:endParaRPr/>
          </a:p>
        </p:txBody>
      </p:sp>
      <p:sp>
        <p:nvSpPr>
          <p:cNvPr id="172" name="Google Shape;172;p30"/>
          <p:cNvSpPr txBox="1"/>
          <p:nvPr>
            <p:ph idx="1" type="body"/>
          </p:nvPr>
        </p:nvSpPr>
        <p:spPr>
          <a:xfrm>
            <a:off x="311700" y="1266325"/>
            <a:ext cx="85206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According to www.gallup.com, on August 13, 2010, the 95% confidence interval for the true proportion of Americans who approved of the job Barack Obama was doing as president was 0.44 +/- 0.03.</a:t>
            </a:r>
            <a:endParaRPr/>
          </a:p>
        </p:txBody>
      </p:sp>
      <p:sp>
        <p:nvSpPr>
          <p:cNvPr id="173" name="Google Shape;173;p30"/>
          <p:cNvSpPr txBox="1"/>
          <p:nvPr/>
        </p:nvSpPr>
        <p:spPr>
          <a:xfrm>
            <a:off x="387000" y="2424825"/>
            <a:ext cx="8370000" cy="113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chemeClr val="dk2"/>
                </a:solidFill>
                <a:latin typeface="Open Sans"/>
                <a:ea typeface="Open Sans"/>
                <a:cs typeface="Open Sans"/>
                <a:sym typeface="Open Sans"/>
              </a:rPr>
              <a:t>Explain the Confidence Interval</a:t>
            </a:r>
            <a:r>
              <a:rPr lang="en" sz="1800">
                <a:solidFill>
                  <a:schemeClr val="dk2"/>
                </a:solidFill>
                <a:latin typeface="Open Sans"/>
                <a:ea typeface="Open Sans"/>
                <a:cs typeface="Open Sans"/>
                <a:sym typeface="Open Sans"/>
              </a:rPr>
              <a:t>: We are 95% confident that the interval from 0.41 to 0.47 captures the true proportion of Americans who approve of the job Barack Obama was doing as president at the time of the poll. </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a:p>
        </p:txBody>
      </p:sp>
      <p:sp>
        <p:nvSpPr>
          <p:cNvPr id="174" name="Google Shape;174;p30"/>
          <p:cNvSpPr txBox="1"/>
          <p:nvPr/>
        </p:nvSpPr>
        <p:spPr>
          <a:xfrm>
            <a:off x="387000" y="3561525"/>
            <a:ext cx="8445300" cy="14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Explain the Confidence Level</a:t>
            </a:r>
            <a:r>
              <a:rPr lang="en" sz="1800">
                <a:solidFill>
                  <a:schemeClr val="dk2"/>
                </a:solidFill>
                <a:latin typeface="Open Sans"/>
                <a:ea typeface="Open Sans"/>
                <a:cs typeface="Open Sans"/>
                <a:sym typeface="Open Sans"/>
              </a:rPr>
              <a:t>: In 95% of all possible samples of the same size, the resulting confidence interval would capture the true proportion of Americans who approve of the job Barack Obama was doing as president.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Confidence Level</a:t>
            </a:r>
            <a:endParaRPr/>
          </a:p>
        </p:txBody>
      </p:sp>
      <p:sp>
        <p:nvSpPr>
          <p:cNvPr id="180" name="Google Shape;18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 for means:</a:t>
            </a:r>
            <a:endParaRPr/>
          </a:p>
          <a:p>
            <a:pPr indent="0" lvl="0" marL="0" rtl="0" algn="l">
              <a:spcBef>
                <a:spcPts val="1600"/>
              </a:spcBef>
              <a:spcAft>
                <a:spcPts val="0"/>
              </a:spcAft>
              <a:buNone/>
            </a:pPr>
            <a:r>
              <a:rPr lang="en" u="sng">
                <a:solidFill>
                  <a:schemeClr val="hlink"/>
                </a:solidFill>
                <a:hlinkClick r:id="rId3"/>
              </a:rPr>
              <a:t>http://digitalfirst.bfwpub.com/stats_applet/stats_applet_4_ci.html</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Confidence interval example for proportions:</a:t>
            </a:r>
            <a:endParaRPr/>
          </a:p>
          <a:p>
            <a:pPr indent="0" lvl="0" marL="0" rtl="0" algn="l">
              <a:spcBef>
                <a:spcPts val="1600"/>
              </a:spcBef>
              <a:spcAft>
                <a:spcPts val="0"/>
              </a:spcAft>
              <a:buNone/>
            </a:pPr>
            <a:r>
              <a:rPr lang="en" u="sng">
                <a:solidFill>
                  <a:schemeClr val="hlink"/>
                </a:solidFill>
                <a:hlinkClick r:id="rId4"/>
              </a:rPr>
              <a:t>http://digitalfirst.bfwpub.com/stats_applet/stats_applet_20_ciprop.html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320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Planned Agenda</a:t>
            </a:r>
            <a:endParaRPr/>
          </a:p>
        </p:txBody>
      </p:sp>
      <p:sp>
        <p:nvSpPr>
          <p:cNvPr id="73" name="Google Shape;73;p14"/>
          <p:cNvSpPr txBox="1"/>
          <p:nvPr>
            <p:ph idx="1" type="body"/>
          </p:nvPr>
        </p:nvSpPr>
        <p:spPr>
          <a:xfrm>
            <a:off x="311700" y="779200"/>
            <a:ext cx="3999900" cy="428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u="sng">
                <a:solidFill>
                  <a:schemeClr val="dk2"/>
                </a:solidFill>
                <a:latin typeface="Arial"/>
                <a:ea typeface="Arial"/>
                <a:cs typeface="Arial"/>
                <a:sym typeface="Arial"/>
              </a:rPr>
              <a:t>Day 1</a:t>
            </a:r>
            <a:endParaRPr b="1" sz="1200" u="sng">
              <a:solidFill>
                <a:schemeClr val="dk2"/>
              </a:solidFill>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1: Descriptive Statistics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Categorical &amp; Quantitative Data</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Displaying Quantitative Data</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Describing Quantitative Data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Location in a Distribution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Density Curves</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Common Types of Distributions</a:t>
            </a:r>
            <a:endParaRPr sz="1100">
              <a:solidFill>
                <a:schemeClr val="dk2"/>
              </a:solidFill>
              <a:latin typeface="Arial"/>
              <a:ea typeface="Arial"/>
              <a:cs typeface="Arial"/>
              <a:sym typeface="Arial"/>
            </a:endParaRPr>
          </a:p>
          <a:p>
            <a:pPr indent="0" lvl="0" marL="0" rtl="0" algn="l">
              <a:spcBef>
                <a:spcPts val="0"/>
              </a:spcBef>
              <a:spcAft>
                <a:spcPts val="0"/>
              </a:spcAft>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2: Relationships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Scatterplots &amp; Correlation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Single Regression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Experimental Design &amp; Causation</a:t>
            </a:r>
            <a:endParaRPr sz="1100">
              <a:solidFill>
                <a:schemeClr val="dk2"/>
              </a:solidFill>
              <a:latin typeface="Arial"/>
              <a:ea typeface="Arial"/>
              <a:cs typeface="Arial"/>
              <a:sym typeface="Arial"/>
            </a:endParaRPr>
          </a:p>
          <a:p>
            <a:pPr indent="0" lvl="0" marL="0" rtl="0" algn="l">
              <a:spcBef>
                <a:spcPts val="0"/>
              </a:spcBef>
              <a:spcAft>
                <a:spcPts val="0"/>
              </a:spcAft>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Sampling Techniques: Uniform, Stratified, and Poisson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3: Probability</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Randomness &amp; Probability</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Simulation &amp; Stochastic Computing</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Probability Rules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Joint Probability Distributions, Conditional Probability &amp; Independenc</a:t>
            </a:r>
            <a:r>
              <a:rPr lang="en" sz="1100">
                <a:latin typeface="Arial"/>
                <a:ea typeface="Arial"/>
                <a:cs typeface="Arial"/>
                <a:sym typeface="Arial"/>
              </a:rPr>
              <a:t>e</a:t>
            </a:r>
            <a:endParaRPr/>
          </a:p>
        </p:txBody>
      </p:sp>
      <p:sp>
        <p:nvSpPr>
          <p:cNvPr id="74" name="Google Shape;74;p14"/>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2"/>
                </a:solidFill>
                <a:latin typeface="Arial"/>
                <a:ea typeface="Arial"/>
                <a:cs typeface="Arial"/>
                <a:sym typeface="Arial"/>
              </a:rPr>
              <a:t>Day 2</a:t>
            </a:r>
            <a:endParaRPr b="1" sz="1200" u="sng">
              <a:solidFill>
                <a:schemeClr val="dk2"/>
              </a:solidFill>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Section 3: Probability</a:t>
            </a:r>
            <a:endParaRPr b="1"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a:t>
            </a:r>
            <a:r>
              <a:rPr lang="en" sz="700">
                <a:latin typeface="Times New Roman"/>
                <a:ea typeface="Times New Roman"/>
                <a:cs typeface="Times New Roman"/>
                <a:sym typeface="Times New Roman"/>
              </a:rPr>
              <a:t>      </a:t>
            </a:r>
            <a:r>
              <a:rPr lang="en" sz="1100">
                <a:latin typeface="Arial"/>
                <a:ea typeface="Arial"/>
                <a:cs typeface="Arial"/>
                <a:sym typeface="Arial"/>
              </a:rPr>
              <a:t>Bayesian Probability: prior and posterior distributions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4: Inferential Statistics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Sampling Distributions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Confidence Intervals: Basics</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Estimating a Population Proportion</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Estimating a Population Mean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Significance Tests: Basics</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Tests about a Population Proportion</a:t>
            </a:r>
            <a:endParaRPr sz="1100">
              <a:solidFill>
                <a:schemeClr val="dk2"/>
              </a:solidFill>
              <a:latin typeface="Arial"/>
              <a:ea typeface="Arial"/>
              <a:cs typeface="Arial"/>
              <a:sym typeface="Arial"/>
            </a:endParaRPr>
          </a:p>
          <a:p>
            <a:pPr indent="45720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Tests about a Population Mean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Type I and Type II errors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1" lang="en" sz="1100">
                <a:solidFill>
                  <a:schemeClr val="dk2"/>
                </a:solidFill>
                <a:latin typeface="Arial"/>
                <a:ea typeface="Arial"/>
                <a:cs typeface="Arial"/>
                <a:sym typeface="Arial"/>
              </a:rPr>
              <a:t>Section 5: Advanced Topics</a:t>
            </a:r>
            <a:endParaRPr b="1"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Chi-Square Tests</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ANOVA: Execution &amp; Interpreting</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General Linear Models &amp; Multivariate Regression</a:t>
            </a:r>
            <a:endParaRPr sz="11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100">
                <a:solidFill>
                  <a:schemeClr val="dk2"/>
                </a:solidFill>
                <a:latin typeface="Arial"/>
                <a:ea typeface="Arial"/>
                <a:cs typeface="Arial"/>
                <a:sym typeface="Arial"/>
              </a:rPr>
              <a:t>●</a:t>
            </a:r>
            <a:r>
              <a:rPr lang="en" sz="700">
                <a:solidFill>
                  <a:schemeClr val="dk2"/>
                </a:solidFill>
                <a:latin typeface="Times New Roman"/>
                <a:ea typeface="Times New Roman"/>
                <a:cs typeface="Times New Roman"/>
                <a:sym typeface="Times New Roman"/>
              </a:rPr>
              <a:t>      </a:t>
            </a:r>
            <a:r>
              <a:rPr lang="en" sz="1100">
                <a:solidFill>
                  <a:schemeClr val="dk2"/>
                </a:solidFill>
                <a:latin typeface="Arial"/>
                <a:ea typeface="Arial"/>
                <a:cs typeface="Arial"/>
                <a:sym typeface="Arial"/>
              </a:rPr>
              <a:t>Evaluating Regression Models</a:t>
            </a:r>
            <a:endParaRPr sz="1100">
              <a:solidFill>
                <a:schemeClr val="dk2"/>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Confidence Interval Formula</a:t>
            </a:r>
            <a:endParaRPr/>
          </a:p>
        </p:txBody>
      </p:sp>
      <p:sp>
        <p:nvSpPr>
          <p:cNvPr id="186" name="Google Shape;186;p32"/>
          <p:cNvSpPr txBox="1"/>
          <p:nvPr>
            <p:ph idx="1" type="body"/>
          </p:nvPr>
        </p:nvSpPr>
        <p:spPr>
          <a:xfrm>
            <a:off x="133975" y="1342525"/>
            <a:ext cx="90099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Point Estimate +/- Critical Value * Standard Deviation of the Sampling Distribution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Value: z*</a:t>
            </a:r>
            <a:endParaRPr/>
          </a:p>
        </p:txBody>
      </p:sp>
      <p:sp>
        <p:nvSpPr>
          <p:cNvPr id="192" name="Google Shape;192;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http://digitalfirst.bfwpub.com/stats_applet/stats_applet_7_norm.html</a:t>
            </a:r>
            <a:r>
              <a:rPr lang="en"/>
              <a:t> </a:t>
            </a:r>
            <a:endParaRPr/>
          </a:p>
        </p:txBody>
      </p:sp>
      <p:pic>
        <p:nvPicPr>
          <p:cNvPr id="193" name="Google Shape;193;p33"/>
          <p:cNvPicPr preferRelativeResize="0"/>
          <p:nvPr/>
        </p:nvPicPr>
        <p:blipFill>
          <a:blip r:embed="rId4">
            <a:alphaModFix/>
          </a:blip>
          <a:stretch>
            <a:fillRect/>
          </a:stretch>
        </p:blipFill>
        <p:spPr>
          <a:xfrm>
            <a:off x="1603088" y="1734100"/>
            <a:ext cx="5937824" cy="286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Critical Value: z*</a:t>
            </a:r>
            <a:endParaRPr/>
          </a:p>
        </p:txBody>
      </p:sp>
      <p:sp>
        <p:nvSpPr>
          <p:cNvPr id="199" name="Google Shape;199;p34"/>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 wish to calculate a critical value, most functions give you results assuming a single tail. If you want a 2-tailed value, you have to modify the </a:t>
            </a:r>
            <a:r>
              <a:rPr i="1" lang="en"/>
              <a:t>p</a:t>
            </a:r>
            <a:r>
              <a:rPr lang="en"/>
              <a:t> before calling the function.</a:t>
            </a:r>
            <a:endParaRPr/>
          </a:p>
        </p:txBody>
      </p:sp>
      <p:grpSp>
        <p:nvGrpSpPr>
          <p:cNvPr id="200" name="Google Shape;200;p34"/>
          <p:cNvGrpSpPr/>
          <p:nvPr/>
        </p:nvGrpSpPr>
        <p:grpSpPr>
          <a:xfrm>
            <a:off x="641375" y="2132558"/>
            <a:ext cx="2768450" cy="2864742"/>
            <a:chOff x="641375" y="2132558"/>
            <a:chExt cx="2768450" cy="2864742"/>
          </a:xfrm>
        </p:grpSpPr>
        <p:grpSp>
          <p:nvGrpSpPr>
            <p:cNvPr id="201" name="Google Shape;201;p34"/>
            <p:cNvGrpSpPr/>
            <p:nvPr/>
          </p:nvGrpSpPr>
          <p:grpSpPr>
            <a:xfrm>
              <a:off x="908369" y="2132558"/>
              <a:ext cx="2501456" cy="1400850"/>
              <a:chOff x="908369" y="2132558"/>
              <a:chExt cx="2501456" cy="1400850"/>
            </a:xfrm>
          </p:grpSpPr>
          <p:pic>
            <p:nvPicPr>
              <p:cNvPr id="202" name="Google Shape;202;p34"/>
              <p:cNvPicPr preferRelativeResize="0"/>
              <p:nvPr/>
            </p:nvPicPr>
            <p:blipFill rotWithShape="1">
              <a:blip r:embed="rId3">
                <a:alphaModFix/>
              </a:blip>
              <a:srcRect b="19283" l="0" r="50228" t="0"/>
              <a:stretch/>
            </p:blipFill>
            <p:spPr>
              <a:xfrm>
                <a:off x="908369" y="2132558"/>
                <a:ext cx="2399449" cy="1400850"/>
              </a:xfrm>
              <a:prstGeom prst="rect">
                <a:avLst/>
              </a:prstGeom>
              <a:noFill/>
              <a:ln>
                <a:noFill/>
              </a:ln>
            </p:spPr>
          </p:pic>
          <p:sp>
            <p:nvSpPr>
              <p:cNvPr id="203" name="Google Shape;203;p34"/>
              <p:cNvSpPr/>
              <p:nvPr/>
            </p:nvSpPr>
            <p:spPr>
              <a:xfrm>
                <a:off x="3103825" y="3087075"/>
                <a:ext cx="306000" cy="276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34"/>
            <p:cNvGrpSpPr/>
            <p:nvPr/>
          </p:nvGrpSpPr>
          <p:grpSpPr>
            <a:xfrm>
              <a:off x="641375" y="3596325"/>
              <a:ext cx="2681026" cy="1400975"/>
              <a:chOff x="641375" y="3596325"/>
              <a:chExt cx="2681026" cy="1400975"/>
            </a:xfrm>
          </p:grpSpPr>
          <p:pic>
            <p:nvPicPr>
              <p:cNvPr id="205" name="Google Shape;205;p34"/>
              <p:cNvPicPr preferRelativeResize="0"/>
              <p:nvPr/>
            </p:nvPicPr>
            <p:blipFill rotWithShape="1">
              <a:blip r:embed="rId3">
                <a:alphaModFix/>
              </a:blip>
              <a:srcRect b="19283" l="46609" r="0" t="0"/>
              <a:stretch/>
            </p:blipFill>
            <p:spPr>
              <a:xfrm>
                <a:off x="748401" y="3596325"/>
                <a:ext cx="2574000" cy="1400850"/>
              </a:xfrm>
              <a:prstGeom prst="rect">
                <a:avLst/>
              </a:prstGeom>
              <a:noFill/>
              <a:ln>
                <a:noFill/>
              </a:ln>
            </p:spPr>
          </p:pic>
          <p:sp>
            <p:nvSpPr>
              <p:cNvPr id="206" name="Google Shape;206;p34"/>
              <p:cNvSpPr/>
              <p:nvPr/>
            </p:nvSpPr>
            <p:spPr>
              <a:xfrm>
                <a:off x="641375" y="4864700"/>
                <a:ext cx="204000" cy="132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07" name="Google Shape;207;p34"/>
          <p:cNvPicPr preferRelativeResize="0"/>
          <p:nvPr/>
        </p:nvPicPr>
        <p:blipFill>
          <a:blip r:embed="rId4">
            <a:alphaModFix/>
          </a:blip>
          <a:stretch>
            <a:fillRect/>
          </a:stretch>
        </p:blipFill>
        <p:spPr>
          <a:xfrm>
            <a:off x="3590900" y="2330550"/>
            <a:ext cx="5241400" cy="239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Proportion Confidence Interval Formula</a:t>
            </a:r>
            <a:endParaRPr/>
          </a:p>
        </p:txBody>
      </p:sp>
      <p:pic>
        <p:nvPicPr>
          <p:cNvPr id="213" name="Google Shape;213;p35"/>
          <p:cNvPicPr preferRelativeResize="0"/>
          <p:nvPr/>
        </p:nvPicPr>
        <p:blipFill rotWithShape="1">
          <a:blip r:embed="rId3">
            <a:alphaModFix/>
          </a:blip>
          <a:srcRect b="17101" l="0" r="0" t="15331"/>
          <a:stretch/>
        </p:blipFill>
        <p:spPr>
          <a:xfrm>
            <a:off x="2225088" y="1725175"/>
            <a:ext cx="4693826" cy="1693150"/>
          </a:xfrm>
          <a:prstGeom prst="rect">
            <a:avLst/>
          </a:prstGeom>
          <a:noFill/>
          <a:ln>
            <a:noFill/>
          </a:ln>
        </p:spPr>
      </p:pic>
      <p:sp>
        <p:nvSpPr>
          <p:cNvPr id="214" name="Google Shape;214;p35"/>
          <p:cNvSpPr txBox="1"/>
          <p:nvPr>
            <p:ph idx="1" type="body"/>
          </p:nvPr>
        </p:nvSpPr>
        <p:spPr>
          <a:xfrm>
            <a:off x="133975" y="1190125"/>
            <a:ext cx="9009900" cy="9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Point Estimate +/- Critical Value * Standard Deviation of the Sampling Distribution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a:t>
            </a:r>
            <a:endParaRPr/>
          </a:p>
        </p:txBody>
      </p:sp>
      <p:sp>
        <p:nvSpPr>
          <p:cNvPr id="220" name="Google Shape;220;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and your friends are bored at work and </a:t>
            </a:r>
            <a:r>
              <a:rPr lang="en"/>
              <a:t>want to estimate the proportion of pennies in circulation that are more than 10 years old.  To do this, you gather all the pennies you have on hand.  Overall, 57 of the 102 pennies you have are more than 10 years old.  Construct and explain a 95% confidence interval for the proportion.</a:t>
            </a:r>
            <a:endParaRPr/>
          </a:p>
          <a:p>
            <a:pPr indent="0" lvl="0" marL="0" rtl="0" algn="l">
              <a:spcBef>
                <a:spcPts val="1600"/>
              </a:spcBef>
              <a:spcAft>
                <a:spcPts val="0"/>
              </a:spcAft>
              <a:buNone/>
            </a:pPr>
            <a:r>
              <a:rPr lang="en"/>
              <a:t>Parameter of interest:</a:t>
            </a:r>
            <a:endParaRPr/>
          </a:p>
          <a:p>
            <a:pPr indent="0" lvl="0" marL="0" rtl="0" algn="l">
              <a:spcBef>
                <a:spcPts val="1600"/>
              </a:spcBef>
              <a:spcAft>
                <a:spcPts val="0"/>
              </a:spcAft>
              <a:buNone/>
            </a:pPr>
            <a:r>
              <a:rPr lang="en"/>
              <a:t>Sample statistic: </a:t>
            </a:r>
            <a:endParaRPr/>
          </a:p>
          <a:p>
            <a:pPr indent="0" lvl="0" marL="0" rtl="0" algn="l">
              <a:spcBef>
                <a:spcPts val="1600"/>
              </a:spcBef>
              <a:spcAft>
                <a:spcPts val="1600"/>
              </a:spcAft>
              <a:buNone/>
            </a:pPr>
            <a:r>
              <a:rPr lang="en"/>
              <a:t>Sample size: </a:t>
            </a:r>
            <a:endParaRPr/>
          </a:p>
        </p:txBody>
      </p:sp>
      <p:sp>
        <p:nvSpPr>
          <p:cNvPr id="221" name="Google Shape;221;p36"/>
          <p:cNvSpPr txBox="1"/>
          <p:nvPr/>
        </p:nvSpPr>
        <p:spPr>
          <a:xfrm>
            <a:off x="2784949" y="2858275"/>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p</a:t>
            </a:r>
            <a:r>
              <a:rPr lang="en" sz="1800">
                <a:solidFill>
                  <a:schemeClr val="accent2"/>
                </a:solidFill>
                <a:latin typeface="Open Sans"/>
                <a:ea typeface="Open Sans"/>
                <a:cs typeface="Open Sans"/>
                <a:sym typeface="Open Sans"/>
              </a:rPr>
              <a:t>, the true proportion of pennies in circulation over 10 years old.</a:t>
            </a:r>
            <a:endParaRPr sz="1800">
              <a:solidFill>
                <a:schemeClr val="accent2"/>
              </a:solidFill>
              <a:latin typeface="Open Sans"/>
              <a:ea typeface="Open Sans"/>
              <a:cs typeface="Open Sans"/>
              <a:sym typeface="Open Sans"/>
            </a:endParaRPr>
          </a:p>
        </p:txBody>
      </p:sp>
      <p:sp>
        <p:nvSpPr>
          <p:cNvPr id="222" name="Google Shape;222;p36"/>
          <p:cNvSpPr txBox="1"/>
          <p:nvPr/>
        </p:nvSpPr>
        <p:spPr>
          <a:xfrm>
            <a:off x="2206575" y="3408925"/>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accent2"/>
                </a:solidFill>
                <a:latin typeface="Open Sans"/>
                <a:ea typeface="Open Sans"/>
                <a:cs typeface="Open Sans"/>
                <a:sym typeface="Open Sans"/>
              </a:rPr>
              <a:t>p̂,</a:t>
            </a:r>
            <a:r>
              <a:rPr lang="en" sz="1800">
                <a:solidFill>
                  <a:schemeClr val="accent2"/>
                </a:solidFill>
                <a:latin typeface="Open Sans"/>
                <a:ea typeface="Open Sans"/>
                <a:cs typeface="Open Sans"/>
                <a:sym typeface="Open Sans"/>
              </a:rPr>
              <a:t> the proportion of pennies in the sample over 10 years old.</a:t>
            </a:r>
            <a:br>
              <a:rPr lang="en" sz="1800">
                <a:solidFill>
                  <a:schemeClr val="accent2"/>
                </a:solidFill>
                <a:latin typeface="Open Sans"/>
                <a:ea typeface="Open Sans"/>
                <a:cs typeface="Open Sans"/>
                <a:sym typeface="Open Sans"/>
              </a:rPr>
            </a:br>
            <a:r>
              <a:rPr lang="en" sz="2400">
                <a:solidFill>
                  <a:schemeClr val="accent2"/>
                </a:solidFill>
                <a:latin typeface="Open Sans"/>
                <a:ea typeface="Open Sans"/>
                <a:cs typeface="Open Sans"/>
                <a:sym typeface="Open Sans"/>
              </a:rPr>
              <a:t>p̂ </a:t>
            </a:r>
            <a:r>
              <a:rPr lang="en" sz="1800">
                <a:solidFill>
                  <a:schemeClr val="accent2"/>
                </a:solidFill>
                <a:latin typeface="Open Sans"/>
                <a:ea typeface="Open Sans"/>
                <a:cs typeface="Open Sans"/>
                <a:sym typeface="Open Sans"/>
              </a:rPr>
              <a:t>= 57/102 = 0.559</a:t>
            </a:r>
            <a:endParaRPr sz="1800">
              <a:solidFill>
                <a:schemeClr val="accent2"/>
              </a:solidFill>
              <a:latin typeface="Open Sans"/>
              <a:ea typeface="Open Sans"/>
              <a:cs typeface="Open Sans"/>
              <a:sym typeface="Open Sans"/>
            </a:endParaRPr>
          </a:p>
        </p:txBody>
      </p:sp>
      <p:sp>
        <p:nvSpPr>
          <p:cNvPr id="223" name="Google Shape;223;p36"/>
          <p:cNvSpPr txBox="1"/>
          <p:nvPr/>
        </p:nvSpPr>
        <p:spPr>
          <a:xfrm>
            <a:off x="1795924" y="4350275"/>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n</a:t>
            </a:r>
            <a:r>
              <a:rPr lang="en" sz="1800">
                <a:solidFill>
                  <a:schemeClr val="accent2"/>
                </a:solidFill>
                <a:latin typeface="Open Sans"/>
                <a:ea typeface="Open Sans"/>
                <a:cs typeface="Open Sans"/>
                <a:sym typeface="Open Sans"/>
              </a:rPr>
              <a:t> = 102</a:t>
            </a:r>
            <a:endParaRPr sz="1800">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a:t>
            </a:r>
            <a:endParaRPr/>
          </a:p>
        </p:txBody>
      </p:sp>
      <p:sp>
        <p:nvSpPr>
          <p:cNvPr id="229" name="Google Shape;229;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and your friends are bored at work and want to estimate the proportion of pennies in circulation that are more than 10 years old.  To do this, you gather all the pennies you have on hand.  Overall, 57 of the 102 pennies you have are more than 10 years old.  Construct and explain a 95% confidence interval for the proportion.</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Example</a:t>
            </a:r>
            <a:endParaRPr/>
          </a:p>
        </p:txBody>
      </p:sp>
      <p:pic>
        <p:nvPicPr>
          <p:cNvPr id="235" name="Google Shape;235;p38"/>
          <p:cNvPicPr preferRelativeResize="0"/>
          <p:nvPr/>
        </p:nvPicPr>
        <p:blipFill>
          <a:blip r:embed="rId3">
            <a:alphaModFix/>
          </a:blip>
          <a:stretch>
            <a:fillRect/>
          </a:stretch>
        </p:blipFill>
        <p:spPr>
          <a:xfrm>
            <a:off x="657038" y="3482025"/>
            <a:ext cx="7829928" cy="1461775"/>
          </a:xfrm>
          <a:prstGeom prst="rect">
            <a:avLst/>
          </a:prstGeom>
          <a:noFill/>
          <a:ln>
            <a:noFill/>
          </a:ln>
        </p:spPr>
      </p:pic>
      <p:sp>
        <p:nvSpPr>
          <p:cNvPr id="236" name="Google Shape;236;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and your friends are bored at work and want to estimate the proportion of pennies in circulation that are more than 10 years old.  To do this, you gather all the pennies you have on hand.  Overall, 57 of the 102 pennies you have are more than 10 years old.  Construct and explain a 95% confidence interval for the proportion.</a:t>
            </a:r>
            <a:endParaRPr/>
          </a:p>
          <a:p>
            <a:pPr indent="0" lvl="0" marL="0" rtl="0" algn="l">
              <a:spcBef>
                <a:spcPts val="1600"/>
              </a:spcBef>
              <a:spcAft>
                <a:spcPts val="0"/>
              </a:spcAft>
              <a:buNone/>
            </a:pPr>
            <a:r>
              <a:rPr lang="en" sz="1400" u="sng">
                <a:solidFill>
                  <a:schemeClr val="hlink"/>
                </a:solidFill>
                <a:hlinkClick r:id="rId4"/>
              </a:rPr>
              <a:t>http://www.statsmodels.org/devel/generated/statsmodels.stats.proportion.proportion_confint.html</a:t>
            </a:r>
            <a:r>
              <a:rPr lang="en" sz="1400"/>
              <a:t> </a:t>
            </a:r>
            <a:endParaRPr sz="1400"/>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Circle Back: Unbiased Estimators</a:t>
            </a:r>
            <a:endParaRPr/>
          </a:p>
        </p:txBody>
      </p:sp>
      <p:sp>
        <p:nvSpPr>
          <p:cNvPr id="242" name="Google Shape;242;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x</a:t>
            </a:r>
            <a:r>
              <a:rPr lang="en" sz="2400"/>
              <a:t>̄</a:t>
            </a:r>
            <a:r>
              <a:rPr lang="en"/>
              <a:t> </a:t>
            </a:r>
            <a:r>
              <a:rPr lang="en"/>
              <a:t>(</a:t>
            </a:r>
            <a:r>
              <a:rPr lang="en"/>
              <a:t>x-bar)</a:t>
            </a:r>
            <a:r>
              <a:rPr lang="en"/>
              <a:t> is an unbiased estimator of μ</a:t>
            </a:r>
            <a:endParaRPr/>
          </a:p>
          <a:p>
            <a:pPr indent="0" lvl="0" marL="0" rtl="0" algn="l">
              <a:spcBef>
                <a:spcPts val="1600"/>
              </a:spcBef>
              <a:spcAft>
                <a:spcPts val="0"/>
              </a:spcAft>
              <a:buNone/>
            </a:pPr>
            <a:r>
              <a:rPr lang="en" sz="2400"/>
              <a:t>p̂</a:t>
            </a:r>
            <a:r>
              <a:rPr lang="en"/>
              <a:t> (</a:t>
            </a:r>
            <a:r>
              <a:rPr lang="en"/>
              <a:t>p</a:t>
            </a:r>
            <a:r>
              <a:rPr lang="en"/>
              <a:t>-hat) is an unbiased estimator of p</a:t>
            </a:r>
            <a:endParaRPr/>
          </a:p>
          <a:p>
            <a:pPr indent="0" lvl="0" marL="0" rtl="0" algn="l">
              <a:spcBef>
                <a:spcPts val="1600"/>
              </a:spcBef>
              <a:spcAft>
                <a:spcPts val="0"/>
              </a:spcAft>
              <a:buNone/>
            </a:pPr>
            <a:r>
              <a:rPr i="1" lang="en"/>
              <a:t>s</a:t>
            </a:r>
            <a:r>
              <a:rPr i="1" lang="en"/>
              <a:t> </a:t>
            </a:r>
            <a:r>
              <a:rPr lang="en"/>
              <a:t>is </a:t>
            </a:r>
            <a:r>
              <a:rPr b="1" lang="en"/>
              <a:t>not</a:t>
            </a:r>
            <a:r>
              <a:rPr lang="en"/>
              <a:t> an unbiased estimator of σ (In which direction is </a:t>
            </a:r>
            <a:r>
              <a:rPr i="1" lang="en"/>
              <a:t>s</a:t>
            </a:r>
            <a:r>
              <a:rPr lang="en"/>
              <a:t> biased?)</a:t>
            </a:r>
            <a:endParaRPr/>
          </a:p>
          <a:p>
            <a:pPr indent="0" lvl="0" marL="0" rtl="0" algn="l">
              <a:spcBef>
                <a:spcPts val="1600"/>
              </a:spcBef>
              <a:spcAft>
                <a:spcPts val="0"/>
              </a:spcAft>
              <a:buNone/>
            </a:pPr>
            <a:r>
              <a:rPr lang="en"/>
              <a:t>We need to adjust our calculations if we are going to substitute in </a:t>
            </a:r>
            <a:r>
              <a:rPr i="1" lang="en"/>
              <a:t>s</a:t>
            </a:r>
            <a:r>
              <a:rPr lang="en"/>
              <a:t> for σ</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a:t>
            </a:r>
            <a:r>
              <a:rPr lang="en"/>
              <a:t> Confidence Interval Formula</a:t>
            </a:r>
            <a:endParaRPr/>
          </a:p>
        </p:txBody>
      </p:sp>
      <p:sp>
        <p:nvSpPr>
          <p:cNvPr id="248" name="Google Shape;248;p40"/>
          <p:cNvSpPr txBox="1"/>
          <p:nvPr>
            <p:ph idx="1" type="body"/>
          </p:nvPr>
        </p:nvSpPr>
        <p:spPr>
          <a:xfrm>
            <a:off x="133975" y="1190125"/>
            <a:ext cx="9009900" cy="3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Estimate +/- Critical Value * Standard Deviation of the Sampling Distribution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Critical Value </a:t>
            </a:r>
            <a:r>
              <a:rPr i="1" lang="en"/>
              <a:t>t</a:t>
            </a:r>
            <a:r>
              <a:rPr lang="en"/>
              <a:t> is defined by the significance level α, and the </a:t>
            </a:r>
            <a:r>
              <a:rPr b="1" lang="en"/>
              <a:t>degrees of freedom</a:t>
            </a:r>
            <a:r>
              <a:rPr lang="en"/>
              <a:t> </a:t>
            </a:r>
            <a:r>
              <a:rPr i="1" lang="en"/>
              <a:t>n-1</a:t>
            </a:r>
            <a:endParaRPr i="1"/>
          </a:p>
        </p:txBody>
      </p:sp>
      <p:grpSp>
        <p:nvGrpSpPr>
          <p:cNvPr id="249" name="Google Shape;249;p40"/>
          <p:cNvGrpSpPr/>
          <p:nvPr/>
        </p:nvGrpSpPr>
        <p:grpSpPr>
          <a:xfrm>
            <a:off x="2319100" y="1739775"/>
            <a:ext cx="4171255" cy="1843300"/>
            <a:chOff x="2319100" y="1739775"/>
            <a:chExt cx="4171255" cy="1843300"/>
          </a:xfrm>
        </p:grpSpPr>
        <p:pic>
          <p:nvPicPr>
            <p:cNvPr id="250" name="Google Shape;250;p40"/>
            <p:cNvPicPr preferRelativeResize="0"/>
            <p:nvPr/>
          </p:nvPicPr>
          <p:blipFill rotWithShape="1">
            <a:blip r:embed="rId3">
              <a:alphaModFix/>
            </a:blip>
            <a:srcRect b="0" l="0" r="66017" t="0"/>
            <a:stretch/>
          </p:blipFill>
          <p:spPr>
            <a:xfrm>
              <a:off x="2319100" y="1739775"/>
              <a:ext cx="1531175" cy="1843300"/>
            </a:xfrm>
            <a:prstGeom prst="rect">
              <a:avLst/>
            </a:prstGeom>
            <a:noFill/>
            <a:ln>
              <a:noFill/>
            </a:ln>
          </p:spPr>
        </p:pic>
        <p:pic>
          <p:nvPicPr>
            <p:cNvPr id="251" name="Google Shape;251;p40"/>
            <p:cNvPicPr preferRelativeResize="0"/>
            <p:nvPr/>
          </p:nvPicPr>
          <p:blipFill rotWithShape="1">
            <a:blip r:embed="rId3">
              <a:alphaModFix/>
            </a:blip>
            <a:srcRect b="0" l="41407" r="0" t="0"/>
            <a:stretch/>
          </p:blipFill>
          <p:spPr>
            <a:xfrm>
              <a:off x="3850280" y="1739775"/>
              <a:ext cx="2640074" cy="18433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t-distribution</a:t>
            </a:r>
            <a:endParaRPr/>
          </a:p>
        </p:txBody>
      </p:sp>
      <p:sp>
        <p:nvSpPr>
          <p:cNvPr id="257" name="Google Shape;257;p4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 distribution (aka Student’s t-distribution) is a probability distribution that is used to estimate population parameters when the sample size is very small and/or when the population standard deviation is unknown. </a:t>
            </a:r>
            <a:endParaRPr/>
          </a:p>
          <a:p>
            <a:pPr indent="0" lvl="0" marL="0" rtl="0" algn="l">
              <a:spcBef>
                <a:spcPts val="1600"/>
              </a:spcBef>
              <a:spcAft>
                <a:spcPts val="1600"/>
              </a:spcAft>
              <a:buNone/>
            </a:pPr>
            <a:r>
              <a:rPr lang="en"/>
              <a:t>The name Student’s t comes from the fact that the first English language paper using the distribution was written in 1908 by William Sealy Gosset, an employee of the Guinness Brewery in Dublin. Gosset used the distribution to study small samples – for example, the chemical properties of barley where sample sizes might be as few as 3. Guinness preferred employees use pseudonyms for publication and Gosset published his paper as “Student”.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Homework</a:t>
            </a:r>
            <a:endParaRPr/>
          </a:p>
        </p:txBody>
      </p:sp>
      <p:sp>
        <p:nvSpPr>
          <p:cNvPr id="80" name="Google Shape;80;p15"/>
          <p:cNvSpPr txBox="1"/>
          <p:nvPr>
            <p:ph idx="1" type="body"/>
          </p:nvPr>
        </p:nvSpPr>
        <p:spPr>
          <a:xfrm>
            <a:off x="311700" y="927899"/>
            <a:ext cx="8520600" cy="4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Cobra Effect: When an incentive produces the opposite result intended</a:t>
            </a:r>
            <a:endParaRPr/>
          </a:p>
          <a:p>
            <a:pPr indent="0" lvl="0" marL="0" rtl="0" algn="l">
              <a:spcBef>
                <a:spcPts val="1600"/>
              </a:spcBef>
              <a:spcAft>
                <a:spcPts val="0"/>
              </a:spcAft>
              <a:buNone/>
            </a:pPr>
            <a:r>
              <a:rPr lang="en" sz="1400"/>
              <a:t>“My cousin used to own a bakery store in Beijing. In order to reduce food waste, he allowed his employees to take unsold goods home at the end of the day. After a while, he found that his employees intended to bake more products so that they would have enough leftovers to split before closing.”</a:t>
            </a:r>
            <a:endParaRPr sz="1400"/>
          </a:p>
          <a:p>
            <a:pPr indent="0" lvl="0" marL="0" rtl="0" algn="l">
              <a:spcBef>
                <a:spcPts val="1600"/>
              </a:spcBef>
              <a:spcAft>
                <a:spcPts val="0"/>
              </a:spcAft>
              <a:buNone/>
            </a:pPr>
            <a:r>
              <a:rPr lang="en"/>
              <a:t>Survivorship Bias: Drawing conclusions from an incomplete set of data, because that data has ‘survived’ some selection criteria</a:t>
            </a:r>
            <a:endParaRPr/>
          </a:p>
          <a:p>
            <a:pPr indent="0" lvl="0" marL="0" rtl="0" algn="l">
              <a:spcBef>
                <a:spcPts val="1600"/>
              </a:spcBef>
              <a:spcAft>
                <a:spcPts val="0"/>
              </a:spcAft>
              <a:buNone/>
            </a:pPr>
            <a:r>
              <a:rPr lang="en" sz="1400"/>
              <a:t>“When looking at a group of freshmen, and analyzing what factors (academic records, outdoor curriculum, interpersonal skills, etc.)  are important for a student to get into college, we have actually neglected the students who weren't admitted into colleges or dropped out from high school. The conclusion we draw from the described research might be math and sports are the most significant factor, but the family wealth, which prevents some students from even going to college or thinking about going to college might be overlooked.”</a:t>
            </a:r>
            <a:endParaRPr sz="14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t- vs. Normal Distributions</a:t>
            </a:r>
            <a:endParaRPr/>
          </a:p>
        </p:txBody>
      </p:sp>
      <p:pic>
        <p:nvPicPr>
          <p:cNvPr id="263" name="Google Shape;263;p42"/>
          <p:cNvPicPr preferRelativeResize="0"/>
          <p:nvPr/>
        </p:nvPicPr>
        <p:blipFill>
          <a:blip r:embed="rId3">
            <a:alphaModFix/>
          </a:blip>
          <a:stretch>
            <a:fillRect/>
          </a:stretch>
        </p:blipFill>
        <p:spPr>
          <a:xfrm>
            <a:off x="1739875" y="1344025"/>
            <a:ext cx="5933301" cy="34521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Critical Value for Student’s t</a:t>
            </a:r>
            <a:endParaRPr/>
          </a:p>
        </p:txBody>
      </p:sp>
      <p:sp>
        <p:nvSpPr>
          <p:cNvPr id="269" name="Google Shape;269;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the 4-1_Critical_Values.ipynb notebook to find the following critical values:</a:t>
            </a:r>
            <a:endParaRPr/>
          </a:p>
          <a:p>
            <a:pPr indent="-342900" lvl="0" marL="457200" rtl="0" algn="l">
              <a:spcBef>
                <a:spcPts val="1600"/>
              </a:spcBef>
              <a:spcAft>
                <a:spcPts val="0"/>
              </a:spcAft>
              <a:buSzPts val="1800"/>
              <a:buChar char="●"/>
            </a:pPr>
            <a:r>
              <a:rPr lang="en"/>
              <a:t>95% Confidence Level, 9 degrees of freedom</a:t>
            </a:r>
            <a:endParaRPr/>
          </a:p>
          <a:p>
            <a:pPr indent="-342900" lvl="0" marL="457200" rtl="0" algn="l">
              <a:spcBef>
                <a:spcPts val="0"/>
              </a:spcBef>
              <a:spcAft>
                <a:spcPts val="0"/>
              </a:spcAft>
              <a:buSzPts val="1800"/>
              <a:buChar char="●"/>
            </a:pPr>
            <a:r>
              <a:rPr lang="en"/>
              <a:t>95% Confidence Level, 19 degrees of freedom</a:t>
            </a:r>
            <a:endParaRPr/>
          </a:p>
          <a:p>
            <a:pPr indent="-342900" lvl="0" marL="457200" rtl="0" algn="l">
              <a:spcBef>
                <a:spcPts val="0"/>
              </a:spcBef>
              <a:spcAft>
                <a:spcPts val="0"/>
              </a:spcAft>
              <a:buSzPts val="1800"/>
              <a:buChar char="●"/>
            </a:pPr>
            <a:r>
              <a:rPr lang="en"/>
              <a:t>95% Confidence Level, 99 degrees of freedom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for Mean Example</a:t>
            </a:r>
            <a:endParaRPr/>
          </a:p>
        </p:txBody>
      </p:sp>
      <p:sp>
        <p:nvSpPr>
          <p:cNvPr id="275" name="Google Shape;275;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purchased a new car that records your gas mileage in mpg. Every time you fill up, you write down the recorded mileage. Given the following 20 records, determine a 90% confidence interval for the car.</a:t>
            </a:r>
            <a:endParaRPr/>
          </a:p>
          <a:p>
            <a:pPr indent="0" lvl="0" marL="0" rtl="0" algn="ctr">
              <a:spcBef>
                <a:spcPts val="1600"/>
              </a:spcBef>
              <a:spcAft>
                <a:spcPts val="0"/>
              </a:spcAft>
              <a:buNone/>
            </a:pPr>
            <a:r>
              <a:rPr lang="en"/>
              <a:t>15.8, 13.6, 15.6, 19.1, 22.4, 15.6, 22.5, 17.2, 19.4, 22.6,</a:t>
            </a:r>
            <a:br>
              <a:rPr lang="en"/>
            </a:br>
            <a:r>
              <a:rPr lang="en"/>
              <a:t>19.4, 18.0, 14.6, 18.7, 21.0, 14.8, 22.6, 21.5, 14.3, 20.9</a:t>
            </a:r>
            <a:endParaRPr/>
          </a:p>
          <a:p>
            <a:pPr indent="0" lvl="0" marL="0" rtl="0" algn="l">
              <a:spcBef>
                <a:spcPts val="1600"/>
              </a:spcBef>
              <a:spcAft>
                <a:spcPts val="1600"/>
              </a:spcAft>
              <a:buNone/>
            </a:pPr>
            <a:r>
              <a:rPr lang="en"/>
              <a:t>The manufacturer claimed this vehicle would get 22mpg. Do you have convincing evidence that this claim is incorrect?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for mean Example</a:t>
            </a:r>
            <a:endParaRPr/>
          </a:p>
        </p:txBody>
      </p:sp>
      <p:sp>
        <p:nvSpPr>
          <p:cNvPr id="281" name="Google Shape;281;p4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purchased a new car that records your gas mileage in mpg. Every time you fill up, you write down the recorded mileage. Given the following 20 records, determine a 90% confidence interval for the car.</a:t>
            </a:r>
            <a:endParaRPr/>
          </a:p>
          <a:p>
            <a:pPr indent="0" lvl="0" marL="0" rtl="0" algn="ctr">
              <a:spcBef>
                <a:spcPts val="1600"/>
              </a:spcBef>
              <a:spcAft>
                <a:spcPts val="0"/>
              </a:spcAft>
              <a:buNone/>
            </a:pPr>
            <a:r>
              <a:rPr lang="en"/>
              <a:t>15.8, 13.6, 15.6, 19.1, 22.4, 15.6, 22.5, 17.2, 19.4, 22.6,</a:t>
            </a:r>
            <a:br>
              <a:rPr lang="en"/>
            </a:br>
            <a:r>
              <a:rPr lang="en"/>
              <a:t>19.4, 18.0, 14.6, 18.7, 21.0, 14.8, 22.6, 21.5, 14.3, 20.9</a:t>
            </a:r>
            <a:endParaRPr/>
          </a:p>
          <a:p>
            <a:pPr indent="0" lvl="0" marL="0" rtl="0" algn="l">
              <a:spcBef>
                <a:spcPts val="1600"/>
              </a:spcBef>
              <a:spcAft>
                <a:spcPts val="0"/>
              </a:spcAft>
              <a:buNone/>
            </a:pPr>
            <a:r>
              <a:rPr lang="en"/>
              <a:t>Parameter of interest:</a:t>
            </a:r>
            <a:endParaRPr/>
          </a:p>
          <a:p>
            <a:pPr indent="0" lvl="0" marL="0" rtl="0" algn="l">
              <a:spcBef>
                <a:spcPts val="1600"/>
              </a:spcBef>
              <a:spcAft>
                <a:spcPts val="0"/>
              </a:spcAft>
              <a:buNone/>
            </a:pPr>
            <a:r>
              <a:rPr lang="en"/>
              <a:t>Sample statistic: </a:t>
            </a:r>
            <a:endParaRPr/>
          </a:p>
          <a:p>
            <a:pPr indent="0" lvl="0" marL="0" rtl="0" algn="l">
              <a:spcBef>
                <a:spcPts val="1600"/>
              </a:spcBef>
              <a:spcAft>
                <a:spcPts val="1600"/>
              </a:spcAft>
              <a:buNone/>
            </a:pPr>
            <a:r>
              <a:rPr lang="en"/>
              <a:t>Sample size: </a:t>
            </a:r>
            <a:endParaRPr/>
          </a:p>
        </p:txBody>
      </p:sp>
      <p:sp>
        <p:nvSpPr>
          <p:cNvPr id="282" name="Google Shape;282;p45"/>
          <p:cNvSpPr txBox="1"/>
          <p:nvPr/>
        </p:nvSpPr>
        <p:spPr>
          <a:xfrm>
            <a:off x="2806549" y="3252293"/>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μ</a:t>
            </a:r>
            <a:r>
              <a:rPr lang="en" sz="1800">
                <a:solidFill>
                  <a:schemeClr val="accent2"/>
                </a:solidFill>
                <a:latin typeface="Open Sans"/>
                <a:ea typeface="Open Sans"/>
                <a:cs typeface="Open Sans"/>
                <a:sym typeface="Open Sans"/>
              </a:rPr>
              <a:t>, the true mean gas mileage for this car</a:t>
            </a:r>
            <a:endParaRPr sz="1800">
              <a:solidFill>
                <a:schemeClr val="accent2"/>
              </a:solidFill>
              <a:latin typeface="Open Sans"/>
              <a:ea typeface="Open Sans"/>
              <a:cs typeface="Open Sans"/>
              <a:sym typeface="Open Sans"/>
            </a:endParaRPr>
          </a:p>
        </p:txBody>
      </p:sp>
      <p:sp>
        <p:nvSpPr>
          <p:cNvPr id="283" name="Google Shape;283;p45"/>
          <p:cNvSpPr txBox="1"/>
          <p:nvPr/>
        </p:nvSpPr>
        <p:spPr>
          <a:xfrm>
            <a:off x="2212520" y="3685762"/>
            <a:ext cx="73410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accent3"/>
                </a:solidFill>
                <a:latin typeface="Open Sans"/>
                <a:ea typeface="Open Sans"/>
                <a:cs typeface="Open Sans"/>
                <a:sym typeface="Open Sans"/>
              </a:rPr>
              <a:t>x̄</a:t>
            </a:r>
            <a:r>
              <a:rPr lang="en" sz="2400">
                <a:solidFill>
                  <a:schemeClr val="accent2"/>
                </a:solidFill>
                <a:latin typeface="Open Sans"/>
                <a:ea typeface="Open Sans"/>
                <a:cs typeface="Open Sans"/>
                <a:sym typeface="Open Sans"/>
              </a:rPr>
              <a:t>,</a:t>
            </a:r>
            <a:r>
              <a:rPr lang="en" sz="1800">
                <a:solidFill>
                  <a:schemeClr val="accent2"/>
                </a:solidFill>
                <a:latin typeface="Open Sans"/>
                <a:ea typeface="Open Sans"/>
                <a:cs typeface="Open Sans"/>
                <a:sym typeface="Open Sans"/>
              </a:rPr>
              <a:t> the mean gas mileage for the 20 fillups given</a:t>
            </a:r>
            <a:endParaRPr sz="1800">
              <a:solidFill>
                <a:schemeClr val="accent2"/>
              </a:solidFill>
              <a:latin typeface="Open Sans"/>
              <a:ea typeface="Open Sans"/>
              <a:cs typeface="Open Sans"/>
              <a:sym typeface="Open Sans"/>
            </a:endParaRPr>
          </a:p>
        </p:txBody>
      </p:sp>
      <p:sp>
        <p:nvSpPr>
          <p:cNvPr id="284" name="Google Shape;284;p45"/>
          <p:cNvSpPr txBox="1"/>
          <p:nvPr/>
        </p:nvSpPr>
        <p:spPr>
          <a:xfrm>
            <a:off x="1771949" y="4257652"/>
            <a:ext cx="56001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2"/>
                </a:solidFill>
                <a:latin typeface="Open Sans"/>
                <a:ea typeface="Open Sans"/>
                <a:cs typeface="Open Sans"/>
                <a:sym typeface="Open Sans"/>
              </a:rPr>
              <a:t>n = 20</a:t>
            </a:r>
            <a:endParaRPr sz="1800">
              <a:solidFill>
                <a:schemeClr val="accent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 for mean Example</a:t>
            </a:r>
            <a:endParaRPr/>
          </a:p>
        </p:txBody>
      </p:sp>
      <p:sp>
        <p:nvSpPr>
          <p:cNvPr id="290" name="Google Shape;290;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purchased a new car that records your gas mileage in mpg. Every time you fill up, you write down the recorded mileage. Given the following 20 records, determine a 95% confidence interval for the car.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manufacturer claimed this vehicle would get 22mpg. Do you have convincing evidence that this claim is incorrect?</a:t>
            </a:r>
            <a:endParaRPr/>
          </a:p>
          <a:p>
            <a:pPr indent="0" lvl="0" marL="0" rtl="0" algn="l">
              <a:spcBef>
                <a:spcPts val="1600"/>
              </a:spcBef>
              <a:spcAft>
                <a:spcPts val="1600"/>
              </a:spcAft>
              <a:buNone/>
            </a:pPr>
            <a:r>
              <a:t/>
            </a:r>
            <a:endParaRPr/>
          </a:p>
        </p:txBody>
      </p:sp>
      <p:pic>
        <p:nvPicPr>
          <p:cNvPr id="291" name="Google Shape;291;p46"/>
          <p:cNvPicPr preferRelativeResize="0"/>
          <p:nvPr/>
        </p:nvPicPr>
        <p:blipFill>
          <a:blip r:embed="rId3">
            <a:alphaModFix/>
          </a:blip>
          <a:stretch>
            <a:fillRect/>
          </a:stretch>
        </p:blipFill>
        <p:spPr>
          <a:xfrm>
            <a:off x="1340723" y="2289103"/>
            <a:ext cx="6462549" cy="1715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Inference for a Claim:</a:t>
            </a:r>
            <a:endParaRPr/>
          </a:p>
          <a:p>
            <a:pPr indent="0" lvl="0" marL="0" rtl="0" algn="ctr">
              <a:spcBef>
                <a:spcPts val="0"/>
              </a:spcBef>
              <a:spcAft>
                <a:spcPts val="0"/>
              </a:spcAft>
              <a:buNone/>
            </a:pPr>
            <a:r>
              <a:rPr lang="en"/>
              <a:t>Hypothesis Tests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Logic of Hypothesis Testing</a:t>
            </a:r>
            <a:endParaRPr/>
          </a:p>
        </p:txBody>
      </p:sp>
      <p:sp>
        <p:nvSpPr>
          <p:cNvPr id="302" name="Google Shape;302;p48"/>
          <p:cNvSpPr txBox="1"/>
          <p:nvPr>
            <p:ph idx="1" type="body"/>
          </p:nvPr>
        </p:nvSpPr>
        <p:spPr>
          <a:xfrm>
            <a:off x="311700" y="12809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claim is made about the value of a population parameter.  </a:t>
            </a:r>
            <a:endParaRPr/>
          </a:p>
          <a:p>
            <a:pPr indent="0" lvl="0" marL="0" rtl="0" algn="l">
              <a:spcBef>
                <a:spcPts val="1600"/>
              </a:spcBef>
              <a:spcAft>
                <a:spcPts val="0"/>
              </a:spcAft>
              <a:buNone/>
            </a:pPr>
            <a:r>
              <a:rPr lang="en"/>
              <a:t>When a statistic from a sample suggests that the claim isn’t true, we must decide which explanation is more plausible:</a:t>
            </a:r>
            <a:endParaRPr/>
          </a:p>
          <a:p>
            <a:pPr indent="-342900" lvl="0" marL="914400" rtl="0" algn="l">
              <a:spcBef>
                <a:spcPts val="1600"/>
              </a:spcBef>
              <a:spcAft>
                <a:spcPts val="0"/>
              </a:spcAft>
              <a:buSzPts val="1800"/>
              <a:buAutoNum type="arabicPeriod"/>
            </a:pPr>
            <a:r>
              <a:rPr lang="en"/>
              <a:t>The claim is true and the statistic is different from the claimed value because of sampling variability.</a:t>
            </a:r>
            <a:endParaRPr/>
          </a:p>
          <a:p>
            <a:pPr indent="-342900" lvl="0" marL="914400" rtl="0" algn="l">
              <a:spcBef>
                <a:spcPts val="0"/>
              </a:spcBef>
              <a:spcAft>
                <a:spcPts val="0"/>
              </a:spcAft>
              <a:buSzPts val="1800"/>
              <a:buAutoNum type="arabicPeriod"/>
            </a:pPr>
            <a:r>
              <a:rPr lang="en"/>
              <a:t>The claim isn’t true.</a:t>
            </a:r>
            <a:endParaRPr/>
          </a:p>
          <a:p>
            <a:pPr indent="0" lvl="0" marL="0" rtl="0" algn="l">
              <a:spcBef>
                <a:spcPts val="1600"/>
              </a:spcBef>
              <a:spcAft>
                <a:spcPts val="1600"/>
              </a:spcAft>
              <a:buNone/>
            </a:pPr>
            <a:r>
              <a:rPr lang="en"/>
              <a:t>If the value of the statistic is so different that it would rarely occur if the claim was true, we have good evidence that the claim isn’t true.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&amp; Alternative Hypothesis</a:t>
            </a:r>
            <a:endParaRPr/>
          </a:p>
        </p:txBody>
      </p:sp>
      <p:sp>
        <p:nvSpPr>
          <p:cNvPr id="308" name="Google Shape;308;p49"/>
          <p:cNvSpPr txBox="1"/>
          <p:nvPr>
            <p:ph idx="1" type="body"/>
          </p:nvPr>
        </p:nvSpPr>
        <p:spPr>
          <a:xfrm>
            <a:off x="67475" y="1266325"/>
            <a:ext cx="9076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t>
            </a:r>
            <a:r>
              <a:rPr b="1" baseline="-25000" lang="en"/>
              <a:t>0</a:t>
            </a:r>
            <a:r>
              <a:rPr b="1" lang="en"/>
              <a:t>: Null Hypothesis - </a:t>
            </a:r>
            <a:br>
              <a:rPr b="1" lang="en"/>
            </a:br>
            <a:r>
              <a:rPr lang="en"/>
              <a:t>	Statement of no difference (Nothing is occurring, there is no change, etc.)</a:t>
            </a:r>
            <a:br>
              <a:rPr lang="en"/>
            </a:br>
            <a:r>
              <a:rPr lang="en"/>
              <a:t>	Ex: The mean weight gain from a new drug is μ = 0</a:t>
            </a:r>
            <a:br>
              <a:rPr lang="en"/>
            </a:br>
            <a:r>
              <a:rPr lang="en"/>
              <a:t>	Ex: The proportion of people who prefer lime Skittles to </a:t>
            </a:r>
            <a:r>
              <a:rPr lang="en"/>
              <a:t>green apple is p = 0.75.</a:t>
            </a:r>
            <a:endParaRPr/>
          </a:p>
          <a:p>
            <a:pPr indent="0" lvl="0" marL="0" rtl="0" algn="l">
              <a:spcBef>
                <a:spcPts val="1600"/>
              </a:spcBef>
              <a:spcAft>
                <a:spcPts val="0"/>
              </a:spcAft>
              <a:buNone/>
            </a:pPr>
            <a:r>
              <a:rPr b="1" lang="en"/>
              <a:t>H</a:t>
            </a:r>
            <a:r>
              <a:rPr b="1" baseline="-25000" lang="en"/>
              <a:t>a</a:t>
            </a:r>
            <a:r>
              <a:rPr b="1" lang="en"/>
              <a:t>: Alternative Hypothesis - </a:t>
            </a:r>
            <a:br>
              <a:rPr lang="en"/>
            </a:br>
            <a:r>
              <a:rPr lang="en"/>
              <a:t>	What we are trying to find evidence for/prove</a:t>
            </a:r>
            <a:br>
              <a:rPr lang="en"/>
            </a:br>
            <a:r>
              <a:rPr lang="en"/>
              <a:t>	Ex: The mean weight gain from a new drug is μ &gt; 0</a:t>
            </a:r>
            <a:br>
              <a:rPr lang="en"/>
            </a:br>
            <a:r>
              <a:rPr lang="en"/>
              <a:t>	Ex: The proportion of people who prefer lime Skittles to green apple is p ≠ 0.75.</a:t>
            </a:r>
            <a:endParaRPr/>
          </a:p>
          <a:p>
            <a:pPr indent="0" lvl="0" marL="0" rtl="0" algn="l">
              <a:spcBef>
                <a:spcPts val="1600"/>
              </a:spcBef>
              <a:spcAft>
                <a:spcPts val="1600"/>
              </a:spcAft>
              <a:buNone/>
            </a:pPr>
            <a:r>
              <a:rPr lang="en"/>
              <a:t>Hypotheses are always written in regards to the </a:t>
            </a:r>
            <a:r>
              <a:rPr lang="en" u="sng"/>
              <a:t>parameter of interest</a:t>
            </a:r>
            <a:r>
              <a:rPr lang="e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&amp; Alternative Hypothesis</a:t>
            </a:r>
            <a:endParaRPr/>
          </a:p>
          <a:p>
            <a:pPr indent="0" lvl="0" marL="0" rtl="0" algn="l">
              <a:spcBef>
                <a:spcPts val="0"/>
              </a:spcBef>
              <a:spcAft>
                <a:spcPts val="0"/>
              </a:spcAft>
              <a:buNone/>
            </a:pPr>
            <a:r>
              <a:t/>
            </a:r>
            <a:endParaRPr/>
          </a:p>
        </p:txBody>
      </p:sp>
      <p:sp>
        <p:nvSpPr>
          <p:cNvPr id="314" name="Google Shape;314;p5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One-sided vs. two-sided alternatives:</a:t>
            </a:r>
            <a:endParaRPr/>
          </a:p>
          <a:p>
            <a:pPr indent="0" lvl="0" marL="0" rtl="0" algn="l">
              <a:spcBef>
                <a:spcPts val="1600"/>
              </a:spcBef>
              <a:spcAft>
                <a:spcPts val="0"/>
              </a:spcAft>
              <a:buNone/>
            </a:pPr>
            <a:r>
              <a:rPr lang="en"/>
              <a:t>If we expect the change to be in a certain direction, we will write the alternative hypothesis as an inequality, e.g. “Since we think this drug improves pain management, we will say </a:t>
            </a:r>
            <a:r>
              <a:rPr lang="en"/>
              <a:t>H</a:t>
            </a:r>
            <a:r>
              <a:rPr baseline="-25000" lang="en"/>
              <a:t>a</a:t>
            </a:r>
            <a:r>
              <a:rPr b="1" baseline="-25000" lang="en"/>
              <a:t> </a:t>
            </a:r>
            <a:r>
              <a:rPr lang="en"/>
              <a:t>&gt; 0”.</a:t>
            </a:r>
            <a:endParaRPr/>
          </a:p>
          <a:p>
            <a:pPr indent="0" lvl="0" marL="0" rtl="0" algn="l">
              <a:spcBef>
                <a:spcPts val="1600"/>
              </a:spcBef>
              <a:spcAft>
                <a:spcPts val="1600"/>
              </a:spcAft>
              <a:buNone/>
            </a:pPr>
            <a:r>
              <a:rPr lang="en"/>
              <a:t>If we are looking for any change in either direction, we will write the alternative as a not equals statement, e.g. “Does the new blood pressure drug affect pain management, either for better or worse? H</a:t>
            </a:r>
            <a:r>
              <a:rPr baseline="-25000" lang="en"/>
              <a:t>a</a:t>
            </a:r>
            <a:r>
              <a:rPr b="1" baseline="-25000" lang="en"/>
              <a:t> </a:t>
            </a:r>
            <a:r>
              <a:rPr lang="en"/>
              <a:t>≠ 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&amp; Alternative Hypothesis</a:t>
            </a:r>
            <a:endParaRPr/>
          </a:p>
          <a:p>
            <a:pPr indent="0" lvl="0" marL="0" rtl="0" algn="l">
              <a:spcBef>
                <a:spcPts val="0"/>
              </a:spcBef>
              <a:spcAft>
                <a:spcPts val="0"/>
              </a:spcAft>
              <a:buNone/>
            </a:pPr>
            <a:r>
              <a:t/>
            </a:r>
            <a:endParaRPr/>
          </a:p>
        </p:txBody>
      </p:sp>
      <p:sp>
        <p:nvSpPr>
          <p:cNvPr id="320" name="Google Shape;320;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One-sided vs. two-sided alternatives visualized: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ctr">
              <a:spcBef>
                <a:spcPts val="1600"/>
              </a:spcBef>
              <a:spcAft>
                <a:spcPts val="1600"/>
              </a:spcAft>
              <a:buNone/>
            </a:pPr>
            <a:r>
              <a:rPr lang="en"/>
              <a:t>One Tailed			Two Tailed</a:t>
            </a:r>
            <a:endParaRPr/>
          </a:p>
        </p:txBody>
      </p:sp>
      <p:pic>
        <p:nvPicPr>
          <p:cNvPr id="321" name="Google Shape;321;p51"/>
          <p:cNvPicPr preferRelativeResize="0"/>
          <p:nvPr/>
        </p:nvPicPr>
        <p:blipFill rotWithShape="1">
          <a:blip r:embed="rId3">
            <a:alphaModFix/>
          </a:blip>
          <a:srcRect b="19283" l="0" r="0" t="0"/>
          <a:stretch/>
        </p:blipFill>
        <p:spPr>
          <a:xfrm>
            <a:off x="2161519" y="1871325"/>
            <a:ext cx="4820974" cy="140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Probability: prior and posterior distributions </a:t>
            </a:r>
            <a:endParaRPr/>
          </a:p>
        </p:txBody>
      </p:sp>
      <p:sp>
        <p:nvSpPr>
          <p:cNvPr id="86" name="Google Shape;86;p16"/>
          <p:cNvSpPr txBox="1"/>
          <p:nvPr>
            <p:ph idx="1" type="body"/>
          </p:nvPr>
        </p:nvSpPr>
        <p:spPr>
          <a:xfrm>
            <a:off x="311700" y="1382425"/>
            <a:ext cx="8520600" cy="29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primary ways to view probability, and so far we have only looked at one. </a:t>
            </a:r>
            <a:endParaRPr/>
          </a:p>
          <a:p>
            <a:pPr indent="0" lvl="0" marL="0" rtl="0" algn="l">
              <a:spcBef>
                <a:spcPts val="1600"/>
              </a:spcBef>
              <a:spcAft>
                <a:spcPts val="0"/>
              </a:spcAft>
              <a:buNone/>
            </a:pPr>
            <a:r>
              <a:rPr lang="en"/>
              <a:t>The frequentist approach states that only events that are both random and repeatable, such as flipping of a coin or picking a card from a deck, have probabilities. These probabilities are equal to the </a:t>
            </a:r>
            <a:r>
              <a:rPr b="1" lang="en"/>
              <a:t>long-term frequencies</a:t>
            </a:r>
            <a:r>
              <a:rPr lang="en"/>
              <a:t> of such events occurring. </a:t>
            </a:r>
            <a:endParaRPr/>
          </a:p>
          <a:p>
            <a:pPr indent="0" lvl="0" marL="0" rtl="0" algn="l">
              <a:spcBef>
                <a:spcPts val="1600"/>
              </a:spcBef>
              <a:spcAft>
                <a:spcPts val="0"/>
              </a:spcAft>
              <a:buNone/>
            </a:pPr>
            <a:r>
              <a:rPr lang="en"/>
              <a:t>The Bayesian approach views probability as a more general concept; thereby allowing the assigning of probabilities to events which are not random or repeatable. A Bayesian approach can assign a probability based on </a:t>
            </a:r>
            <a:r>
              <a:rPr b="1" lang="en"/>
              <a:t>prior knowledge.</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for </a:t>
            </a:r>
            <a:r>
              <a:rPr lang="en"/>
              <a:t>Hypothesis Testing</a:t>
            </a:r>
            <a:endParaRPr/>
          </a:p>
        </p:txBody>
      </p:sp>
      <p:sp>
        <p:nvSpPr>
          <p:cNvPr id="327" name="Google Shape;327;p52"/>
          <p:cNvSpPr txBox="1"/>
          <p:nvPr>
            <p:ph idx="1" type="body"/>
          </p:nvPr>
        </p:nvSpPr>
        <p:spPr>
          <a:xfrm>
            <a:off x="311700" y="823700"/>
            <a:ext cx="8520600" cy="421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Assume the null hypothesis is true (there is no difference occurring).</a:t>
            </a:r>
            <a:endParaRPr sz="1600"/>
          </a:p>
          <a:p>
            <a:pPr indent="-330200" lvl="0" marL="457200" rtl="0" algn="l">
              <a:spcBef>
                <a:spcPts val="0"/>
              </a:spcBef>
              <a:spcAft>
                <a:spcPts val="0"/>
              </a:spcAft>
              <a:buSzPts val="1600"/>
              <a:buAutoNum type="arabicPeriod"/>
            </a:pPr>
            <a:r>
              <a:rPr lang="en" sz="1600"/>
              <a:t>Take a sample and calculate the statistic.</a:t>
            </a:r>
            <a:endParaRPr sz="1600"/>
          </a:p>
          <a:p>
            <a:pPr indent="-330200" lvl="0" marL="457200" rtl="0" algn="l">
              <a:spcBef>
                <a:spcPts val="0"/>
              </a:spcBef>
              <a:spcAft>
                <a:spcPts val="0"/>
              </a:spcAft>
              <a:buSzPts val="1600"/>
              <a:buAutoNum type="arabicPeriod"/>
            </a:pPr>
            <a:r>
              <a:rPr lang="en" sz="1600"/>
              <a:t>Create a sampling distribution based on the null hypothesis.</a:t>
            </a:r>
            <a:endParaRPr sz="1600"/>
          </a:p>
          <a:p>
            <a:pPr indent="-330200" lvl="0" marL="457200" rtl="0" algn="l">
              <a:spcBef>
                <a:spcPts val="0"/>
              </a:spcBef>
              <a:spcAft>
                <a:spcPts val="0"/>
              </a:spcAft>
              <a:buSzPts val="1600"/>
              <a:buAutoNum type="arabicPeriod"/>
            </a:pPr>
            <a:r>
              <a:rPr lang="en" sz="1600"/>
              <a:t>Determine how likely is it to get the sample statistic by random chance if the null hypothesis is true</a:t>
            </a:r>
            <a:endParaRPr sz="1600"/>
          </a:p>
          <a:p>
            <a:pPr indent="-330200" lvl="0" marL="457200" rtl="0" algn="l">
              <a:spcBef>
                <a:spcPts val="0"/>
              </a:spcBef>
              <a:spcAft>
                <a:spcPts val="0"/>
              </a:spcAft>
              <a:buSzPts val="1600"/>
              <a:buAutoNum type="arabicPeriod"/>
            </a:pPr>
            <a:r>
              <a:rPr lang="en" sz="1600"/>
              <a:t>Compare this probability (</a:t>
            </a:r>
            <a:r>
              <a:rPr b="1" lang="en" sz="1600"/>
              <a:t>p-value</a:t>
            </a:r>
            <a:r>
              <a:rPr lang="en" sz="1600"/>
              <a:t>) to the chosen significance level (</a:t>
            </a:r>
            <a:r>
              <a:rPr b="1" lang="en" sz="1600"/>
              <a:t>α</a:t>
            </a:r>
            <a:r>
              <a:rPr lang="en" sz="1600"/>
              <a:t>)</a:t>
            </a:r>
            <a:endParaRPr sz="1600"/>
          </a:p>
          <a:p>
            <a:pPr indent="-330200" lvl="0" marL="457200" rtl="0" algn="l">
              <a:spcBef>
                <a:spcPts val="0"/>
              </a:spcBef>
              <a:spcAft>
                <a:spcPts val="0"/>
              </a:spcAft>
              <a:buSzPts val="1600"/>
              <a:buAutoNum type="arabicPeriod"/>
            </a:pPr>
            <a:r>
              <a:rPr lang="en" sz="1600"/>
              <a:t>Conclude either:</a:t>
            </a:r>
            <a:endParaRPr sz="1600"/>
          </a:p>
          <a:p>
            <a:pPr indent="-330200" lvl="1" marL="914400" rtl="0" algn="l">
              <a:spcBef>
                <a:spcPts val="0"/>
              </a:spcBef>
              <a:spcAft>
                <a:spcPts val="0"/>
              </a:spcAft>
              <a:buSzPts val="1600"/>
              <a:buAutoNum type="alphaLcPeriod"/>
            </a:pPr>
            <a:r>
              <a:rPr lang="en" sz="1600"/>
              <a:t>If </a:t>
            </a:r>
            <a:r>
              <a:rPr b="1" lang="en" sz="1600"/>
              <a:t>p-value &gt; α</a:t>
            </a:r>
            <a:r>
              <a:rPr lang="en" sz="1600"/>
              <a:t>, t</a:t>
            </a:r>
            <a:r>
              <a:rPr lang="en" sz="1600"/>
              <a:t>his result could happen often by random chance, so we don’t have evidence that the null is false. We will stick with the null hypothesis that nothing is happening.</a:t>
            </a:r>
            <a:endParaRPr sz="1600"/>
          </a:p>
          <a:p>
            <a:pPr indent="-330200" lvl="1" marL="914400" rtl="0" algn="l">
              <a:spcBef>
                <a:spcPts val="0"/>
              </a:spcBef>
              <a:spcAft>
                <a:spcPts val="0"/>
              </a:spcAft>
              <a:buSzPts val="1600"/>
              <a:buAutoNum type="alphaLcPeriod"/>
            </a:pPr>
            <a:r>
              <a:rPr lang="en" sz="1600"/>
              <a:t>If </a:t>
            </a:r>
            <a:r>
              <a:rPr b="1" lang="en" sz="1600"/>
              <a:t>p-value &lt; α</a:t>
            </a:r>
            <a:r>
              <a:rPr lang="en" sz="1600"/>
              <a:t>, </a:t>
            </a:r>
            <a:r>
              <a:rPr lang="en" sz="1600"/>
              <a:t>this result would rarely happen by chance if the null hypothesis was true, so we conclude that there is </a:t>
            </a:r>
            <a:r>
              <a:rPr b="1" lang="en" sz="1600"/>
              <a:t>significant evidence</a:t>
            </a:r>
            <a:r>
              <a:rPr lang="en" sz="1600"/>
              <a:t> that the null is false and our evidence suggests the alternative is true. We really try to avoid saying “The alternative hypothesis is (definitely) true).”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for p</a:t>
            </a:r>
            <a:endParaRPr/>
          </a:p>
        </p:txBody>
      </p:sp>
      <p:sp>
        <p:nvSpPr>
          <p:cNvPr id="333" name="Google Shape;333;p5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grocery chain</a:t>
            </a:r>
            <a:r>
              <a:rPr lang="en"/>
              <a:t> decides to investigate whether customers prefer name-brand potato chips to generic potato chips. They randomly selected 50 customers and had each customer blindly try both types of chips, in random order. Overall, 32 of the 50 customers preferred the name-brand chips. The store performed a significance test using the hypotheses : </a:t>
            </a:r>
            <a:br>
              <a:rPr lang="en"/>
            </a:br>
            <a:r>
              <a:rPr lang="en"/>
              <a:t>	</a:t>
            </a:r>
            <a:r>
              <a:rPr lang="en"/>
              <a:t>H</a:t>
            </a:r>
            <a:r>
              <a:rPr baseline="-25000" lang="en"/>
              <a:t>0</a:t>
            </a:r>
            <a:r>
              <a:rPr lang="en"/>
              <a:t>: </a:t>
            </a:r>
            <a:r>
              <a:rPr lang="en"/>
              <a:t>p = 0.5 versus </a:t>
            </a:r>
            <a:r>
              <a:rPr lang="en"/>
              <a:t>H</a:t>
            </a:r>
            <a:r>
              <a:rPr baseline="-25000" lang="en"/>
              <a:t>a</a:t>
            </a:r>
            <a:r>
              <a:rPr lang="en"/>
              <a:t>:</a:t>
            </a:r>
            <a:r>
              <a:rPr lang="en"/>
              <a:t> p &gt; 0.5 </a:t>
            </a:r>
            <a:br>
              <a:rPr lang="en"/>
            </a:br>
            <a:r>
              <a:rPr lang="en"/>
              <a:t>Where p = the true proportion of customers who prefer name-brand chips. </a:t>
            </a:r>
            <a:r>
              <a:rPr lang="en"/>
              <a:t>The resulting P-value was 0.020. What conclusion would you make at each of the following significance levels?</a:t>
            </a:r>
            <a:endParaRPr/>
          </a:p>
          <a:p>
            <a:pPr indent="0" lvl="0" marL="0" rtl="0" algn="l">
              <a:spcBef>
                <a:spcPts val="1600"/>
              </a:spcBef>
              <a:spcAft>
                <a:spcPts val="0"/>
              </a:spcAft>
              <a:buNone/>
            </a:pPr>
            <a:r>
              <a:rPr lang="en"/>
              <a:t>(a)   = 0.05		(b)   = 0.01</a:t>
            </a:r>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Level α </a:t>
            </a:r>
            <a:endParaRPr/>
          </a:p>
        </p:txBody>
      </p:sp>
      <p:sp>
        <p:nvSpPr>
          <p:cNvPr id="339" name="Google Shape;339;p54"/>
          <p:cNvSpPr txBox="1"/>
          <p:nvPr>
            <p:ph idx="1" type="body"/>
          </p:nvPr>
        </p:nvSpPr>
        <p:spPr>
          <a:xfrm>
            <a:off x="311700" y="1266325"/>
            <a:ext cx="8520600" cy="3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were discussing confidence intervals we said that the confidence level was the complement of the significance level α. Confidence level was (essentially) how often the confidence interval contained the true parameter value.</a:t>
            </a:r>
            <a:endParaRPr/>
          </a:p>
          <a:p>
            <a:pPr indent="0" lvl="0" marL="0" rtl="0" algn="l">
              <a:spcBef>
                <a:spcPts val="1600"/>
              </a:spcBef>
              <a:spcAft>
                <a:spcPts val="0"/>
              </a:spcAft>
              <a:buNone/>
            </a:pPr>
            <a:r>
              <a:rPr b="1" lang="en"/>
              <a:t>Significance level, α</a:t>
            </a:r>
            <a:r>
              <a:rPr lang="en"/>
              <a:t>, is: How often we would incorrectly reject the null hypothesis (as a result of random chance in our sample) if the null is true.</a:t>
            </a:r>
            <a:endParaRPr/>
          </a:p>
          <a:p>
            <a:pPr indent="0" lvl="0" marL="0" rtl="0" algn="l">
              <a:spcBef>
                <a:spcPts val="1600"/>
              </a:spcBef>
              <a:spcAft>
                <a:spcPts val="1600"/>
              </a:spcAft>
              <a:buNone/>
            </a:pPr>
            <a:r>
              <a:rPr lang="en"/>
              <a:t>If we choose a significance level of α=0.01 and it turns out the null was true, then if we repeated the test many times with many different samples, then 1% of the time we would incorrectly reject the null in favor of the alternative.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Level α </a:t>
            </a:r>
            <a:endParaRPr/>
          </a:p>
        </p:txBody>
      </p:sp>
      <p:sp>
        <p:nvSpPr>
          <p:cNvPr id="345" name="Google Shape;345;p55"/>
          <p:cNvSpPr txBox="1"/>
          <p:nvPr>
            <p:ph idx="1" type="body"/>
          </p:nvPr>
        </p:nvSpPr>
        <p:spPr>
          <a:xfrm>
            <a:off x="311700" y="1266325"/>
            <a:ext cx="8520600" cy="3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won’t actually know if the null is true or not, another way to think about it is with a significance level of α=0.01, then there is (essentially) a 99% chance that our conclusion is correct and a 1% chance we are wrong.</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Level α </a:t>
            </a:r>
            <a:endParaRPr/>
          </a:p>
        </p:txBody>
      </p:sp>
      <p:sp>
        <p:nvSpPr>
          <p:cNvPr id="351" name="Google Shape;351;p56"/>
          <p:cNvSpPr txBox="1"/>
          <p:nvPr>
            <p:ph idx="1" type="body"/>
          </p:nvPr>
        </p:nvSpPr>
        <p:spPr>
          <a:xfrm>
            <a:off x="311700" y="1190125"/>
            <a:ext cx="8520600" cy="36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Historically, the most common significance level used in most scientific fields was α=0.05, but this has resulted in some researches using questionable methods like p-hacking to influence the results of their work. Most scientific fields are currently going through a period of transition as they try to identify ways to bring scientific rigor and robustness back to their disciplines.</a:t>
            </a:r>
            <a:endParaRPr/>
          </a:p>
          <a:p>
            <a:pPr indent="0" lvl="0" marL="0" rtl="0" algn="l">
              <a:spcBef>
                <a:spcPts val="1600"/>
              </a:spcBef>
              <a:spcAft>
                <a:spcPts val="0"/>
              </a:spcAft>
              <a:buNone/>
            </a:pPr>
            <a:r>
              <a:rPr lang="en"/>
              <a:t>Related readings: </a:t>
            </a:r>
            <a:endParaRPr/>
          </a:p>
          <a:p>
            <a:pPr indent="0" lvl="0" marL="0" rtl="0" algn="l">
              <a:spcBef>
                <a:spcPts val="1600"/>
              </a:spcBef>
              <a:spcAft>
                <a:spcPts val="0"/>
              </a:spcAft>
              <a:buNone/>
            </a:pPr>
            <a:r>
              <a:rPr lang="en"/>
              <a:t>“Science Isn’t Broken”</a:t>
            </a:r>
            <a:br>
              <a:rPr lang="en"/>
            </a:br>
            <a:r>
              <a:rPr lang="en" u="sng">
                <a:solidFill>
                  <a:schemeClr val="accent5"/>
                </a:solidFill>
                <a:hlinkClick r:id="rId3"/>
              </a:rPr>
              <a:t>https://fivethirtyeight.com/features/science-isnt-broken/</a:t>
            </a:r>
            <a:r>
              <a:rPr lang="en"/>
              <a:t> </a:t>
            </a:r>
            <a:endParaRPr/>
          </a:p>
          <a:p>
            <a:pPr indent="0" lvl="0" marL="0" rtl="0" algn="l">
              <a:spcBef>
                <a:spcPts val="1600"/>
              </a:spcBef>
              <a:spcAft>
                <a:spcPts val="0"/>
              </a:spcAft>
              <a:buNone/>
            </a:pPr>
            <a:r>
              <a:rPr lang="en"/>
              <a:t>“First analysis of ‘pre-registered’ studies shows sharp rise in null findings”</a:t>
            </a:r>
            <a:br>
              <a:rPr lang="en"/>
            </a:br>
            <a:r>
              <a:rPr lang="en" u="sng">
                <a:solidFill>
                  <a:schemeClr val="accent5"/>
                </a:solidFill>
                <a:hlinkClick r:id="rId4"/>
              </a:rPr>
              <a:t>https://www.nature.com/articles/d41586-018-07118-1</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for p</a:t>
            </a:r>
            <a:endParaRPr/>
          </a:p>
        </p:txBody>
      </p:sp>
      <p:sp>
        <p:nvSpPr>
          <p:cNvPr id="357" name="Google Shape;357;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4-2_P-Value.ipynb</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Type I and Type II</a:t>
            </a:r>
            <a:endParaRPr/>
          </a:p>
        </p:txBody>
      </p:sp>
      <p:sp>
        <p:nvSpPr>
          <p:cNvPr id="363" name="Google Shape;363;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t>
            </a:r>
            <a:r>
              <a:rPr b="1" lang="en"/>
              <a:t>ype I error:</a:t>
            </a:r>
            <a:r>
              <a:rPr lang="en"/>
              <a:t> Falsely rejecting a true null hypothesis</a:t>
            </a:r>
            <a:endParaRPr/>
          </a:p>
          <a:p>
            <a:pPr indent="0" lvl="0" marL="0" rtl="0" algn="l">
              <a:spcBef>
                <a:spcPts val="1600"/>
              </a:spcBef>
              <a:spcAft>
                <a:spcPts val="0"/>
              </a:spcAft>
              <a:buNone/>
            </a:pPr>
            <a:r>
              <a:rPr b="1" lang="en"/>
              <a:t>Type II error:</a:t>
            </a:r>
            <a:r>
              <a:rPr lang="en"/>
              <a:t> Failing to reject a false null</a:t>
            </a:r>
            <a:endParaRPr/>
          </a:p>
          <a:p>
            <a:pPr indent="0" lvl="0" marL="0" rtl="0" algn="l">
              <a:spcBef>
                <a:spcPts val="1600"/>
              </a:spcBef>
              <a:spcAft>
                <a:spcPts val="0"/>
              </a:spcAft>
              <a:buNone/>
            </a:pPr>
            <a:r>
              <a:rPr lang="en" u="sng"/>
              <a:t>Mnemonic for Type I &amp; Type II:</a:t>
            </a:r>
            <a:endParaRPr u="sng"/>
          </a:p>
          <a:p>
            <a:pPr indent="0" lvl="0" marL="0" rtl="0" algn="l">
              <a:spcBef>
                <a:spcPts val="1600"/>
              </a:spcBef>
              <a:spcAft>
                <a:spcPts val="0"/>
              </a:spcAft>
              <a:buNone/>
            </a:pPr>
            <a:r>
              <a:rPr lang="en"/>
              <a:t>Type I error: Single negative (Falsely rejecting a true)</a:t>
            </a:r>
            <a:endParaRPr/>
          </a:p>
          <a:p>
            <a:pPr indent="0" lvl="0" marL="0" rtl="0" algn="l">
              <a:spcBef>
                <a:spcPts val="1600"/>
              </a:spcBef>
              <a:spcAft>
                <a:spcPts val="1600"/>
              </a:spcAft>
              <a:buNone/>
            </a:pPr>
            <a:r>
              <a:rPr lang="en"/>
              <a:t>Type II error: Double negative (Failing to reject a false)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and Probabilities</a:t>
            </a:r>
            <a:endParaRPr/>
          </a:p>
        </p:txBody>
      </p:sp>
      <p:sp>
        <p:nvSpPr>
          <p:cNvPr id="369" name="Google Shape;369;p59"/>
          <p:cNvSpPr txBox="1"/>
          <p:nvPr>
            <p:ph idx="1" type="body"/>
          </p:nvPr>
        </p:nvSpPr>
        <p:spPr>
          <a:xfrm>
            <a:off x="311700" y="1266325"/>
            <a:ext cx="4273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α</a:t>
            </a:r>
            <a:r>
              <a:rPr lang="en"/>
              <a:t> = Probability of Type I error</a:t>
            </a:r>
            <a:br>
              <a:rPr lang="en"/>
            </a:br>
            <a:r>
              <a:rPr lang="en"/>
              <a:t>α = Significance Level</a:t>
            </a:r>
            <a:endParaRPr/>
          </a:p>
          <a:p>
            <a:pPr indent="0" lvl="0" marL="0" rtl="0" algn="l">
              <a:spcBef>
                <a:spcPts val="1600"/>
              </a:spcBef>
              <a:spcAft>
                <a:spcPts val="0"/>
              </a:spcAft>
              <a:buNone/>
            </a:pPr>
            <a:r>
              <a:rPr lang="en"/>
              <a:t>β = Probability of Type II error</a:t>
            </a:r>
            <a:endParaRPr/>
          </a:p>
          <a:p>
            <a:pPr indent="0" lvl="0" marL="0" rtl="0" algn="l">
              <a:spcBef>
                <a:spcPts val="1600"/>
              </a:spcBef>
              <a:spcAft>
                <a:spcPts val="0"/>
              </a:spcAft>
              <a:buNone/>
            </a:pPr>
            <a:r>
              <a:rPr lang="en"/>
              <a:t>The probability of </a:t>
            </a:r>
            <a:r>
              <a:rPr b="1" i="1" lang="en"/>
              <a:t>not</a:t>
            </a:r>
            <a:r>
              <a:rPr lang="en"/>
              <a:t> committing a Type II error is called </a:t>
            </a:r>
            <a:r>
              <a:rPr b="1" lang="en"/>
              <a:t>power (1 - β)</a:t>
            </a:r>
            <a:r>
              <a:rPr lang="en"/>
              <a:t>.</a:t>
            </a:r>
            <a:endParaRPr/>
          </a:p>
          <a:p>
            <a:pPr indent="0" lvl="0" marL="0" rtl="0" algn="l">
              <a:spcBef>
                <a:spcPts val="1600"/>
              </a:spcBef>
              <a:spcAft>
                <a:spcPts val="1600"/>
              </a:spcAft>
              <a:buNone/>
            </a:pPr>
            <a:r>
              <a:rPr lang="en"/>
              <a:t>The power of a test is the probability a test rejects the null if the alternative is true.</a:t>
            </a:r>
            <a:endParaRPr/>
          </a:p>
        </p:txBody>
      </p:sp>
      <p:pic>
        <p:nvPicPr>
          <p:cNvPr id="370" name="Google Shape;370;p59"/>
          <p:cNvPicPr preferRelativeResize="0"/>
          <p:nvPr/>
        </p:nvPicPr>
        <p:blipFill>
          <a:blip r:embed="rId3">
            <a:alphaModFix/>
          </a:blip>
          <a:stretch>
            <a:fillRect/>
          </a:stretch>
        </p:blipFill>
        <p:spPr>
          <a:xfrm>
            <a:off x="4558771" y="1266325"/>
            <a:ext cx="4273528" cy="33026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Power</a:t>
            </a:r>
            <a:endParaRPr/>
          </a:p>
        </p:txBody>
      </p:sp>
      <p:sp>
        <p:nvSpPr>
          <p:cNvPr id="376" name="Google Shape;376;p6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https://rpsychologist.com/d3/NHST/</a:t>
            </a:r>
            <a:r>
              <a:rPr lang="en"/>
              <a:t>Note that power is related to significance level α, sample size </a:t>
            </a:r>
            <a:r>
              <a:rPr i="1" lang="en"/>
              <a:t>n</a:t>
            </a:r>
            <a:r>
              <a:rPr lang="en"/>
              <a:t>, and the </a:t>
            </a:r>
            <a:r>
              <a:rPr b="1" lang="en"/>
              <a:t>effect size</a:t>
            </a:r>
            <a:r>
              <a:rPr lang="en"/>
              <a:t> (the distance between </a:t>
            </a:r>
            <a:r>
              <a:rPr lang="en"/>
              <a:t>H</a:t>
            </a:r>
            <a:r>
              <a:rPr baseline="-25000" lang="en"/>
              <a:t>0 </a:t>
            </a:r>
            <a:r>
              <a:rPr lang="en"/>
              <a:t>and H</a:t>
            </a:r>
            <a:r>
              <a:rPr baseline="-25000" lang="en"/>
              <a:t>a</a:t>
            </a:r>
            <a:r>
              <a:rPr lang="en"/>
              <a:t>). You can calculate any one of these from the other 3.</a:t>
            </a:r>
            <a:endParaRPr/>
          </a:p>
          <a:p>
            <a:pPr indent="0" lvl="0" marL="0" rtl="0" algn="l">
              <a:spcBef>
                <a:spcPts val="1600"/>
              </a:spcBef>
              <a:spcAft>
                <a:spcPts val="1600"/>
              </a:spcAft>
              <a:buNone/>
            </a:pPr>
            <a:r>
              <a:rPr lang="en"/>
              <a:t>As a result, for a given significance test that already has values for α and </a:t>
            </a:r>
            <a:r>
              <a:rPr i="1" lang="en"/>
              <a:t>n</a:t>
            </a:r>
            <a:r>
              <a:rPr lang="en"/>
              <a:t>, to calculate power you must choose an alternative value to measure the power at (e.g. “What is the power of this test if the true mean μ = 15.3?”)</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Advanced Topics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Probability: prior and posterior distributions </a:t>
            </a:r>
            <a:endParaRPr/>
          </a:p>
        </p:txBody>
      </p:sp>
      <p:sp>
        <p:nvSpPr>
          <p:cNvPr id="92" name="Google Shape;92;p17"/>
          <p:cNvSpPr txBox="1"/>
          <p:nvPr>
            <p:ph idx="1" type="body"/>
          </p:nvPr>
        </p:nvSpPr>
        <p:spPr>
          <a:xfrm>
            <a:off x="311700" y="1306338"/>
            <a:ext cx="8520600" cy="3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Frequentist Example:</a:t>
            </a:r>
            <a:br>
              <a:rPr b="1" lang="en"/>
            </a:br>
            <a:r>
              <a:rPr lang="en"/>
              <a:t>I can hear a phone beeping. I also have a mental model which helps me identify the area from which the sound is coming. Therefore, upon hearing the beep, I infer the area of my home I must search to locate the phone.</a:t>
            </a:r>
            <a:endParaRPr/>
          </a:p>
          <a:p>
            <a:pPr indent="0" lvl="0" marL="0" rtl="0" algn="l">
              <a:spcBef>
                <a:spcPts val="1600"/>
              </a:spcBef>
              <a:spcAft>
                <a:spcPts val="0"/>
              </a:spcAft>
              <a:buNone/>
            </a:pPr>
            <a:r>
              <a:rPr b="1" lang="en"/>
              <a:t>Bayesian Example:</a:t>
            </a:r>
            <a:br>
              <a:rPr b="1" lang="en"/>
            </a:br>
            <a:r>
              <a:rPr lang="en"/>
              <a:t>I can hear a phone beeping. Now, apart from a mental model which helps me identify the area from which the sound is coming from, I also know the locations where I have misplaced the phone in the past. So, I combine my inferences using the beeps and my prior information about the locations I have misplaced the phone in the past to identify an area I must search to locate the phone.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and ANOVA Significance Tests</a:t>
            </a:r>
            <a:endParaRPr/>
          </a:p>
        </p:txBody>
      </p:sp>
      <p:sp>
        <p:nvSpPr>
          <p:cNvPr id="387" name="Google Shape;387;p6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look at 2 additional types of tests: Chi-Squared and ANOVA. The principles from our earlier tests remain the same:</a:t>
            </a:r>
            <a:endParaRPr/>
          </a:p>
          <a:p>
            <a:pPr indent="-330200" lvl="0" marL="457200" rtl="0" algn="l">
              <a:spcBef>
                <a:spcPts val="1600"/>
              </a:spcBef>
              <a:spcAft>
                <a:spcPts val="0"/>
              </a:spcAft>
              <a:buSzPts val="1600"/>
              <a:buAutoNum type="arabicPeriod"/>
            </a:pPr>
            <a:r>
              <a:rPr lang="en" sz="1600"/>
              <a:t>Assume the null hypothesis is true.</a:t>
            </a:r>
            <a:endParaRPr sz="1600"/>
          </a:p>
          <a:p>
            <a:pPr indent="-330200" lvl="0" marL="457200" rtl="0" algn="l">
              <a:spcBef>
                <a:spcPts val="0"/>
              </a:spcBef>
              <a:spcAft>
                <a:spcPts val="0"/>
              </a:spcAft>
              <a:buSzPts val="1600"/>
              <a:buAutoNum type="arabicPeriod"/>
            </a:pPr>
            <a:r>
              <a:rPr lang="en" sz="1600"/>
              <a:t>Take a sample and calculate the statistic.</a:t>
            </a:r>
            <a:endParaRPr sz="1600"/>
          </a:p>
          <a:p>
            <a:pPr indent="-330200" lvl="0" marL="457200" rtl="0" algn="l">
              <a:spcBef>
                <a:spcPts val="0"/>
              </a:spcBef>
              <a:spcAft>
                <a:spcPts val="0"/>
              </a:spcAft>
              <a:buSzPts val="1600"/>
              <a:buAutoNum type="arabicPeriod"/>
            </a:pPr>
            <a:r>
              <a:rPr lang="en" sz="1600"/>
              <a:t>Create a sampling distribution based on the null hypothesis.</a:t>
            </a:r>
            <a:endParaRPr sz="1600"/>
          </a:p>
          <a:p>
            <a:pPr indent="-330200" lvl="0" marL="457200" rtl="0" algn="l">
              <a:spcBef>
                <a:spcPts val="0"/>
              </a:spcBef>
              <a:spcAft>
                <a:spcPts val="0"/>
              </a:spcAft>
              <a:buSzPts val="1600"/>
              <a:buAutoNum type="arabicPeriod"/>
            </a:pPr>
            <a:r>
              <a:rPr lang="en" sz="1600"/>
              <a:t>Calculate P (likelihood of the sample statistic if the null hypothesis is true)</a:t>
            </a:r>
            <a:endParaRPr sz="1600"/>
          </a:p>
          <a:p>
            <a:pPr indent="-330200" lvl="0" marL="457200" rtl="0" algn="l">
              <a:spcBef>
                <a:spcPts val="0"/>
              </a:spcBef>
              <a:spcAft>
                <a:spcPts val="0"/>
              </a:spcAft>
              <a:buSzPts val="1600"/>
              <a:buAutoNum type="arabicPeriod"/>
            </a:pPr>
            <a:r>
              <a:rPr lang="en" sz="1600"/>
              <a:t>Compare this probability (</a:t>
            </a:r>
            <a:r>
              <a:rPr b="1" lang="en" sz="1600"/>
              <a:t>p-value</a:t>
            </a:r>
            <a:r>
              <a:rPr lang="en" sz="1600"/>
              <a:t>) to the chosen significance level (</a:t>
            </a:r>
            <a:r>
              <a:rPr b="1" lang="en" sz="1600"/>
              <a:t>α</a:t>
            </a:r>
            <a:r>
              <a:rPr lang="en" sz="1600"/>
              <a:t>)</a:t>
            </a:r>
            <a:endParaRPr sz="1600"/>
          </a:p>
          <a:p>
            <a:pPr indent="-330200" lvl="0" marL="457200" rtl="0" algn="l">
              <a:spcBef>
                <a:spcPts val="0"/>
              </a:spcBef>
              <a:spcAft>
                <a:spcPts val="0"/>
              </a:spcAft>
              <a:buSzPts val="1600"/>
              <a:buAutoNum type="arabicPeriod"/>
            </a:pPr>
            <a:r>
              <a:rPr lang="en" sz="1600"/>
              <a:t>Conclude either:</a:t>
            </a:r>
            <a:endParaRPr sz="1600"/>
          </a:p>
          <a:p>
            <a:pPr indent="-330200" lvl="1" marL="914400" rtl="0" algn="l">
              <a:spcBef>
                <a:spcPts val="0"/>
              </a:spcBef>
              <a:spcAft>
                <a:spcPts val="0"/>
              </a:spcAft>
              <a:buSzPts val="1600"/>
              <a:buAutoNum type="alphaLcPeriod"/>
            </a:pPr>
            <a:r>
              <a:rPr lang="en" sz="1600"/>
              <a:t>If </a:t>
            </a:r>
            <a:r>
              <a:rPr b="1" lang="en" sz="1600"/>
              <a:t>p-value &gt; α</a:t>
            </a:r>
            <a:r>
              <a:rPr lang="en" sz="1600"/>
              <a:t>, We don’t have evidence that the null is false</a:t>
            </a:r>
            <a:endParaRPr sz="1600"/>
          </a:p>
          <a:p>
            <a:pPr indent="-330200" lvl="1" marL="914400" rtl="0" algn="l">
              <a:spcBef>
                <a:spcPts val="0"/>
              </a:spcBef>
              <a:spcAft>
                <a:spcPts val="0"/>
              </a:spcAft>
              <a:buSzPts val="1600"/>
              <a:buAutoNum type="alphaLcPeriod"/>
            </a:pPr>
            <a:r>
              <a:rPr lang="en" sz="1600"/>
              <a:t>If </a:t>
            </a:r>
            <a:r>
              <a:rPr b="1" lang="en" sz="1600"/>
              <a:t>p-value &lt; α</a:t>
            </a:r>
            <a:r>
              <a:rPr lang="en" sz="1600"/>
              <a:t>, There is </a:t>
            </a:r>
            <a:r>
              <a:rPr b="1" lang="en" sz="1600"/>
              <a:t>significant evidence</a:t>
            </a:r>
            <a:r>
              <a:rPr lang="en" sz="1600"/>
              <a:t> that the null is false and our evidence suggests the alternative is true</a:t>
            </a:r>
            <a:endParaRPr sz="1600"/>
          </a:p>
          <a:p>
            <a:pPr indent="0" lvl="0" marL="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a:t>
            </a:r>
            <a:endParaRPr/>
          </a:p>
        </p:txBody>
      </p:sp>
      <p:sp>
        <p:nvSpPr>
          <p:cNvPr id="393" name="Google Shape;393;p6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chi-squared </a:t>
            </a:r>
            <a:r>
              <a:rPr b="1" lang="en"/>
              <a:t>(χ</a:t>
            </a:r>
            <a:r>
              <a:rPr b="1" baseline="30000" lang="en"/>
              <a:t>2</a:t>
            </a:r>
            <a:r>
              <a:rPr b="1" lang="en"/>
              <a:t>) </a:t>
            </a:r>
            <a:r>
              <a:rPr b="1" lang="en"/>
              <a:t>test</a:t>
            </a:r>
            <a:r>
              <a:rPr lang="en"/>
              <a:t>, or Pearson's chi-squared test, is used to determine whether there is a significant difference between the expected frequencies and the observed frequencies in one or more categories.</a:t>
            </a:r>
            <a:endParaRPr/>
          </a:p>
          <a:p>
            <a:pPr indent="0" lvl="0" marL="0" rtl="0" algn="l">
              <a:spcBef>
                <a:spcPts val="1600"/>
              </a:spcBef>
              <a:spcAft>
                <a:spcPts val="0"/>
              </a:spcAft>
              <a:buNone/>
            </a:pPr>
            <a:r>
              <a:rPr lang="en"/>
              <a:t>The null hypothesis is for a Chi-Square analysis is always the same:</a:t>
            </a:r>
            <a:endParaRPr/>
          </a:p>
          <a:p>
            <a:pPr indent="0" lvl="0" marL="0" rtl="0" algn="l">
              <a:spcBef>
                <a:spcPts val="1600"/>
              </a:spcBef>
              <a:spcAft>
                <a:spcPts val="1600"/>
              </a:spcAft>
              <a:buNone/>
            </a:pPr>
            <a:r>
              <a:rPr lang="en"/>
              <a:t>Any difference between the observed and expected data is due to chance.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399" name="Google Shape;399;p6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M&amp;Ms candy come in 6 colors: Brown, Blue, Green, Orange, Red, Yellow. It seems reasonable to assume the colors are evenly distributed, ⅙ of each bag in each color. But for some reason, you always seem to get more of your most hated M&amp;M: blue. Do you have convincing evidence that the distribution of M&amp;M colors is not ⅙ each? Let α = .05.</a:t>
            </a:r>
            <a:endParaRPr/>
          </a:p>
          <a:p>
            <a:pPr indent="0" lvl="0" marL="0" rtl="0" algn="l">
              <a:spcBef>
                <a:spcPts val="1600"/>
              </a:spcBef>
              <a:spcAft>
                <a:spcPts val="0"/>
              </a:spcAft>
              <a:buNone/>
            </a:pPr>
            <a:r>
              <a:rPr lang="en"/>
              <a:t>H</a:t>
            </a:r>
            <a:r>
              <a:rPr baseline="-25000" lang="en"/>
              <a:t>0</a:t>
            </a:r>
            <a:r>
              <a:rPr lang="en"/>
              <a:t>: All colors have p=⅙. </a:t>
            </a:r>
            <a:br>
              <a:rPr lang="en"/>
            </a:br>
            <a:r>
              <a:rPr lang="en"/>
              <a:t>H</a:t>
            </a:r>
            <a:r>
              <a:rPr baseline="-25000" lang="en"/>
              <a:t>a</a:t>
            </a:r>
            <a:r>
              <a:rPr lang="en"/>
              <a:t>: There is some difference in probability between the colors.</a:t>
            </a:r>
            <a:endParaRPr/>
          </a:p>
          <a:p>
            <a:pPr indent="0" lvl="0" marL="0" rtl="0" algn="l">
              <a:spcBef>
                <a:spcPts val="1600"/>
              </a:spcBef>
              <a:spcAft>
                <a:spcPts val="1600"/>
              </a:spcAft>
              <a:buNone/>
            </a:pPr>
            <a:r>
              <a:rPr lang="en"/>
              <a:t>You buy a bag with 73 M&amp;Ms to use as your sample and count the distribution of colors.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405" name="Google Shape;405;p65"/>
          <p:cNvSpPr txBox="1"/>
          <p:nvPr>
            <p:ph idx="1" type="body"/>
          </p:nvPr>
        </p:nvSpPr>
        <p:spPr>
          <a:xfrm>
            <a:off x="311700" y="1266325"/>
            <a:ext cx="8520600" cy="3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Value = E(x) = ⅙ * 73 = 12.17</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formula for the test statistic is:</a:t>
            </a:r>
            <a:br>
              <a:rPr lang="en"/>
            </a:br>
            <a:r>
              <a:rPr lang="en"/>
              <a:t>O = Observed frequency</a:t>
            </a:r>
            <a:br>
              <a:rPr lang="en"/>
            </a:br>
            <a:r>
              <a:rPr lang="en"/>
              <a:t>E = Expected frequency</a:t>
            </a:r>
            <a:endParaRPr/>
          </a:p>
        </p:txBody>
      </p:sp>
      <p:graphicFrame>
        <p:nvGraphicFramePr>
          <p:cNvPr id="406" name="Google Shape;406;p65"/>
          <p:cNvGraphicFramePr/>
          <p:nvPr/>
        </p:nvGraphicFramePr>
        <p:xfrm>
          <a:off x="311713" y="1764075"/>
          <a:ext cx="3000000" cy="3000000"/>
        </p:xfrm>
        <a:graphic>
          <a:graphicData uri="http://schemas.openxmlformats.org/drawingml/2006/table">
            <a:tbl>
              <a:tblPr>
                <a:noFill/>
                <a:tableStyleId>{A88AC07F-E0EB-4EED-A8AA-966E854C76F6}</a:tableStyleId>
              </a:tblPr>
              <a:tblGrid>
                <a:gridCol w="1318075"/>
                <a:gridCol w="1116375"/>
                <a:gridCol w="1217225"/>
                <a:gridCol w="1217225"/>
                <a:gridCol w="1217225"/>
                <a:gridCol w="1217225"/>
                <a:gridCol w="1217225"/>
              </a:tblGrid>
              <a:tr h="381000">
                <a:tc>
                  <a:txBody>
                    <a:bodyPr/>
                    <a:lstStyle/>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None/>
                      </a:pPr>
                      <a:r>
                        <a:rPr b="1" lang="en" sz="1800"/>
                        <a:t>Blue</a:t>
                      </a:r>
                      <a:endParaRPr b="1" sz="1800"/>
                    </a:p>
                  </a:txBody>
                  <a:tcPr marT="91425" marB="91425" marR="91425" marL="91425"/>
                </a:tc>
                <a:tc>
                  <a:txBody>
                    <a:bodyPr/>
                    <a:lstStyle/>
                    <a:p>
                      <a:pPr indent="0" lvl="0" marL="0" rtl="0" algn="l">
                        <a:spcBef>
                          <a:spcPts val="0"/>
                        </a:spcBef>
                        <a:spcAft>
                          <a:spcPts val="0"/>
                        </a:spcAft>
                        <a:buNone/>
                      </a:pPr>
                      <a:r>
                        <a:rPr b="1" lang="en" sz="1800"/>
                        <a:t>Brown</a:t>
                      </a:r>
                      <a:endParaRPr b="1" sz="1800"/>
                    </a:p>
                  </a:txBody>
                  <a:tcPr marT="91425" marB="91425" marR="91425" marL="91425"/>
                </a:tc>
                <a:tc>
                  <a:txBody>
                    <a:bodyPr/>
                    <a:lstStyle/>
                    <a:p>
                      <a:pPr indent="0" lvl="0" marL="0" rtl="0" algn="l">
                        <a:spcBef>
                          <a:spcPts val="0"/>
                        </a:spcBef>
                        <a:spcAft>
                          <a:spcPts val="0"/>
                        </a:spcAft>
                        <a:buNone/>
                      </a:pPr>
                      <a:r>
                        <a:rPr b="1" lang="en" sz="1800"/>
                        <a:t>Green</a:t>
                      </a:r>
                      <a:endParaRPr b="1" sz="1800"/>
                    </a:p>
                  </a:txBody>
                  <a:tcPr marT="91425" marB="91425" marR="91425" marL="91425"/>
                </a:tc>
                <a:tc>
                  <a:txBody>
                    <a:bodyPr/>
                    <a:lstStyle/>
                    <a:p>
                      <a:pPr indent="0" lvl="0" marL="0" rtl="0" algn="l">
                        <a:spcBef>
                          <a:spcPts val="0"/>
                        </a:spcBef>
                        <a:spcAft>
                          <a:spcPts val="0"/>
                        </a:spcAft>
                        <a:buNone/>
                      </a:pPr>
                      <a:r>
                        <a:rPr b="1" lang="en" sz="1800"/>
                        <a:t>Orange</a:t>
                      </a:r>
                      <a:endParaRPr b="1" sz="1800"/>
                    </a:p>
                  </a:txBody>
                  <a:tcPr marT="91425" marB="91425" marR="91425" marL="91425"/>
                </a:tc>
                <a:tc>
                  <a:txBody>
                    <a:bodyPr/>
                    <a:lstStyle/>
                    <a:p>
                      <a:pPr indent="0" lvl="0" marL="0" rtl="0" algn="l">
                        <a:spcBef>
                          <a:spcPts val="0"/>
                        </a:spcBef>
                        <a:spcAft>
                          <a:spcPts val="0"/>
                        </a:spcAft>
                        <a:buNone/>
                      </a:pPr>
                      <a:r>
                        <a:rPr b="1" lang="en" sz="1800"/>
                        <a:t>Red</a:t>
                      </a:r>
                      <a:endParaRPr b="1" sz="1800"/>
                    </a:p>
                  </a:txBody>
                  <a:tcPr marT="91425" marB="91425" marR="91425" marL="91425"/>
                </a:tc>
                <a:tc>
                  <a:txBody>
                    <a:bodyPr/>
                    <a:lstStyle/>
                    <a:p>
                      <a:pPr indent="0" lvl="0" marL="0" rtl="0" algn="l">
                        <a:spcBef>
                          <a:spcPts val="0"/>
                        </a:spcBef>
                        <a:spcAft>
                          <a:spcPts val="0"/>
                        </a:spcAft>
                        <a:buNone/>
                      </a:pPr>
                      <a:r>
                        <a:rPr b="1" lang="en" sz="1800"/>
                        <a:t>Yellow</a:t>
                      </a:r>
                      <a:endParaRPr b="1" sz="1800"/>
                    </a:p>
                  </a:txBody>
                  <a:tcPr marT="91425" marB="91425" marR="91425" marL="91425"/>
                </a:tc>
              </a:tr>
              <a:tr h="381000">
                <a:tc>
                  <a:txBody>
                    <a:bodyPr/>
                    <a:lstStyle/>
                    <a:p>
                      <a:pPr indent="0" lvl="0" marL="0" rtl="0" algn="l">
                        <a:spcBef>
                          <a:spcPts val="0"/>
                        </a:spcBef>
                        <a:spcAft>
                          <a:spcPts val="0"/>
                        </a:spcAft>
                        <a:buNone/>
                      </a:pPr>
                      <a:r>
                        <a:rPr b="1" lang="en" sz="1800"/>
                        <a:t>Expected</a:t>
                      </a:r>
                      <a:endParaRPr b="1" sz="1800"/>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r>
              <a:tr h="381000">
                <a:tc>
                  <a:txBody>
                    <a:bodyPr/>
                    <a:lstStyle/>
                    <a:p>
                      <a:pPr indent="0" lvl="0" marL="0" rtl="0" algn="l">
                        <a:spcBef>
                          <a:spcPts val="0"/>
                        </a:spcBef>
                        <a:spcAft>
                          <a:spcPts val="0"/>
                        </a:spcAft>
                        <a:buNone/>
                      </a:pPr>
                      <a:r>
                        <a:rPr b="1" lang="en" sz="1800"/>
                        <a:t>Observed</a:t>
                      </a:r>
                      <a:endParaRPr b="1" sz="1800"/>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19</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11</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15</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10</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r>
            </a:tbl>
          </a:graphicData>
        </a:graphic>
      </p:graphicFrame>
      <p:pic>
        <p:nvPicPr>
          <p:cNvPr id="407" name="Google Shape;407;p65"/>
          <p:cNvPicPr preferRelativeResize="0"/>
          <p:nvPr/>
        </p:nvPicPr>
        <p:blipFill>
          <a:blip r:embed="rId3">
            <a:alphaModFix/>
          </a:blip>
          <a:stretch>
            <a:fillRect/>
          </a:stretch>
        </p:blipFill>
        <p:spPr>
          <a:xfrm>
            <a:off x="4676823" y="3785625"/>
            <a:ext cx="3405102" cy="1086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413" name="Google Shape;413;p66"/>
          <p:cNvSpPr txBox="1"/>
          <p:nvPr>
            <p:ph idx="1" type="body"/>
          </p:nvPr>
        </p:nvSpPr>
        <p:spPr>
          <a:xfrm>
            <a:off x="311700" y="1266325"/>
            <a:ext cx="8520600" cy="3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𝛘</a:t>
            </a:r>
            <a:r>
              <a:rPr b="1" baseline="30000" lang="en"/>
              <a:t>2</a:t>
            </a:r>
            <a:r>
              <a:rPr lang="en"/>
              <a:t> = </a:t>
            </a:r>
            <a:r>
              <a:rPr lang="en"/>
              <a:t>Σ(O-E)</a:t>
            </a:r>
            <a:r>
              <a:rPr baseline="30000" lang="en"/>
              <a:t>2</a:t>
            </a:r>
            <a:r>
              <a:rPr lang="en"/>
              <a:t>/E = 6.644</a:t>
            </a:r>
            <a:endParaRPr/>
          </a:p>
          <a:p>
            <a:pPr indent="0" lvl="0" marL="0" rtl="0" algn="l">
              <a:spcBef>
                <a:spcPts val="1600"/>
              </a:spcBef>
              <a:spcAft>
                <a:spcPts val="1600"/>
              </a:spcAft>
              <a:buNone/>
            </a:pPr>
            <a:r>
              <a:rPr lang="en"/>
              <a:t>P</a:t>
            </a:r>
            <a:r>
              <a:rPr baseline="-25000" lang="en"/>
              <a:t>df=5 </a:t>
            </a:r>
            <a:r>
              <a:rPr lang="en"/>
              <a:t>(</a:t>
            </a:r>
            <a:r>
              <a:rPr lang="en"/>
              <a:t>𝛘</a:t>
            </a:r>
            <a:r>
              <a:rPr b="1" baseline="30000" lang="en"/>
              <a:t>2 </a:t>
            </a:r>
            <a:r>
              <a:rPr lang="en"/>
              <a:t>&gt; 6.644) = 0.087</a:t>
            </a:r>
            <a:endParaRPr/>
          </a:p>
        </p:txBody>
      </p:sp>
      <p:graphicFrame>
        <p:nvGraphicFramePr>
          <p:cNvPr id="414" name="Google Shape;414;p66"/>
          <p:cNvGraphicFramePr/>
          <p:nvPr/>
        </p:nvGraphicFramePr>
        <p:xfrm>
          <a:off x="311713" y="1306875"/>
          <a:ext cx="3000000" cy="3000000"/>
        </p:xfrm>
        <a:graphic>
          <a:graphicData uri="http://schemas.openxmlformats.org/drawingml/2006/table">
            <a:tbl>
              <a:tblPr>
                <a:noFill/>
                <a:tableStyleId>{A88AC07F-E0EB-4EED-A8AA-966E854C76F6}</a:tableStyleId>
              </a:tblPr>
              <a:tblGrid>
                <a:gridCol w="1318075"/>
                <a:gridCol w="1116375"/>
                <a:gridCol w="1217225"/>
                <a:gridCol w="1217225"/>
                <a:gridCol w="1217225"/>
                <a:gridCol w="1217225"/>
                <a:gridCol w="1217225"/>
              </a:tblGrid>
              <a:tr h="381000">
                <a:tc>
                  <a:txBody>
                    <a:bodyPr/>
                    <a:lstStyle/>
                    <a:p>
                      <a:pPr indent="0" lvl="0" marL="0" rtl="0" algn="l">
                        <a:spcBef>
                          <a:spcPts val="0"/>
                        </a:spcBef>
                        <a:spcAft>
                          <a:spcPts val="0"/>
                        </a:spcAft>
                        <a:buNone/>
                      </a:pPr>
                      <a:r>
                        <a:t/>
                      </a:r>
                      <a:endParaRPr b="1" sz="1800"/>
                    </a:p>
                  </a:txBody>
                  <a:tcPr marT="91425" marB="91425" marR="91425" marL="91425"/>
                </a:tc>
                <a:tc>
                  <a:txBody>
                    <a:bodyPr/>
                    <a:lstStyle/>
                    <a:p>
                      <a:pPr indent="0" lvl="0" marL="0" rtl="0" algn="l">
                        <a:spcBef>
                          <a:spcPts val="0"/>
                        </a:spcBef>
                        <a:spcAft>
                          <a:spcPts val="0"/>
                        </a:spcAft>
                        <a:buNone/>
                      </a:pPr>
                      <a:r>
                        <a:rPr b="1" lang="en" sz="1800"/>
                        <a:t>Blue</a:t>
                      </a:r>
                      <a:endParaRPr b="1" sz="1800"/>
                    </a:p>
                  </a:txBody>
                  <a:tcPr marT="91425" marB="91425" marR="91425" marL="91425"/>
                </a:tc>
                <a:tc>
                  <a:txBody>
                    <a:bodyPr/>
                    <a:lstStyle/>
                    <a:p>
                      <a:pPr indent="0" lvl="0" marL="0" rtl="0" algn="l">
                        <a:spcBef>
                          <a:spcPts val="0"/>
                        </a:spcBef>
                        <a:spcAft>
                          <a:spcPts val="0"/>
                        </a:spcAft>
                        <a:buNone/>
                      </a:pPr>
                      <a:r>
                        <a:rPr b="1" lang="en" sz="1800"/>
                        <a:t>Brown</a:t>
                      </a:r>
                      <a:endParaRPr b="1" sz="1800"/>
                    </a:p>
                  </a:txBody>
                  <a:tcPr marT="91425" marB="91425" marR="91425" marL="91425"/>
                </a:tc>
                <a:tc>
                  <a:txBody>
                    <a:bodyPr/>
                    <a:lstStyle/>
                    <a:p>
                      <a:pPr indent="0" lvl="0" marL="0" rtl="0" algn="l">
                        <a:spcBef>
                          <a:spcPts val="0"/>
                        </a:spcBef>
                        <a:spcAft>
                          <a:spcPts val="0"/>
                        </a:spcAft>
                        <a:buNone/>
                      </a:pPr>
                      <a:r>
                        <a:rPr b="1" lang="en" sz="1800"/>
                        <a:t>Green</a:t>
                      </a:r>
                      <a:endParaRPr b="1" sz="1800"/>
                    </a:p>
                  </a:txBody>
                  <a:tcPr marT="91425" marB="91425" marR="91425" marL="91425"/>
                </a:tc>
                <a:tc>
                  <a:txBody>
                    <a:bodyPr/>
                    <a:lstStyle/>
                    <a:p>
                      <a:pPr indent="0" lvl="0" marL="0" rtl="0" algn="l">
                        <a:spcBef>
                          <a:spcPts val="0"/>
                        </a:spcBef>
                        <a:spcAft>
                          <a:spcPts val="0"/>
                        </a:spcAft>
                        <a:buNone/>
                      </a:pPr>
                      <a:r>
                        <a:rPr b="1" lang="en" sz="1800"/>
                        <a:t>Orange</a:t>
                      </a:r>
                      <a:endParaRPr b="1" sz="1800"/>
                    </a:p>
                  </a:txBody>
                  <a:tcPr marT="91425" marB="91425" marR="91425" marL="91425"/>
                </a:tc>
                <a:tc>
                  <a:txBody>
                    <a:bodyPr/>
                    <a:lstStyle/>
                    <a:p>
                      <a:pPr indent="0" lvl="0" marL="0" rtl="0" algn="l">
                        <a:spcBef>
                          <a:spcPts val="0"/>
                        </a:spcBef>
                        <a:spcAft>
                          <a:spcPts val="0"/>
                        </a:spcAft>
                        <a:buNone/>
                      </a:pPr>
                      <a:r>
                        <a:rPr b="1" lang="en" sz="1800"/>
                        <a:t>Red</a:t>
                      </a:r>
                      <a:endParaRPr b="1" sz="1800"/>
                    </a:p>
                  </a:txBody>
                  <a:tcPr marT="91425" marB="91425" marR="91425" marL="91425"/>
                </a:tc>
                <a:tc>
                  <a:txBody>
                    <a:bodyPr/>
                    <a:lstStyle/>
                    <a:p>
                      <a:pPr indent="0" lvl="0" marL="0" rtl="0" algn="l">
                        <a:spcBef>
                          <a:spcPts val="0"/>
                        </a:spcBef>
                        <a:spcAft>
                          <a:spcPts val="0"/>
                        </a:spcAft>
                        <a:buNone/>
                      </a:pPr>
                      <a:r>
                        <a:rPr b="1" lang="en" sz="1800"/>
                        <a:t>Yellow</a:t>
                      </a:r>
                      <a:endParaRPr b="1" sz="1800"/>
                    </a:p>
                  </a:txBody>
                  <a:tcPr marT="91425" marB="91425" marR="91425" marL="91425"/>
                </a:tc>
              </a:tr>
              <a:tr h="381000">
                <a:tc>
                  <a:txBody>
                    <a:bodyPr/>
                    <a:lstStyle/>
                    <a:p>
                      <a:pPr indent="0" lvl="0" marL="0" rtl="0" algn="l">
                        <a:spcBef>
                          <a:spcPts val="0"/>
                        </a:spcBef>
                        <a:spcAft>
                          <a:spcPts val="0"/>
                        </a:spcAft>
                        <a:buNone/>
                      </a:pPr>
                      <a:r>
                        <a:rPr b="1" lang="en" sz="1800"/>
                        <a:t>Expected</a:t>
                      </a:r>
                      <a:endParaRPr b="1" sz="1800"/>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12.17</a:t>
                      </a:r>
                      <a:endParaRPr/>
                    </a:p>
                  </a:txBody>
                  <a:tcPr marT="91425" marB="91425" marR="91425" marL="91425"/>
                </a:tc>
              </a:tr>
              <a:tr h="381000">
                <a:tc>
                  <a:txBody>
                    <a:bodyPr/>
                    <a:lstStyle/>
                    <a:p>
                      <a:pPr indent="0" lvl="0" marL="0" rtl="0" algn="l">
                        <a:spcBef>
                          <a:spcPts val="0"/>
                        </a:spcBef>
                        <a:spcAft>
                          <a:spcPts val="0"/>
                        </a:spcAft>
                        <a:buNone/>
                      </a:pPr>
                      <a:r>
                        <a:rPr b="1" lang="en" sz="1800"/>
                        <a:t>Observed</a:t>
                      </a:r>
                      <a:endParaRPr b="1" sz="1800"/>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19</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11</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15</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10</a:t>
                      </a:r>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9</a:t>
                      </a:r>
                      <a:endParaRPr/>
                    </a:p>
                  </a:txBody>
                  <a:tcPr marT="91425" marB="91425" marR="91425" marL="91425"/>
                </a:tc>
              </a:tr>
              <a:tr h="381000">
                <a:tc>
                  <a:txBody>
                    <a:bodyPr/>
                    <a:lstStyle/>
                    <a:p>
                      <a:pPr indent="0" lvl="0" marL="0" rtl="0" algn="l">
                        <a:spcBef>
                          <a:spcPts val="0"/>
                        </a:spcBef>
                        <a:spcAft>
                          <a:spcPts val="0"/>
                        </a:spcAft>
                        <a:buNone/>
                      </a:pPr>
                      <a:r>
                        <a:rPr b="1" lang="en" sz="1800"/>
                        <a:t>(O-E)</a:t>
                      </a:r>
                      <a:r>
                        <a:rPr b="1" baseline="30000" lang="en" sz="1800"/>
                        <a:t>2</a:t>
                      </a:r>
                      <a:r>
                        <a:rPr b="1" lang="en" sz="1800"/>
                        <a:t>/E</a:t>
                      </a:r>
                      <a:endParaRPr b="1" sz="1800"/>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3.873</a:t>
                      </a:r>
                      <a:endParaRPr sz="18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0.112</a:t>
                      </a:r>
                      <a:endParaRPr sz="18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0.66</a:t>
                      </a:r>
                      <a:endParaRPr sz="18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0.824</a:t>
                      </a:r>
                      <a:endParaRPr sz="18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0.386</a:t>
                      </a:r>
                      <a:endParaRPr sz="18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600"/>
                        </a:spcAft>
                        <a:buNone/>
                      </a:pPr>
                      <a:r>
                        <a:rPr lang="en" sz="1800">
                          <a:solidFill>
                            <a:schemeClr val="dk2"/>
                          </a:solidFill>
                          <a:latin typeface="Open Sans"/>
                          <a:ea typeface="Open Sans"/>
                          <a:cs typeface="Open Sans"/>
                          <a:sym typeface="Open Sans"/>
                        </a:rPr>
                        <a:t>0.824</a:t>
                      </a:r>
                      <a:endParaRPr sz="18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Example</a:t>
            </a:r>
            <a:endParaRPr/>
          </a:p>
        </p:txBody>
      </p:sp>
      <p:sp>
        <p:nvSpPr>
          <p:cNvPr id="420" name="Google Shape;420;p67"/>
          <p:cNvSpPr txBox="1"/>
          <p:nvPr>
            <p:ph idx="1" type="body"/>
          </p:nvPr>
        </p:nvSpPr>
        <p:spPr>
          <a:xfrm>
            <a:off x="311700" y="1266325"/>
            <a:ext cx="8520600" cy="3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you have convincing evidence that the distribution of M&amp;M colors is not ⅙ each? Let α = .05.</a:t>
            </a:r>
            <a:endParaRPr/>
          </a:p>
          <a:p>
            <a:pPr indent="0" lvl="0" marL="0" rtl="0" algn="l">
              <a:spcBef>
                <a:spcPts val="1600"/>
              </a:spcBef>
              <a:spcAft>
                <a:spcPts val="0"/>
              </a:spcAft>
              <a:buNone/>
            </a:pPr>
            <a:r>
              <a:rPr lang="en"/>
              <a:t>H</a:t>
            </a:r>
            <a:r>
              <a:rPr baseline="-25000" lang="en"/>
              <a:t>0</a:t>
            </a:r>
            <a:r>
              <a:rPr lang="en"/>
              <a:t>: All colors have p=⅙. </a:t>
            </a:r>
            <a:br>
              <a:rPr lang="en"/>
            </a:br>
            <a:r>
              <a:rPr lang="en"/>
              <a:t>H</a:t>
            </a:r>
            <a:r>
              <a:rPr baseline="-25000" lang="en"/>
              <a:t>a</a:t>
            </a:r>
            <a:r>
              <a:rPr lang="en"/>
              <a:t>: There is some difference in probability between the colors.</a:t>
            </a:r>
            <a:endParaRPr/>
          </a:p>
          <a:p>
            <a:pPr indent="0" lvl="0" marL="0" rtl="0" algn="l">
              <a:spcBef>
                <a:spcPts val="1600"/>
              </a:spcBef>
              <a:spcAft>
                <a:spcPts val="0"/>
              </a:spcAft>
              <a:buNone/>
            </a:pPr>
            <a:r>
              <a:rPr lang="en"/>
              <a:t>P</a:t>
            </a:r>
            <a:r>
              <a:rPr baseline="-25000" lang="en"/>
              <a:t>df=5 </a:t>
            </a:r>
            <a:r>
              <a:rPr lang="en"/>
              <a:t>(𝛘</a:t>
            </a:r>
            <a:r>
              <a:rPr b="1" baseline="30000" lang="en"/>
              <a:t>2 </a:t>
            </a:r>
            <a:r>
              <a:rPr lang="en"/>
              <a:t>&gt; 6.644) = 0.087</a:t>
            </a:r>
            <a:endParaRPr/>
          </a:p>
          <a:p>
            <a:pPr indent="0" lvl="0" marL="0" rtl="0" algn="l">
              <a:spcBef>
                <a:spcPts val="1600"/>
              </a:spcBef>
              <a:spcAft>
                <a:spcPts val="1600"/>
              </a:spcAft>
              <a:buNone/>
            </a:pPr>
            <a:r>
              <a:rPr b="1" lang="en"/>
              <a:t>Conclusion:</a:t>
            </a:r>
            <a:r>
              <a:rPr lang="en"/>
              <a:t> Because the P-value 0.087 is greater than the significance level α = .05, we do not have convincing evidence that the distribution of colors is not ⅙ each.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Chi-Squared in Python</a:t>
            </a:r>
            <a:endParaRPr/>
          </a:p>
        </p:txBody>
      </p:sp>
      <p:sp>
        <p:nvSpPr>
          <p:cNvPr id="426" name="Google Shape;426;p6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5-1_Chi-Squared.ipynb</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32" name="Google Shape;432;p69"/>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main types of ANOVA significance tests: one-way and two-way. Two-way tests can be with or without replication.</a:t>
            </a:r>
            <a:endParaRPr/>
          </a:p>
          <a:p>
            <a:pPr indent="0" lvl="0" marL="0" rtl="0" algn="l">
              <a:spcBef>
                <a:spcPts val="1600"/>
              </a:spcBef>
              <a:spcAft>
                <a:spcPts val="0"/>
              </a:spcAft>
              <a:buNone/>
            </a:pPr>
            <a:r>
              <a:rPr lang="en"/>
              <a:t>One-way ANOVA between groups: used when you want to test two groups to see if there’s a difference between them.</a:t>
            </a:r>
            <a:endParaRPr/>
          </a:p>
          <a:p>
            <a:pPr indent="0" lvl="0" marL="0" rtl="0" algn="l">
              <a:spcBef>
                <a:spcPts val="1600"/>
              </a:spcBef>
              <a:spcAft>
                <a:spcPts val="0"/>
              </a:spcAft>
              <a:buNone/>
            </a:pPr>
            <a:r>
              <a:rPr lang="en"/>
              <a:t>Two way ANOVA without replication: used when you have one group and you’re double-testing that same group. For example, you’re testing one set of individuals before and after they take a medication to see if it works or not.</a:t>
            </a:r>
            <a:endParaRPr/>
          </a:p>
          <a:p>
            <a:pPr indent="0" lvl="0" marL="0" rtl="0" algn="l">
              <a:spcBef>
                <a:spcPts val="1600"/>
              </a:spcBef>
              <a:spcAft>
                <a:spcPts val="0"/>
              </a:spcAft>
              <a:buNone/>
            </a:pPr>
            <a:r>
              <a:rPr lang="en"/>
              <a:t>Two way ANOVA with replication: Two groups, and the members of those groups are doing more than one thing. For example, two groups of patients from different hospitals trying two different therapies.</a:t>
            </a:r>
            <a:endParaRPr/>
          </a:p>
          <a:p>
            <a:pPr indent="0" lvl="0" marL="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38" name="Google Shape;438;p70"/>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hypotheses for any ANOVA test are:</a:t>
            </a:r>
            <a:endParaRPr/>
          </a:p>
          <a:p>
            <a:pPr indent="0" lvl="0" marL="0" rtl="0" algn="l">
              <a:spcBef>
                <a:spcPts val="1600"/>
              </a:spcBef>
              <a:spcAft>
                <a:spcPts val="0"/>
              </a:spcAft>
              <a:buNone/>
            </a:pPr>
            <a:r>
              <a:rPr lang="en"/>
              <a:t>H</a:t>
            </a:r>
            <a:r>
              <a:rPr baseline="-25000" lang="en"/>
              <a:t>0</a:t>
            </a:r>
            <a:r>
              <a:rPr lang="en"/>
              <a:t>: All population means are equal</a:t>
            </a:r>
            <a:endParaRPr/>
          </a:p>
          <a:p>
            <a:pPr indent="0" lvl="0" marL="0" rtl="0" algn="l">
              <a:spcBef>
                <a:spcPts val="1600"/>
              </a:spcBef>
              <a:spcAft>
                <a:spcPts val="0"/>
              </a:spcAft>
              <a:buNone/>
            </a:pPr>
            <a:r>
              <a:rPr lang="en"/>
              <a:t>H</a:t>
            </a:r>
            <a:r>
              <a:rPr baseline="-25000" lang="en"/>
              <a:t>a</a:t>
            </a:r>
            <a:r>
              <a:rPr lang="en"/>
              <a:t>: There is a difference in population means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7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44" name="Google Shape;444;p71"/>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scientist wants to know if all children from schools A, B and C have equal mean IQ scores. Each school has 1,000 children. It takes too much time and money to test all 3,000 children. So a simple random sample of n = 10 children from each school is tested. The results are:</a:t>
            </a:r>
            <a:endParaRPr/>
          </a:p>
          <a:p>
            <a:pPr indent="0" lvl="0" marL="0" rtl="0" algn="l">
              <a:spcBef>
                <a:spcPts val="1600"/>
              </a:spcBef>
              <a:spcAft>
                <a:spcPts val="1600"/>
              </a:spcAft>
              <a:buNone/>
            </a:pPr>
            <a:r>
              <a:t/>
            </a:r>
            <a:endParaRPr/>
          </a:p>
        </p:txBody>
      </p:sp>
      <p:graphicFrame>
        <p:nvGraphicFramePr>
          <p:cNvPr id="445" name="Google Shape;445;p71"/>
          <p:cNvGraphicFramePr/>
          <p:nvPr/>
        </p:nvGraphicFramePr>
        <p:xfrm>
          <a:off x="1740450" y="2571750"/>
          <a:ext cx="3000000" cy="3000000"/>
        </p:xfrm>
        <a:graphic>
          <a:graphicData uri="http://schemas.openxmlformats.org/drawingml/2006/table">
            <a:tbl>
              <a:tblPr>
                <a:noFill/>
                <a:tableStyleId>{A88AC07F-E0EB-4EED-A8AA-966E854C76F6}</a:tableStyleId>
              </a:tblPr>
              <a:tblGrid>
                <a:gridCol w="1415775"/>
                <a:gridCol w="1415775"/>
                <a:gridCol w="1415775"/>
                <a:gridCol w="1415775"/>
              </a:tblGrid>
              <a:tr h="450175">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n</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800"/>
                        <a:t>Mean IQ</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t>Variance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75">
                <a:tc>
                  <a:txBody>
                    <a:bodyPr/>
                    <a:lstStyle/>
                    <a:p>
                      <a:pPr indent="0" lvl="0" marL="0" rtl="0" algn="l">
                        <a:spcBef>
                          <a:spcPts val="0"/>
                        </a:spcBef>
                        <a:spcAft>
                          <a:spcPts val="0"/>
                        </a:spcAft>
                        <a:buNone/>
                      </a:pPr>
                      <a:r>
                        <a:rPr lang="en" sz="1800"/>
                        <a:t>School A</a:t>
                      </a:r>
                      <a:endParaRPr sz="1800"/>
                    </a:p>
                  </a:txBody>
                  <a:tcPr marT="91425" marB="91425" marR="91425" marL="91425"/>
                </a:tc>
                <a:tc>
                  <a:txBody>
                    <a:bodyPr/>
                    <a:lstStyle/>
                    <a:p>
                      <a:pPr indent="0" lvl="0" marL="0" rtl="0" algn="l">
                        <a:spcBef>
                          <a:spcPts val="0"/>
                        </a:spcBef>
                        <a:spcAft>
                          <a:spcPts val="0"/>
                        </a:spcAft>
                        <a:buNone/>
                      </a:pPr>
                      <a:r>
                        <a:rPr lang="en" sz="1800"/>
                        <a:t>10</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800"/>
                        <a:t>99.2</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t>111.1</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75">
                <a:tc>
                  <a:txBody>
                    <a:bodyPr/>
                    <a:lstStyle/>
                    <a:p>
                      <a:pPr indent="0" lvl="0" marL="0" rtl="0" algn="l">
                        <a:spcBef>
                          <a:spcPts val="0"/>
                        </a:spcBef>
                        <a:spcAft>
                          <a:spcPts val="0"/>
                        </a:spcAft>
                        <a:buNone/>
                      </a:pPr>
                      <a:r>
                        <a:rPr lang="en" sz="1800"/>
                        <a:t>School B</a:t>
                      </a:r>
                      <a:endParaRPr sz="1800"/>
                    </a:p>
                  </a:txBody>
                  <a:tcPr marT="91425" marB="91425" marR="91425" marL="91425"/>
                </a:tc>
                <a:tc>
                  <a:txBody>
                    <a:bodyPr/>
                    <a:lstStyle/>
                    <a:p>
                      <a:pPr indent="0" lvl="0" marL="0" rtl="0" algn="l">
                        <a:spcBef>
                          <a:spcPts val="0"/>
                        </a:spcBef>
                        <a:spcAft>
                          <a:spcPts val="0"/>
                        </a:spcAft>
                        <a:buNone/>
                      </a:pPr>
                      <a:r>
                        <a:rPr lang="en" sz="1800"/>
                        <a:t>10</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800"/>
                        <a:t>112.6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t>205.6</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5575">
                <a:tc>
                  <a:txBody>
                    <a:bodyPr/>
                    <a:lstStyle/>
                    <a:p>
                      <a:pPr indent="0" lvl="0" marL="0" rtl="0" algn="l">
                        <a:spcBef>
                          <a:spcPts val="0"/>
                        </a:spcBef>
                        <a:spcAft>
                          <a:spcPts val="0"/>
                        </a:spcAft>
                        <a:buNone/>
                      </a:pPr>
                      <a:r>
                        <a:rPr lang="en" sz="1800"/>
                        <a:t>School C</a:t>
                      </a:r>
                      <a:endParaRPr sz="1800"/>
                    </a:p>
                  </a:txBody>
                  <a:tcPr marT="91425" marB="91425" marR="91425" marL="91425"/>
                </a:tc>
                <a:tc>
                  <a:txBody>
                    <a:bodyPr/>
                    <a:lstStyle/>
                    <a:p>
                      <a:pPr indent="0" lvl="0" marL="0" rtl="0" algn="l">
                        <a:spcBef>
                          <a:spcPts val="0"/>
                        </a:spcBef>
                        <a:spcAft>
                          <a:spcPts val="0"/>
                        </a:spcAft>
                        <a:buNone/>
                      </a:pPr>
                      <a:r>
                        <a:rPr lang="en" sz="1800"/>
                        <a:t>10</a:t>
                      </a:r>
                      <a:endParaRPr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800"/>
                        <a:t>93.3</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t>160.5</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 Rule (Bayes’ Law or Bayes’ Theorem)</a:t>
            </a:r>
            <a:endParaRPr/>
          </a:p>
        </p:txBody>
      </p:sp>
      <p:sp>
        <p:nvSpPr>
          <p:cNvPr id="98" name="Google Shape;98;p18"/>
          <p:cNvSpPr txBox="1"/>
          <p:nvPr>
            <p:ph idx="1" type="body"/>
          </p:nvPr>
        </p:nvSpPr>
        <p:spPr>
          <a:xfrm>
            <a:off x="311700" y="1266325"/>
            <a:ext cx="8520600" cy="37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events A and B:</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 (A), the </a:t>
            </a:r>
            <a:r>
              <a:rPr b="1" lang="en"/>
              <a:t>prior</a:t>
            </a:r>
            <a:r>
              <a:rPr lang="en"/>
              <a:t>, is the initial degree of belief in A.</a:t>
            </a:r>
            <a:endParaRPr/>
          </a:p>
          <a:p>
            <a:pPr indent="0" lvl="0" marL="0" rtl="0" algn="l">
              <a:spcBef>
                <a:spcPts val="1600"/>
              </a:spcBef>
              <a:spcAft>
                <a:spcPts val="0"/>
              </a:spcAft>
              <a:buNone/>
            </a:pPr>
            <a:r>
              <a:rPr lang="en"/>
              <a:t>P (A | B), the </a:t>
            </a:r>
            <a:r>
              <a:rPr b="1" lang="en"/>
              <a:t>posterior</a:t>
            </a:r>
            <a:r>
              <a:rPr lang="en"/>
              <a:t> is the degree of belief having accounted for B.</a:t>
            </a:r>
            <a:endParaRPr/>
          </a:p>
          <a:p>
            <a:pPr indent="0" lvl="0" marL="0" rtl="0" algn="l">
              <a:spcBef>
                <a:spcPts val="1600"/>
              </a:spcBef>
              <a:spcAft>
                <a:spcPts val="0"/>
              </a:spcAft>
              <a:buNone/>
            </a:pPr>
            <a:r>
              <a:rPr lang="en"/>
              <a:t>The quotient                 represents the </a:t>
            </a:r>
            <a:r>
              <a:rPr b="1" lang="en"/>
              <a:t>support</a:t>
            </a:r>
            <a:r>
              <a:rPr lang="en"/>
              <a:t> B provides for A.</a:t>
            </a:r>
            <a:endParaRPr/>
          </a:p>
          <a:p>
            <a:pPr indent="0" lvl="0" marL="0" rtl="0" algn="l">
              <a:spcBef>
                <a:spcPts val="1600"/>
              </a:spcBef>
              <a:spcAft>
                <a:spcPts val="0"/>
              </a:spcAft>
              <a:buNone/>
            </a:pPr>
            <a:r>
              <a:rPr lang="en"/>
              <a:t>The key to Bayesian statistics is that as we gain more information, we can update our </a:t>
            </a:r>
            <a:r>
              <a:rPr b="1" lang="en"/>
              <a:t>prior</a:t>
            </a:r>
            <a:r>
              <a:rPr lang="en"/>
              <a:t> distribution and calculate an update </a:t>
            </a:r>
            <a:r>
              <a:rPr b="1" lang="en"/>
              <a:t>posterior</a:t>
            </a:r>
            <a:r>
              <a:rPr lang="en"/>
              <a:t>. Bayesian Statistics is about learning new information.</a:t>
            </a:r>
            <a:endParaRPr/>
          </a:p>
          <a:p>
            <a:pPr indent="0" lvl="0" marL="0" rtl="0" algn="l">
              <a:spcBef>
                <a:spcPts val="160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3019688" y="1409475"/>
            <a:ext cx="3104625" cy="857475"/>
          </a:xfrm>
          <a:prstGeom prst="rect">
            <a:avLst/>
          </a:prstGeom>
          <a:noFill/>
          <a:ln>
            <a:noFill/>
          </a:ln>
        </p:spPr>
      </p:pic>
      <p:pic>
        <p:nvPicPr>
          <p:cNvPr id="100" name="Google Shape;100;p18"/>
          <p:cNvPicPr preferRelativeResize="0"/>
          <p:nvPr/>
        </p:nvPicPr>
        <p:blipFill>
          <a:blip r:embed="rId4">
            <a:alphaModFix/>
          </a:blip>
          <a:stretch>
            <a:fillRect/>
          </a:stretch>
        </p:blipFill>
        <p:spPr>
          <a:xfrm>
            <a:off x="1828275" y="3282460"/>
            <a:ext cx="865475" cy="5877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51" name="Google Shape;451;p72"/>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 ANOVA test we compute the variance among our 3 sample means. Everything else equal, a larger variance indicates that the sample means differ more. And the more different our sample means, the more likely that our population means differ as well.</a:t>
            </a:r>
            <a:endParaRPr/>
          </a:p>
          <a:p>
            <a:pPr indent="0" lvl="0" marL="0" rtl="0" algn="l">
              <a:spcBef>
                <a:spcPts val="1600"/>
              </a:spcBef>
              <a:spcAft>
                <a:spcPts val="0"/>
              </a:spcAft>
              <a:buNone/>
            </a:pPr>
            <a:r>
              <a:rPr lang="en"/>
              <a:t>The test statistic for ANOVA is F, </a:t>
            </a:r>
            <a:br>
              <a:rPr lang="en"/>
            </a:br>
            <a:r>
              <a:rPr lang="en"/>
              <a:t>which follows an F-distribution. </a:t>
            </a:r>
            <a:endParaRPr/>
          </a:p>
          <a:p>
            <a:pPr indent="0" lvl="0" marL="0" rtl="0" algn="l">
              <a:spcBef>
                <a:spcPts val="1600"/>
              </a:spcBef>
              <a:spcAft>
                <a:spcPts val="0"/>
              </a:spcAft>
              <a:buNone/>
            </a:pPr>
            <a:r>
              <a:rPr lang="en"/>
              <a:t>For our example, F(2, 27) = 6.15.</a:t>
            </a:r>
            <a:br>
              <a:rPr lang="en"/>
            </a:br>
            <a:r>
              <a:rPr lang="en"/>
              <a:t>P(F(2,27) &gt; 6.15) = 0.006.</a:t>
            </a:r>
            <a:endParaRPr/>
          </a:p>
          <a:p>
            <a:pPr indent="0" lvl="0" marL="0" rtl="0" algn="l">
              <a:spcBef>
                <a:spcPts val="1600"/>
              </a:spcBef>
              <a:spcAft>
                <a:spcPts val="1600"/>
              </a:spcAft>
              <a:buNone/>
            </a:pPr>
            <a:r>
              <a:t/>
            </a:r>
            <a:endParaRPr/>
          </a:p>
        </p:txBody>
      </p:sp>
      <p:pic>
        <p:nvPicPr>
          <p:cNvPr id="452" name="Google Shape;452;p72"/>
          <p:cNvPicPr preferRelativeResize="0"/>
          <p:nvPr/>
        </p:nvPicPr>
        <p:blipFill>
          <a:blip r:embed="rId3">
            <a:alphaModFix/>
          </a:blip>
          <a:stretch>
            <a:fillRect/>
          </a:stretch>
        </p:blipFill>
        <p:spPr>
          <a:xfrm>
            <a:off x="5546900" y="2286000"/>
            <a:ext cx="3095625" cy="23241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Analysis of Variance</a:t>
            </a:r>
            <a:endParaRPr/>
          </a:p>
        </p:txBody>
      </p:sp>
      <p:sp>
        <p:nvSpPr>
          <p:cNvPr id="458" name="Google Shape;458;p73"/>
          <p:cNvSpPr txBox="1"/>
          <p:nvPr>
            <p:ph idx="1" type="body"/>
          </p:nvPr>
        </p:nvSpPr>
        <p:spPr>
          <a:xfrm>
            <a:off x="311700" y="1113925"/>
            <a:ext cx="8520600" cy="38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scientist wants to know if all children from schools A, B and C have equal mean IQ scores.</a:t>
            </a:r>
            <a:endParaRPr/>
          </a:p>
          <a:p>
            <a:pPr indent="0" lvl="0" marL="0" rtl="0" algn="l">
              <a:spcBef>
                <a:spcPts val="1600"/>
              </a:spcBef>
              <a:spcAft>
                <a:spcPts val="0"/>
              </a:spcAft>
              <a:buNone/>
            </a:pPr>
            <a:r>
              <a:rPr lang="en"/>
              <a:t>For our example, F(2, 27) = 6.15.</a:t>
            </a:r>
            <a:br>
              <a:rPr lang="en"/>
            </a:br>
            <a:r>
              <a:rPr lang="en"/>
              <a:t>P(F(2,27) &gt; 6.15) = 0.006.</a:t>
            </a:r>
            <a:endParaRPr/>
          </a:p>
          <a:p>
            <a:pPr indent="0" lvl="0" marL="0" rtl="0" algn="l">
              <a:spcBef>
                <a:spcPts val="1600"/>
              </a:spcBef>
              <a:spcAft>
                <a:spcPts val="0"/>
              </a:spcAft>
              <a:buNone/>
            </a:pPr>
            <a:r>
              <a:rPr b="1" lang="en"/>
              <a:t>Conclusion:</a:t>
            </a:r>
            <a:r>
              <a:rPr lang="en"/>
              <a:t> Because our P-Value 0.006 is so small (smaller than any standard α), we have convincing evidence that the children from schools A, B, and C have different mean IQ scores.</a:t>
            </a:r>
            <a:endParaRPr/>
          </a:p>
          <a:p>
            <a:pPr indent="0" lvl="0" marL="0" rtl="0" algn="l">
              <a:spcBef>
                <a:spcPts val="1600"/>
              </a:spcBef>
              <a:spcAft>
                <a:spcPts val="16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7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in Python</a:t>
            </a:r>
            <a:endParaRPr/>
          </a:p>
        </p:txBody>
      </p:sp>
      <p:sp>
        <p:nvSpPr>
          <p:cNvPr id="464" name="Google Shape;464;p7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5-2_ANOVA.ipynb</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Generalized Linear Models (GLMs)</a:t>
            </a:r>
            <a:endParaRPr/>
          </a:p>
        </p:txBody>
      </p:sp>
      <p:sp>
        <p:nvSpPr>
          <p:cNvPr id="470" name="Google Shape;470;p7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OLS regression, it is assumed that errors of the points are Normally distributed about the regression line. If that assumption does not hold true, the OLS model is not appropriate. </a:t>
            </a:r>
            <a:endParaRPr/>
          </a:p>
          <a:p>
            <a:pPr indent="0" lvl="0" marL="0" rtl="0" algn="l">
              <a:spcBef>
                <a:spcPts val="1600"/>
              </a:spcBef>
              <a:spcAft>
                <a:spcPts val="1600"/>
              </a:spcAft>
              <a:buNone/>
            </a:pPr>
            <a:r>
              <a:rPr b="1" lang="en"/>
              <a:t>G</a:t>
            </a:r>
            <a:r>
              <a:rPr b="1" lang="en"/>
              <a:t>eneralized Linear Models (GLM)</a:t>
            </a:r>
            <a:r>
              <a:rPr lang="en"/>
              <a:t> are a flexible generalization of ordinary linear regression that allows for response variables that have error distribution models other than a normal distribution.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GLMs</a:t>
            </a:r>
            <a:endParaRPr/>
          </a:p>
        </p:txBody>
      </p:sp>
      <p:sp>
        <p:nvSpPr>
          <p:cNvPr id="476" name="Google Shape;476;p7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can use GLMs when the probabilistic framework of a linear model can't handle the different types of data we have. For example, OLS works well for continuous data, but may be inadequate for use with discrete or binary data. </a:t>
            </a:r>
            <a:endParaRPr/>
          </a:p>
          <a:p>
            <a:pPr indent="0" lvl="0" marL="0" rtl="0" algn="l">
              <a:spcBef>
                <a:spcPts val="1600"/>
              </a:spcBef>
              <a:spcAft>
                <a:spcPts val="0"/>
              </a:spcAft>
              <a:buNone/>
            </a:pPr>
            <a:r>
              <a:rPr lang="en"/>
              <a:t>In GLMs we can specify</a:t>
            </a:r>
            <a:r>
              <a:rPr lang="en"/>
              <a:t> the use of different link functions that are more appropriate for our data.</a:t>
            </a:r>
            <a:endParaRPr/>
          </a:p>
          <a:p>
            <a:pPr indent="0" lvl="0" marL="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GLMs</a:t>
            </a:r>
            <a:endParaRPr/>
          </a:p>
        </p:txBody>
      </p:sp>
      <p:sp>
        <p:nvSpPr>
          <p:cNvPr id="482" name="Google Shape;482;p7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Notebook 5-3_GLMs.ipynb</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vs. Multivariable Regression</a:t>
            </a:r>
            <a:endParaRPr/>
          </a:p>
        </p:txBody>
      </p:sp>
      <p:sp>
        <p:nvSpPr>
          <p:cNvPr id="488" name="Google Shape;488;p78"/>
          <p:cNvSpPr txBox="1"/>
          <p:nvPr>
            <p:ph idx="1" type="body"/>
          </p:nvPr>
        </p:nvSpPr>
        <p:spPr>
          <a:xfrm>
            <a:off x="311700" y="1266325"/>
            <a:ext cx="8520600" cy="3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Multivariate regression</a:t>
            </a:r>
            <a:r>
              <a:rPr lang="en"/>
              <a:t> is a technique that estimates a single regression model with more than one dependent variable </a:t>
            </a:r>
            <a:r>
              <a:rPr lang="en"/>
              <a:t>(outcomes)</a:t>
            </a:r>
            <a:r>
              <a:rPr lang="en"/>
              <a:t>. </a:t>
            </a:r>
            <a:r>
              <a:rPr b="1" lang="en"/>
              <a:t>Multivariable regression </a:t>
            </a:r>
            <a:r>
              <a:rPr lang="en"/>
              <a:t>is w</a:t>
            </a:r>
            <a:r>
              <a:rPr lang="en"/>
              <a:t>hen there is more than one independent variable (inputs). </a:t>
            </a:r>
            <a:r>
              <a:rPr b="1" lang="en"/>
              <a:t>Multivariate multivariable regression </a:t>
            </a:r>
            <a:r>
              <a:rPr lang="en"/>
              <a:t>has multiple independent and multiple dependent variables (multiple inputs &amp; outcomes).</a:t>
            </a:r>
            <a:endParaRPr/>
          </a:p>
          <a:p>
            <a:pPr indent="-342900" lvl="0" marL="457200" rtl="0" algn="l">
              <a:spcBef>
                <a:spcPts val="1600"/>
              </a:spcBef>
              <a:spcAft>
                <a:spcPts val="0"/>
              </a:spcAft>
              <a:buSzPts val="1800"/>
              <a:buChar char="●"/>
            </a:pPr>
            <a:r>
              <a:rPr lang="en"/>
              <a:t>Regression analysis is used to predict the value of one or more responses from a set of predictors.</a:t>
            </a:r>
            <a:endParaRPr/>
          </a:p>
          <a:p>
            <a:pPr indent="-342900" lvl="0" marL="457200" rtl="0" algn="l">
              <a:spcBef>
                <a:spcPts val="0"/>
              </a:spcBef>
              <a:spcAft>
                <a:spcPts val="0"/>
              </a:spcAft>
              <a:buSzPts val="1800"/>
              <a:buChar char="●"/>
            </a:pPr>
            <a:r>
              <a:rPr lang="en"/>
              <a:t>It can also be used to estimate the linear association between the predictors and responses.</a:t>
            </a:r>
            <a:endParaRPr/>
          </a:p>
          <a:p>
            <a:pPr indent="-342900" lvl="0" marL="457200" rtl="0" algn="l">
              <a:spcBef>
                <a:spcPts val="0"/>
              </a:spcBef>
              <a:spcAft>
                <a:spcPts val="0"/>
              </a:spcAft>
              <a:buSzPts val="1800"/>
              <a:buChar char="●"/>
            </a:pPr>
            <a:r>
              <a:rPr lang="en"/>
              <a:t>Predictors can be continuous or categorical or a mixture of both.</a:t>
            </a:r>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7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a:t>
            </a:r>
            <a:r>
              <a:rPr lang="en"/>
              <a:t> Regression Output</a:t>
            </a:r>
            <a:endParaRPr/>
          </a:p>
        </p:txBody>
      </p:sp>
      <p:sp>
        <p:nvSpPr>
          <p:cNvPr id="494" name="Google Shape;494;p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this course we spent most of our time on regression discussing simple Ordinary Least Squares regression models, but what we have covered can still be applied to more complex regression models.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8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 Regression Output</a:t>
            </a:r>
            <a:endParaRPr/>
          </a:p>
        </p:txBody>
      </p:sp>
      <p:pic>
        <p:nvPicPr>
          <p:cNvPr id="500" name="Google Shape;500;p80"/>
          <p:cNvPicPr preferRelativeResize="0"/>
          <p:nvPr/>
        </p:nvPicPr>
        <p:blipFill>
          <a:blip r:embed="rId3">
            <a:alphaModFix/>
          </a:blip>
          <a:stretch>
            <a:fillRect/>
          </a:stretch>
        </p:blipFill>
        <p:spPr>
          <a:xfrm>
            <a:off x="152400" y="1890079"/>
            <a:ext cx="4419599" cy="2630370"/>
          </a:xfrm>
          <a:prstGeom prst="rect">
            <a:avLst/>
          </a:prstGeom>
          <a:noFill/>
          <a:ln>
            <a:noFill/>
          </a:ln>
        </p:spPr>
      </p:pic>
      <p:pic>
        <p:nvPicPr>
          <p:cNvPr id="501" name="Google Shape;501;p80"/>
          <p:cNvPicPr preferRelativeResize="0"/>
          <p:nvPr/>
        </p:nvPicPr>
        <p:blipFill>
          <a:blip r:embed="rId4">
            <a:alphaModFix/>
          </a:blip>
          <a:stretch>
            <a:fillRect/>
          </a:stretch>
        </p:blipFill>
        <p:spPr>
          <a:xfrm>
            <a:off x="4690774" y="2148750"/>
            <a:ext cx="4267200" cy="2113019"/>
          </a:xfrm>
          <a:prstGeom prst="rect">
            <a:avLst/>
          </a:prstGeom>
          <a:noFill/>
          <a:ln>
            <a:noFill/>
          </a:ln>
        </p:spPr>
      </p:pic>
      <p:sp>
        <p:nvSpPr>
          <p:cNvPr id="502" name="Google Shape;502;p80"/>
          <p:cNvSpPr txBox="1"/>
          <p:nvPr/>
        </p:nvSpPr>
        <p:spPr>
          <a:xfrm>
            <a:off x="1615775" y="1298538"/>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OLS Regression						Logistic Regression</a:t>
            </a:r>
            <a:endParaRPr sz="1800">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8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Bayes’ Rule</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Open notebook 3-3_Bayes_Theorem.ipynb</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Survey</a:t>
            </a:r>
            <a:endParaRPr/>
          </a:p>
        </p:txBody>
      </p:sp>
      <p:sp>
        <p:nvSpPr>
          <p:cNvPr id="513" name="Google Shape;513;p82"/>
          <p:cNvSpPr txBox="1"/>
          <p:nvPr>
            <p:ph idx="1" type="body"/>
          </p:nvPr>
        </p:nvSpPr>
        <p:spPr>
          <a:xfrm>
            <a:off x="311700" y="1266325"/>
            <a:ext cx="8520600" cy="37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Log in to the secure Non-Credit Student Portal at: </a:t>
            </a:r>
            <a:r>
              <a:rPr lang="en" u="sng">
                <a:solidFill>
                  <a:schemeClr val="hlink"/>
                </a:solidFill>
                <a:hlinkClick r:id="rId3"/>
              </a:rPr>
              <a:t>http://scs.georgetown.edu/myscs/</a:t>
            </a:r>
            <a:r>
              <a:rPr lang="en"/>
              <a:t> </a:t>
            </a:r>
            <a:endParaRPr/>
          </a:p>
          <a:p>
            <a:pPr indent="-342900" lvl="0" marL="457200" rtl="0" algn="l">
              <a:spcBef>
                <a:spcPts val="0"/>
              </a:spcBef>
              <a:spcAft>
                <a:spcPts val="0"/>
              </a:spcAft>
              <a:buSzPts val="1800"/>
              <a:buAutoNum type="arabicPeriod"/>
            </a:pPr>
            <a:r>
              <a:rPr lang="en"/>
              <a:t>Under Announcements in the middle of the page, click on Course Evaluations | Center for Continuing and Professional Education and then click on Complete Your Course Evaluation</a:t>
            </a:r>
            <a:endParaRPr/>
          </a:p>
          <a:p>
            <a:pPr indent="-342900" lvl="0" marL="457200" rtl="0" algn="l">
              <a:spcBef>
                <a:spcPts val="0"/>
              </a:spcBef>
              <a:spcAft>
                <a:spcPts val="0"/>
              </a:spcAft>
              <a:buSzPts val="1800"/>
              <a:buAutoNum type="arabicPeriod"/>
            </a:pPr>
            <a:r>
              <a:rPr lang="en"/>
              <a:t>Follow the prompts within the survey by selecting the course from the drop down menu and complete the evaluation.</a:t>
            </a:r>
            <a:endParaRPr/>
          </a:p>
          <a:p>
            <a:pPr indent="0" lvl="0" marL="0" rtl="0" algn="l">
              <a:spcBef>
                <a:spcPts val="1600"/>
              </a:spcBef>
              <a:spcAft>
                <a:spcPts val="0"/>
              </a:spcAft>
              <a:buNone/>
            </a:pPr>
            <a:r>
              <a:rPr lang="en"/>
              <a:t>I get to see these surveys. I would like feedback on the course. Especially since this is my first time teaching in this format, it would be very valuable to me to know what you felt the strengths and weaknesses have been.</a:t>
            </a:r>
            <a:endParaRPr/>
          </a:p>
          <a:p>
            <a:pPr indent="0" lvl="0" marL="0" rtl="0" algn="l">
              <a:spcBef>
                <a:spcPts val="160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8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519" name="Google Shape;519;p8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has been a really enjoyable experience for me, I’ve always liked teaching but this has been my first time with a full class of adults and it’s been an absolute pleasure. You have been a very engaged, insightful, and intelligent cohort and I appreciate the opportunity to have been your instructor. I look forward to seeing your capstone presentations in June!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 to Bayesian Statistics</a:t>
            </a:r>
            <a:endParaRPr/>
          </a:p>
        </p:txBody>
      </p:sp>
      <p:sp>
        <p:nvSpPr>
          <p:cNvPr id="112" name="Google Shape;112;p20"/>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great online pamphlet/book with Jupyter Notebooks examples that goes into much greater detail about Bayesian Statistics and implementation in Python that is beyond the scope of this course:</a:t>
            </a:r>
            <a:endParaRPr sz="1600"/>
          </a:p>
          <a:p>
            <a:pPr indent="0" lvl="0" marL="0" rtl="0" algn="l">
              <a:spcBef>
                <a:spcPts val="1600"/>
              </a:spcBef>
              <a:spcAft>
                <a:spcPts val="1600"/>
              </a:spcAft>
              <a:buNone/>
            </a:pPr>
            <a:r>
              <a:rPr lang="en" sz="1600" u="sng">
                <a:solidFill>
                  <a:schemeClr val="hlink"/>
                </a:solidFill>
                <a:hlinkClick r:id="rId3"/>
              </a:rPr>
              <a:t>http://camdavidsonpilon.github.io/Probabilistic-Programming-and-Bayesian-Methods-for-Hackers/#contents</a:t>
            </a:r>
            <a:r>
              <a:rPr lang="en" sz="1600"/>
              <a:t> </a:t>
            </a:r>
            <a:endParaRPr sz="1600"/>
          </a:p>
        </p:txBody>
      </p:sp>
      <p:pic>
        <p:nvPicPr>
          <p:cNvPr id="113" name="Google Shape;113;p20"/>
          <p:cNvPicPr preferRelativeResize="0"/>
          <p:nvPr/>
        </p:nvPicPr>
        <p:blipFill>
          <a:blip r:embed="rId4">
            <a:alphaModFix/>
          </a:blip>
          <a:stretch>
            <a:fillRect/>
          </a:stretch>
        </p:blipFill>
        <p:spPr>
          <a:xfrm>
            <a:off x="2080562" y="2769868"/>
            <a:ext cx="4982875" cy="226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Section 4: Inferential Statistics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