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694"/>
  </p:normalViewPr>
  <p:slideViewPr>
    <p:cSldViewPr snapToGrid="0">
      <p:cViewPr>
        <p:scale>
          <a:sx n="400" d="100"/>
          <a:sy n="400" d="100"/>
        </p:scale>
        <p:origin x="-10664" y="-6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00:58:02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24575,'14'0'0,"8"0"0,9 0 0,6 0 0,3 0 0,7 0 0,1 0 0,-3 2 0,-4 1 0,-16 4 0,-3 2 0,-2 2 0,-1 3 0,1 0 0,-3 0 0,-1 3 0,-2-1 0,1 1 0,-3 0 0,-1-2 0,0 3 0,-1 2 0,-1 1 0,-2 1 0,-1 2 0,-3 1 0,-2 1 0,-1 0 0,-3 2 0,-5-1 0,-5 1 0,-4 1 0,-4-1 0,-2-1 0,-2 1 0,-4-1 0,-1 0 0,-1-1 0,1-2 0,4-4 0,2-3 0,4-2 0,0-2 0,2-1 0,1-1 0,2-3 0,4-2 0,1-2 0,2 0 0,2-1 0,1-1 0,0 1 0,0 0 0,1-1 0,0 0 0,0 0 0,0 0 0,1-1 0,1-1 0,0 1 0,2-1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00:58:10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0 177 24575,'0'-7'0,"0"0"0,0 0 0,0-3 0,0-2 0,0 0 0,0-1 0,0 0 0,0 1 0,0 0 0,0 1 0,0 1 0,0 0 0,0 2 0,0 0 0,0 2 0,0 0 0,0 2 0,0 1 0,0 0 0,0 2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00:58:11.3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24575,'13'2'0,"0"0"0,-1 1 0,1 1 0,3 2 0,1-1 0,0 0 0,-2-1 0,-3-2 0,-2 0 0,-1 0 0,-3-1 0,0 1 0,-2 0 0,0-1 0,-2 0 0,1-1 0,-1 0 0,-1 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01:00:37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24575,'14'0'0,"8"0"0,9 0 0,6 0 0,3 0 0,7 0 0,1 0 0,-3 2 0,-4 1 0,-16 4 0,-3 2 0,-2 2 0,-1 3 0,1 0 0,-3 0 0,-1 3 0,-2-1 0,1 1 0,-3 0 0,-1-2 0,0 3 0,-1 2 0,-1 1 0,-2 1 0,-1 2 0,-3 1 0,-2 1 0,-1 0 0,-3 2 0,-5-1 0,-5 1 0,-4 1 0,-4-1 0,-2-1 0,-2 1 0,-4-1 0,-1 0 0,-1-1 0,1-2 0,4-4 0,2-3 0,4-2 0,0-2 0,2-1 0,1-1 0,2-3 0,4-2 0,1-2 0,2 0 0,2-1 0,1-1 0,0 1 0,0 0 0,1-1 0,0 0 0,0 0 0,0 0 0,1-1 0,1-1 0,0 1 0,2-1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01:00:37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0 177 24575,'0'-7'0,"0"0"0,0 0 0,0-3 0,0-2 0,0 0 0,0-1 0,0 0 0,0 1 0,0 0 0,0 1 0,0 1 0,0 0 0,0 2 0,0 0 0,0 2 0,0 0 0,0 2 0,0 1 0,0 0 0,0 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01:00:37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24575,'13'2'0,"0"0"0,-1 1 0,1 1 0,3 2 0,1-1 0,0 0 0,-2-1 0,-3-2 0,-2 0 0,-1 0 0,-3-1 0,0 1 0,-2 0 0,0-1 0,-2 0 0,1-1 0,-1 0 0,-1 1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79BF-06F8-5DDD-4A8C-170025861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2AD89-EB4E-FA59-4FEB-B1C77BDE0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4A775-EAAE-C6BF-BF0F-6EEA4F1D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E05C-9153-6B4C-A993-F50505F5DF7D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6C44-FDA0-687A-0055-9273FFC8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19060-343D-A774-DAE7-199CC8B4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5F8-402F-2844-8866-69B0327C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366A-DA3A-C23A-829A-1624F56A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8D9E1-D1D8-5486-3BD9-29CE7C6D6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3EC07-AEF2-677C-1181-A3BF119C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E05C-9153-6B4C-A993-F50505F5DF7D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1AF8-44E1-3BD5-997C-F19C119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483C-9B2E-B77A-5638-1EEB2494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5F8-402F-2844-8866-69B0327C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4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CAC99-73C9-F9B6-7CE2-0D5D08766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DCE64-D2D9-0B7C-41D5-089955E8C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4E06-1A99-48EE-4EBF-75864622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E05C-9153-6B4C-A993-F50505F5DF7D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7827-A6FF-8AB0-FF0C-1C14C34D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46063-C4DC-960F-B037-64D670D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5F8-402F-2844-8866-69B0327C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BB6E-B4D1-F26D-7735-4AE1896B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261D-265D-22C5-73C3-BC8F13A6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A898-7867-E9AF-D65E-2D81977C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E05C-9153-6B4C-A993-F50505F5DF7D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5FCA-A11D-AE3C-4643-4CF569EF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1D859-1F80-9E77-0E49-C7D634CE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5F8-402F-2844-8866-69B0327C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7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C459-D7DA-680F-D6C0-5E69E0E3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5ADB-C74B-A904-F62A-D072CCEA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135BA-37DA-7CE9-E1E1-11CEF273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E05C-9153-6B4C-A993-F50505F5DF7D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96C0-26D7-9CF3-BB0E-24553A87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9F41A-ED47-581D-D619-B061CF06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5F8-402F-2844-8866-69B0327C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1BA9-128C-2FC6-2A94-F6386DBF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C9E4-A681-FFB9-4A03-C3806F8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A5A16-8876-8D41-C358-8C5575E66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A9FD7-684B-AF7C-7C7D-19D8C05B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E05C-9153-6B4C-A993-F50505F5DF7D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CE4A-F9F6-3742-9CD2-AC8081E9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25FC4-4EB2-867F-EED5-3DEC3831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5F8-402F-2844-8866-69B0327C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6011-718F-F5BF-F334-0EAE164B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10E6B-56BD-5BA0-224B-771EED3D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64C4C-FCEF-C0AD-2FF2-7E4BE3A31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9108C-4BB0-1D03-7F7F-160B69D15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F9877-AD65-BFE4-B620-DEC417DB4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A874C-5DDD-4D5B-7544-108442FD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E05C-9153-6B4C-A993-F50505F5DF7D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B54E8-EDA1-6DCE-8C55-CE8A6423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575BE-600D-CF68-AC2C-BE3B0582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5F8-402F-2844-8866-69B0327C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5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5D35-263D-2116-22A3-293CAE5B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7C972-02CE-A88B-4A5A-86E1A8B2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E05C-9153-6B4C-A993-F50505F5DF7D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253EA-BFB7-6CE8-7768-8E266A03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E3FD8-502C-4A0E-7BF4-7A399B30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5F8-402F-2844-8866-69B0327C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0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59F5D-D2B4-ACFD-B81E-D63CC027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E05C-9153-6B4C-A993-F50505F5DF7D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86C49-5D9A-79AA-0443-F7181F53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EF570-BE53-C054-7160-47501760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5F8-402F-2844-8866-69B0327C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1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1BC9-A6E3-3FCA-BFB3-4A5318D4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7D51-833E-F522-DA74-5653D445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96ACE-AFCC-5992-FC9F-ED72D0DF0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08254-03CA-5A7C-385F-1F287754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E05C-9153-6B4C-A993-F50505F5DF7D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A9C4D-D3ED-CDF0-C2C1-F1395F54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1C88-20E8-2F5F-D607-6A85BEFB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5F8-402F-2844-8866-69B0327C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43E9-273A-6A74-1EE1-22B5A413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B1A27-22AF-A5BF-1FCC-3CEDFE9E4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7FBC3-8C2A-98AC-EA94-06E437FCE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7C162-BC2E-44B9-9299-57AE9CF8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E05C-9153-6B4C-A993-F50505F5DF7D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FDF2B-4D77-E312-AAE1-CCA5FF3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5731-9F0A-34F5-86EE-5C5F2E41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35F8-402F-2844-8866-69B0327C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0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897FC-8EC2-1E73-3E14-C7EA34C6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DF6EA-C4FA-A1E3-97CC-5E0FC2745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E7FCD-98A3-E8A1-4CBA-5C90260D2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AE05C-9153-6B4C-A993-F50505F5DF7D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D0A-7492-D13E-F026-929D39417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C03C-F33F-298B-4C71-46D7A367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235F8-402F-2844-8866-69B0327C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3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EE74FC6-DB7E-CECB-3539-E09C3F49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06" y="1894972"/>
            <a:ext cx="465973" cy="663568"/>
          </a:xfrm>
          <a:prstGeom prst="rect">
            <a:avLst/>
          </a:prstGeom>
        </p:spPr>
      </p:pic>
      <p:pic>
        <p:nvPicPr>
          <p:cNvPr id="29" name="Picture 28" descr="A grey rectangular object with a cord&#10;&#10;Description automatically generated">
            <a:extLst>
              <a:ext uri="{FF2B5EF4-FFF2-40B4-BE49-F238E27FC236}">
                <a16:creationId xmlns:a16="http://schemas.microsoft.com/office/drawing/2014/main" id="{6D7BDCBF-7C31-0D0F-3C72-5D6457ED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306" y="3144357"/>
            <a:ext cx="812800" cy="635000"/>
          </a:xfrm>
          <a:prstGeom prst="rect">
            <a:avLst/>
          </a:prstGeom>
        </p:spPr>
      </p:pic>
      <p:pic>
        <p:nvPicPr>
          <p:cNvPr id="31" name="Picture 30" descr="A computer monitor with a screen&#10;&#10;Description automatically generated">
            <a:extLst>
              <a:ext uri="{FF2B5EF4-FFF2-40B4-BE49-F238E27FC236}">
                <a16:creationId xmlns:a16="http://schemas.microsoft.com/office/drawing/2014/main" id="{EA5EFCF5-95F0-B6A0-77FD-EF960311F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30" y="3167604"/>
            <a:ext cx="812800" cy="723900"/>
          </a:xfrm>
          <a:prstGeom prst="rect">
            <a:avLst/>
          </a:prstGeom>
        </p:spPr>
      </p:pic>
      <p:pic>
        <p:nvPicPr>
          <p:cNvPr id="35" name="Picture 34" descr="A black and blue text on a white background&#10;&#10;Description automatically generated">
            <a:extLst>
              <a:ext uri="{FF2B5EF4-FFF2-40B4-BE49-F238E27FC236}">
                <a16:creationId xmlns:a16="http://schemas.microsoft.com/office/drawing/2014/main" id="{D29C72E5-2D37-E6DC-E182-2D5F0CA83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455" y="4715837"/>
            <a:ext cx="2997129" cy="2354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6AB9122-8D0C-96F7-8D23-17B4F56D8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776" y="423627"/>
            <a:ext cx="1334237" cy="79519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A3878D-BADD-5B55-D324-D8E2A0A22BB6}"/>
              </a:ext>
            </a:extLst>
          </p:cNvPr>
          <p:cNvCxnSpPr/>
          <p:nvPr/>
        </p:nvCxnSpPr>
        <p:spPr>
          <a:xfrm>
            <a:off x="4375708" y="1371602"/>
            <a:ext cx="0" cy="340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D60CAF-8CD2-0AA1-445A-219A70954423}"/>
              </a:ext>
            </a:extLst>
          </p:cNvPr>
          <p:cNvCxnSpPr>
            <a:cxnSpLocks/>
          </p:cNvCxnSpPr>
          <p:nvPr/>
        </p:nvCxnSpPr>
        <p:spPr>
          <a:xfrm flipH="1">
            <a:off x="3948131" y="2886237"/>
            <a:ext cx="277688" cy="314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9DCF11-F3A9-D240-57AE-C47FFDC45946}"/>
              </a:ext>
            </a:extLst>
          </p:cNvPr>
          <p:cNvSpPr txBox="1"/>
          <p:nvPr/>
        </p:nvSpPr>
        <p:spPr>
          <a:xfrm>
            <a:off x="2963725" y="1880424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Samples are PCR tested and </a:t>
            </a:r>
          </a:p>
          <a:p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placed in a PCR tube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E0012-D7AE-8C95-CC29-96A31C0F764B}"/>
              </a:ext>
            </a:extLst>
          </p:cNvPr>
          <p:cNvSpPr txBox="1"/>
          <p:nvPr/>
        </p:nvSpPr>
        <p:spPr>
          <a:xfrm>
            <a:off x="3079180" y="658402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Patient Sample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5D5496-79A1-E58D-FB60-CBB741E34F15}"/>
              </a:ext>
            </a:extLst>
          </p:cNvPr>
          <p:cNvCxnSpPr>
            <a:cxnSpLocks/>
          </p:cNvCxnSpPr>
          <p:nvPr/>
        </p:nvCxnSpPr>
        <p:spPr>
          <a:xfrm>
            <a:off x="4370562" y="2886237"/>
            <a:ext cx="315505" cy="314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8E8246-FD47-EACB-A50D-4DDD2D2AD517}"/>
              </a:ext>
            </a:extLst>
          </p:cNvPr>
          <p:cNvSpPr txBox="1"/>
          <p:nvPr/>
        </p:nvSpPr>
        <p:spPr>
          <a:xfrm>
            <a:off x="785006" y="3206387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Sample is run through </a:t>
            </a:r>
          </a:p>
          <a:p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Illumina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781BC7-C19E-6467-8E82-B2BF5A86BAB7}"/>
              </a:ext>
            </a:extLst>
          </p:cNvPr>
          <p:cNvSpPr txBox="1"/>
          <p:nvPr/>
        </p:nvSpPr>
        <p:spPr>
          <a:xfrm>
            <a:off x="5524196" y="3159466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Sample is run through </a:t>
            </a:r>
          </a:p>
          <a:p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Oxford nanopore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405C87-894E-1322-DBFF-88750A171150}"/>
              </a:ext>
            </a:extLst>
          </p:cNvPr>
          <p:cNvCxnSpPr>
            <a:cxnSpLocks/>
          </p:cNvCxnSpPr>
          <p:nvPr/>
        </p:nvCxnSpPr>
        <p:spPr>
          <a:xfrm>
            <a:off x="3823661" y="4189711"/>
            <a:ext cx="124469" cy="35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A47797-ECD9-F92E-2408-489C6B46C2B4}"/>
              </a:ext>
            </a:extLst>
          </p:cNvPr>
          <p:cNvCxnSpPr>
            <a:cxnSpLocks/>
          </p:cNvCxnSpPr>
          <p:nvPr/>
        </p:nvCxnSpPr>
        <p:spPr>
          <a:xfrm flipH="1">
            <a:off x="4615249" y="4193483"/>
            <a:ext cx="149556" cy="347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272229B-E2BF-7731-470D-F13C89B3EE83}"/>
              </a:ext>
            </a:extLst>
          </p:cNvPr>
          <p:cNvSpPr txBox="1"/>
          <p:nvPr/>
        </p:nvSpPr>
        <p:spPr>
          <a:xfrm>
            <a:off x="2800822" y="4967274"/>
            <a:ext cx="2997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sequencing produces a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digital copy of 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DNA sequence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1D92671-FA6D-BDB1-5D16-86989590FD7F}"/>
              </a:ext>
            </a:extLst>
          </p:cNvPr>
          <p:cNvSpPr/>
          <p:nvPr/>
        </p:nvSpPr>
        <p:spPr>
          <a:xfrm>
            <a:off x="2795480" y="374055"/>
            <a:ext cx="3300517" cy="9447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259B57-20C5-A66B-F2BB-40F7CABA4142}"/>
              </a:ext>
            </a:extLst>
          </p:cNvPr>
          <p:cNvSpPr/>
          <p:nvPr/>
        </p:nvSpPr>
        <p:spPr>
          <a:xfrm>
            <a:off x="2800822" y="1759476"/>
            <a:ext cx="3300517" cy="9447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8E37284-620D-4710-6B40-48062B88EDE4}"/>
              </a:ext>
            </a:extLst>
          </p:cNvPr>
          <p:cNvSpPr/>
          <p:nvPr/>
        </p:nvSpPr>
        <p:spPr>
          <a:xfrm>
            <a:off x="566220" y="3073975"/>
            <a:ext cx="3300517" cy="9447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852A71DF-7521-E751-E422-F630277DA7D5}"/>
              </a:ext>
            </a:extLst>
          </p:cNvPr>
          <p:cNvSpPr/>
          <p:nvPr/>
        </p:nvSpPr>
        <p:spPr>
          <a:xfrm>
            <a:off x="4790211" y="3057199"/>
            <a:ext cx="3300517" cy="9447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13EC4CF-910F-9E09-2916-D53E3D4467FF}"/>
              </a:ext>
            </a:extLst>
          </p:cNvPr>
          <p:cNvSpPr/>
          <p:nvPr/>
        </p:nvSpPr>
        <p:spPr>
          <a:xfrm>
            <a:off x="2718762" y="4594226"/>
            <a:ext cx="3300517" cy="9447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8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066814-99E6-726B-E6C4-E8E82787A2EA}"/>
              </a:ext>
            </a:extLst>
          </p:cNvPr>
          <p:cNvSpPr/>
          <p:nvPr/>
        </p:nvSpPr>
        <p:spPr>
          <a:xfrm>
            <a:off x="2686992" y="854501"/>
            <a:ext cx="2551435" cy="9447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EBF337-7D24-955E-7D60-6407F581F864}"/>
              </a:ext>
            </a:extLst>
          </p:cNvPr>
          <p:cNvSpPr/>
          <p:nvPr/>
        </p:nvSpPr>
        <p:spPr>
          <a:xfrm>
            <a:off x="2686992" y="2484295"/>
            <a:ext cx="2551435" cy="9447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9E037-5795-4FA7-B397-5D47458D32CB}"/>
              </a:ext>
            </a:extLst>
          </p:cNvPr>
          <p:cNvSpPr txBox="1"/>
          <p:nvPr/>
        </p:nvSpPr>
        <p:spPr>
          <a:xfrm>
            <a:off x="3397021" y="1142187"/>
            <a:ext cx="113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Tokenize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AE32E-316C-1A08-A7DA-8DFD692C900A}"/>
              </a:ext>
            </a:extLst>
          </p:cNvPr>
          <p:cNvSpPr txBox="1"/>
          <p:nvPr/>
        </p:nvSpPr>
        <p:spPr>
          <a:xfrm>
            <a:off x="3397020" y="2771981"/>
            <a:ext cx="113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Vectorize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298560-6C08-838F-8B7C-735604CBA436}"/>
              </a:ext>
            </a:extLst>
          </p:cNvPr>
          <p:cNvCxnSpPr/>
          <p:nvPr/>
        </p:nvCxnSpPr>
        <p:spPr>
          <a:xfrm>
            <a:off x="3998563" y="1898542"/>
            <a:ext cx="0" cy="402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2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34B3EF-68F5-1114-716E-40FB894A141A}"/>
              </a:ext>
            </a:extLst>
          </p:cNvPr>
          <p:cNvSpPr txBox="1"/>
          <p:nvPr/>
        </p:nvSpPr>
        <p:spPr>
          <a:xfrm>
            <a:off x="3001815" y="143861"/>
            <a:ext cx="7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Alpha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A7DC0-4B77-EE40-CC3D-D6D426A833A0}"/>
              </a:ext>
            </a:extLst>
          </p:cNvPr>
          <p:cNvSpPr txBox="1"/>
          <p:nvPr/>
        </p:nvSpPr>
        <p:spPr>
          <a:xfrm rot="5400000">
            <a:off x="4404410" y="328527"/>
            <a:ext cx="7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Alpha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EC0FC-CCB1-1B05-8EDB-1919BF386B7C}"/>
              </a:ext>
            </a:extLst>
          </p:cNvPr>
          <p:cNvSpPr txBox="1"/>
          <p:nvPr/>
        </p:nvSpPr>
        <p:spPr>
          <a:xfrm rot="5400000">
            <a:off x="4404410" y="1255844"/>
            <a:ext cx="7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A964C-BCE4-E6E9-46FF-E787B3CE2FED}"/>
              </a:ext>
            </a:extLst>
          </p:cNvPr>
          <p:cNvSpPr txBox="1"/>
          <p:nvPr/>
        </p:nvSpPr>
        <p:spPr>
          <a:xfrm rot="5400000">
            <a:off x="4404409" y="2183161"/>
            <a:ext cx="7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Delta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1520A-CEC1-7736-6490-4405EF150AD7}"/>
              </a:ext>
            </a:extLst>
          </p:cNvPr>
          <p:cNvSpPr txBox="1"/>
          <p:nvPr/>
        </p:nvSpPr>
        <p:spPr>
          <a:xfrm rot="5400000">
            <a:off x="4313510" y="3201376"/>
            <a:ext cx="9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Epsilon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3F647-16B4-3C5B-E3AC-3DB57226B35A}"/>
              </a:ext>
            </a:extLst>
          </p:cNvPr>
          <p:cNvSpPr txBox="1"/>
          <p:nvPr/>
        </p:nvSpPr>
        <p:spPr>
          <a:xfrm rot="5400000">
            <a:off x="4313510" y="4128693"/>
            <a:ext cx="9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Gamma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5CB7C-B144-4B16-83BD-6BC9C643823C}"/>
              </a:ext>
            </a:extLst>
          </p:cNvPr>
          <p:cNvSpPr txBox="1"/>
          <p:nvPr/>
        </p:nvSpPr>
        <p:spPr>
          <a:xfrm rot="5400000">
            <a:off x="4533407" y="4885864"/>
            <a:ext cx="5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69E04-5BB6-4253-BCAB-4350141886C8}"/>
              </a:ext>
            </a:extLst>
          </p:cNvPr>
          <p:cNvSpPr txBox="1"/>
          <p:nvPr/>
        </p:nvSpPr>
        <p:spPr>
          <a:xfrm rot="5400000">
            <a:off x="4249401" y="5716314"/>
            <a:ext cx="112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Omicron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737FB-4CD1-4C61-73AC-DAE0BDF0D6A4}"/>
              </a:ext>
            </a:extLst>
          </p:cNvPr>
          <p:cNvSpPr txBox="1"/>
          <p:nvPr/>
        </p:nvSpPr>
        <p:spPr>
          <a:xfrm>
            <a:off x="2998826" y="1091534"/>
            <a:ext cx="7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Beta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87B1B8-1FC7-CDF0-D30E-9A82A8C0C2CE}"/>
              </a:ext>
            </a:extLst>
          </p:cNvPr>
          <p:cNvSpPr txBox="1"/>
          <p:nvPr/>
        </p:nvSpPr>
        <p:spPr>
          <a:xfrm>
            <a:off x="2998826" y="1948850"/>
            <a:ext cx="7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Delta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E2188-2A71-15AB-2AC5-4CB8C6D9BE43}"/>
              </a:ext>
            </a:extLst>
          </p:cNvPr>
          <p:cNvSpPr txBox="1"/>
          <p:nvPr/>
        </p:nvSpPr>
        <p:spPr>
          <a:xfrm>
            <a:off x="2998826" y="2963776"/>
            <a:ext cx="9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Epsilon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93700-DDE2-F3F6-5F72-336FDF121E61}"/>
              </a:ext>
            </a:extLst>
          </p:cNvPr>
          <p:cNvSpPr txBox="1"/>
          <p:nvPr/>
        </p:nvSpPr>
        <p:spPr>
          <a:xfrm>
            <a:off x="2998826" y="3865322"/>
            <a:ext cx="110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Gamma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5FF49C-2C06-B206-BC01-7ECBCC7CC503}"/>
              </a:ext>
            </a:extLst>
          </p:cNvPr>
          <p:cNvSpPr txBox="1"/>
          <p:nvPr/>
        </p:nvSpPr>
        <p:spPr>
          <a:xfrm>
            <a:off x="3007754" y="4801893"/>
            <a:ext cx="110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78C00-7BA5-B5AB-1507-E3308EE81348}"/>
              </a:ext>
            </a:extLst>
          </p:cNvPr>
          <p:cNvSpPr txBox="1"/>
          <p:nvPr/>
        </p:nvSpPr>
        <p:spPr>
          <a:xfrm>
            <a:off x="3007754" y="5369132"/>
            <a:ext cx="110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Omicron</a:t>
            </a:r>
          </a:p>
        </p:txBody>
      </p:sp>
    </p:spTree>
    <p:extLst>
      <p:ext uri="{BB962C8B-B14F-4D97-AF65-F5344CB8AC3E}">
        <p14:creationId xmlns:p14="http://schemas.microsoft.com/office/powerpoint/2010/main" val="97310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F362-FFA1-6C7C-A5B8-BD9570A2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97DC468-48E0-7CD0-8A05-2393B6271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450" y="2841625"/>
            <a:ext cx="558800" cy="69850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E2C3A3D-B036-02F6-515B-529E2A102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3667125"/>
            <a:ext cx="558800" cy="698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4609360-AEF9-A321-F920-8E5BC2516F78}"/>
                  </a:ext>
                </a:extLst>
              </p14:cNvPr>
              <p14:cNvContentPartPr/>
              <p14:nvPr/>
            </p14:nvContentPartPr>
            <p14:xfrm>
              <a:off x="5613235" y="3020940"/>
              <a:ext cx="203040" cy="276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4609360-AEF9-A321-F920-8E5BC2516F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4235" y="3011940"/>
                <a:ext cx="22068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1007C045-6CD1-6AED-579F-A5F9ECC221F5}"/>
              </a:ext>
            </a:extLst>
          </p:cNvPr>
          <p:cNvGrpSpPr/>
          <p:nvPr/>
        </p:nvGrpSpPr>
        <p:grpSpPr>
          <a:xfrm>
            <a:off x="5654995" y="3230460"/>
            <a:ext cx="66600" cy="86040"/>
            <a:chOff x="5654995" y="3230460"/>
            <a:chExt cx="66600" cy="8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F579E1E-DAE4-BD74-E287-956F8AEFDDD9}"/>
                    </a:ext>
                  </a:extLst>
                </p14:cNvPr>
                <p14:cNvContentPartPr/>
                <p14:nvPr/>
              </p14:nvContentPartPr>
              <p14:xfrm>
                <a:off x="5654995" y="3230460"/>
                <a:ext cx="360" cy="63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F579E1E-DAE4-BD74-E287-956F8AEFDD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45995" y="3221820"/>
                  <a:ext cx="1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CF4992-2118-0A6D-EDE2-FF32C5098A4E}"/>
                    </a:ext>
                  </a:extLst>
                </p14:cNvPr>
                <p14:cNvContentPartPr/>
                <p14:nvPr/>
              </p14:nvContentPartPr>
              <p14:xfrm>
                <a:off x="5657875" y="3299580"/>
                <a:ext cx="63720" cy="16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CF4992-2118-0A6D-EDE2-FF32C5098A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49235" y="3290580"/>
                  <a:ext cx="81360" cy="3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7D661D1-40C3-AA6E-7DDB-8B17EC6798DC}"/>
              </a:ext>
            </a:extLst>
          </p:cNvPr>
          <p:cNvSpPr txBox="1"/>
          <p:nvPr/>
        </p:nvSpPr>
        <p:spPr>
          <a:xfrm>
            <a:off x="5795512" y="3031041"/>
            <a:ext cx="110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One Substitution Mutation</a:t>
            </a:r>
          </a:p>
          <a:p>
            <a:pPr algn="ctr"/>
            <a:r>
              <a:rPr lang="en-US" sz="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(Hamming distance of 1)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5B78B1-75ED-B3AB-5C8F-78645CEEE336}"/>
                  </a:ext>
                </a:extLst>
              </p14:cNvPr>
              <p14:cNvContentPartPr/>
              <p14:nvPr/>
            </p14:nvContentPartPr>
            <p14:xfrm>
              <a:off x="5636270" y="3884540"/>
              <a:ext cx="203040" cy="276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5B78B1-75ED-B3AB-5C8F-78645CEEE3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7270" y="3875540"/>
                <a:ext cx="22068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50A19-9E77-212F-4F41-585CF1844B92}"/>
              </a:ext>
            </a:extLst>
          </p:cNvPr>
          <p:cNvGrpSpPr/>
          <p:nvPr/>
        </p:nvGrpSpPr>
        <p:grpSpPr>
          <a:xfrm>
            <a:off x="5678030" y="4094060"/>
            <a:ext cx="66600" cy="86040"/>
            <a:chOff x="5654995" y="3230460"/>
            <a:chExt cx="66600" cy="8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974811-E4B1-1ACC-6336-894ADF97DBA6}"/>
                    </a:ext>
                  </a:extLst>
                </p14:cNvPr>
                <p14:cNvContentPartPr/>
                <p14:nvPr/>
              </p14:nvContentPartPr>
              <p14:xfrm>
                <a:off x="5654995" y="3230460"/>
                <a:ext cx="360" cy="63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974811-E4B1-1ACC-6336-894ADF97DB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45995" y="3221820"/>
                  <a:ext cx="1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46B811-66CE-7083-2AAA-A92603836366}"/>
                    </a:ext>
                  </a:extLst>
                </p14:cNvPr>
                <p14:cNvContentPartPr/>
                <p14:nvPr/>
              </p14:nvContentPartPr>
              <p14:xfrm>
                <a:off x="5657875" y="3299580"/>
                <a:ext cx="63720" cy="16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46B811-66CE-7083-2AAA-A926038363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49235" y="3290580"/>
                  <a:ext cx="81360" cy="3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EA34C59-21AB-3A49-8C7F-BFB3AAF7EBCD}"/>
              </a:ext>
            </a:extLst>
          </p:cNvPr>
          <p:cNvSpPr txBox="1"/>
          <p:nvPr/>
        </p:nvSpPr>
        <p:spPr>
          <a:xfrm>
            <a:off x="5816275" y="3808426"/>
            <a:ext cx="110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 Substitution Mutations</a:t>
            </a:r>
          </a:p>
          <a:p>
            <a:pPr algn="ctr"/>
            <a:r>
              <a:rPr lang="en-US" sz="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(Hamming distance of 3)</a:t>
            </a:r>
          </a:p>
        </p:txBody>
      </p:sp>
    </p:spTree>
    <p:extLst>
      <p:ext uri="{BB962C8B-B14F-4D97-AF65-F5344CB8AC3E}">
        <p14:creationId xmlns:p14="http://schemas.microsoft.com/office/powerpoint/2010/main" val="383811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11156</TotalTime>
  <Words>67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CMU SERIF ROMAN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James Roger Hintz</dc:creator>
  <cp:lastModifiedBy>Daniel James Roger Hintz</cp:lastModifiedBy>
  <cp:revision>1</cp:revision>
  <dcterms:created xsi:type="dcterms:W3CDTF">2024-06-02T23:13:11Z</dcterms:created>
  <dcterms:modified xsi:type="dcterms:W3CDTF">2024-06-10T17:09:20Z</dcterms:modified>
</cp:coreProperties>
</file>