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2"/>
  </p:notesMasterIdLst>
  <p:sldIdLst>
    <p:sldId id="256" r:id="rId2"/>
    <p:sldId id="258" r:id="rId3"/>
    <p:sldId id="268" r:id="rId4"/>
    <p:sldId id="269" r:id="rId5"/>
    <p:sldId id="259" r:id="rId6"/>
    <p:sldId id="271" r:id="rId7"/>
    <p:sldId id="262" r:id="rId8"/>
    <p:sldId id="265" r:id="rId9"/>
    <p:sldId id="264" r:id="rId10"/>
    <p:sldId id="266" r:id="rId11"/>
    <p:sldId id="263" r:id="rId12"/>
    <p:sldId id="273" r:id="rId13"/>
    <p:sldId id="272" r:id="rId14"/>
    <p:sldId id="257" r:id="rId15"/>
    <p:sldId id="274" r:id="rId16"/>
    <p:sldId id="270" r:id="rId17"/>
    <p:sldId id="279" r:id="rId18"/>
    <p:sldId id="275" r:id="rId19"/>
    <p:sldId id="276" r:id="rId20"/>
    <p:sldId id="277" r:id="rId21"/>
    <p:sldId id="278" r:id="rId22"/>
    <p:sldId id="282" r:id="rId23"/>
    <p:sldId id="283" r:id="rId24"/>
    <p:sldId id="281" r:id="rId25"/>
    <p:sldId id="285" r:id="rId26"/>
    <p:sldId id="286" r:id="rId27"/>
    <p:sldId id="287" r:id="rId28"/>
    <p:sldId id="280" r:id="rId29"/>
    <p:sldId id="284"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8"/>
    <p:restoredTop sz="71116"/>
  </p:normalViewPr>
  <p:slideViewPr>
    <p:cSldViewPr snapToGrid="0">
      <p:cViewPr>
        <p:scale>
          <a:sx n="116" d="100"/>
          <a:sy n="116" d="100"/>
        </p:scale>
        <p:origin x="-2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4DE96-1BCD-FD4B-AE9C-74A5F1EF306B}"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84CFF-09CD-1C4A-8A53-1F3ABE7AFCB1}" type="slidenum">
              <a:rPr lang="en-US" smtClean="0"/>
              <a:t>‹#›</a:t>
            </a:fld>
            <a:endParaRPr lang="en-US"/>
          </a:p>
        </p:txBody>
      </p:sp>
    </p:spTree>
    <p:extLst>
      <p:ext uri="{BB962C8B-B14F-4D97-AF65-F5344CB8AC3E}">
        <p14:creationId xmlns:p14="http://schemas.microsoft.com/office/powerpoint/2010/main" val="34219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2</a:t>
            </a:fld>
            <a:endParaRPr lang="en-US"/>
          </a:p>
        </p:txBody>
      </p:sp>
    </p:spTree>
    <p:extLst>
      <p:ext uri="{BB962C8B-B14F-4D97-AF65-F5344CB8AC3E}">
        <p14:creationId xmlns:p14="http://schemas.microsoft.com/office/powerpoint/2010/main" val="1311721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21</a:t>
            </a:fld>
            <a:endParaRPr lang="en-US"/>
          </a:p>
        </p:txBody>
      </p:sp>
    </p:spTree>
    <p:extLst>
      <p:ext uri="{BB962C8B-B14F-4D97-AF65-F5344CB8AC3E}">
        <p14:creationId xmlns:p14="http://schemas.microsoft.com/office/powerpoint/2010/main" val="423252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3</a:t>
            </a:fld>
            <a:endParaRPr lang="en-US"/>
          </a:p>
        </p:txBody>
      </p:sp>
    </p:spTree>
    <p:extLst>
      <p:ext uri="{BB962C8B-B14F-4D97-AF65-F5344CB8AC3E}">
        <p14:creationId xmlns:p14="http://schemas.microsoft.com/office/powerpoint/2010/main" val="253642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4</a:t>
            </a:fld>
            <a:endParaRPr lang="en-US"/>
          </a:p>
        </p:txBody>
      </p:sp>
    </p:spTree>
    <p:extLst>
      <p:ext uri="{BB962C8B-B14F-4D97-AF65-F5344CB8AC3E}">
        <p14:creationId xmlns:p14="http://schemas.microsoft.com/office/powerpoint/2010/main" val="31217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Collaboration</a:t>
            </a:r>
          </a:p>
        </p:txBody>
      </p:sp>
      <p:sp>
        <p:nvSpPr>
          <p:cNvPr id="4" name="Slide Number Placeholder 3"/>
          <p:cNvSpPr>
            <a:spLocks noGrp="1"/>
          </p:cNvSpPr>
          <p:nvPr>
            <p:ph type="sldNum" sz="quarter" idx="5"/>
          </p:nvPr>
        </p:nvSpPr>
        <p:spPr/>
        <p:txBody>
          <a:bodyPr/>
          <a:lstStyle/>
          <a:p>
            <a:fld id="{35B84CFF-09CD-1C4A-8A53-1F3ABE7AFCB1}" type="slidenum">
              <a:rPr lang="en-US" smtClean="0"/>
              <a:t>5</a:t>
            </a:fld>
            <a:endParaRPr lang="en-US"/>
          </a:p>
        </p:txBody>
      </p:sp>
    </p:spTree>
    <p:extLst>
      <p:ext uri="{BB962C8B-B14F-4D97-AF65-F5344CB8AC3E}">
        <p14:creationId xmlns:p14="http://schemas.microsoft.com/office/powerpoint/2010/main" val="421489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Windows is no where on this tree</a:t>
            </a:r>
          </a:p>
        </p:txBody>
      </p:sp>
      <p:sp>
        <p:nvSpPr>
          <p:cNvPr id="4" name="Slide Number Placeholder 3"/>
          <p:cNvSpPr>
            <a:spLocks noGrp="1"/>
          </p:cNvSpPr>
          <p:nvPr>
            <p:ph type="sldNum" sz="quarter" idx="5"/>
          </p:nvPr>
        </p:nvSpPr>
        <p:spPr/>
        <p:txBody>
          <a:bodyPr/>
          <a:lstStyle/>
          <a:p>
            <a:fld id="{35B84CFF-09CD-1C4A-8A53-1F3ABE7AFCB1}" type="slidenum">
              <a:rPr lang="en-US" smtClean="0"/>
              <a:t>9</a:t>
            </a:fld>
            <a:endParaRPr lang="en-US"/>
          </a:p>
        </p:txBody>
      </p:sp>
    </p:spTree>
    <p:extLst>
      <p:ext uri="{BB962C8B-B14F-4D97-AF65-F5344CB8AC3E}">
        <p14:creationId xmlns:p14="http://schemas.microsoft.com/office/powerpoint/2010/main" val="3960633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12</a:t>
            </a:fld>
            <a:endParaRPr lang="en-US"/>
          </a:p>
        </p:txBody>
      </p:sp>
    </p:spTree>
    <p:extLst>
      <p:ext uri="{BB962C8B-B14F-4D97-AF65-F5344CB8AC3E}">
        <p14:creationId xmlns:p14="http://schemas.microsoft.com/office/powerpoint/2010/main" val="151498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15</a:t>
            </a:fld>
            <a:endParaRPr lang="en-US"/>
          </a:p>
        </p:txBody>
      </p:sp>
    </p:spTree>
    <p:extLst>
      <p:ext uri="{BB962C8B-B14F-4D97-AF65-F5344CB8AC3E}">
        <p14:creationId xmlns:p14="http://schemas.microsoft.com/office/powerpoint/2010/main" val="229452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solidFill>
                  <a:srgbClr val="000000"/>
                </a:solidFill>
                <a:effectLst/>
                <a:latin typeface="Courier New" panose="02070309020205020404" pitchFamily="49" charset="0"/>
              </a:rPr>
              <a:t>xdg</a:t>
            </a:r>
            <a:r>
              <a:rPr lang="en-NZ" dirty="0">
                <a:solidFill>
                  <a:srgbClr val="000000"/>
                </a:solidFill>
                <a:effectLst/>
                <a:latin typeface="Courier New" panose="02070309020205020404" pitchFamily="49" charset="0"/>
              </a:rPr>
              <a:t>-open # for non </a:t>
            </a:r>
            <a:r>
              <a:rPr lang="en-NZ" dirty="0" err="1">
                <a:solidFill>
                  <a:srgbClr val="000000"/>
                </a:solidFill>
                <a:effectLst/>
                <a:latin typeface="Courier New" panose="02070309020205020404" pitchFamily="49" charset="0"/>
              </a:rPr>
              <a:t>wsl</a:t>
            </a:r>
            <a:r>
              <a:rPr lang="en-NZ" dirty="0">
                <a:solidFill>
                  <a:srgbClr val="000000"/>
                </a:solidFill>
                <a:effectLst/>
                <a:latin typeface="Courier New" panose="02070309020205020404" pitchFamily="49" charset="0"/>
              </a:rPr>
              <a:t> </a:t>
            </a:r>
            <a:r>
              <a:rPr lang="en-NZ" dirty="0" err="1">
                <a:solidFill>
                  <a:srgbClr val="000000"/>
                </a:solidFill>
                <a:effectLst/>
                <a:latin typeface="Courier New" panose="02070309020205020404" pitchFamily="49" charset="0"/>
              </a:rPr>
              <a:t>linux</a:t>
            </a:r>
            <a:r>
              <a:rPr lang="en-NZ" dirty="0">
                <a:solidFill>
                  <a:srgbClr val="000000"/>
                </a:solidFill>
                <a:effectLst/>
                <a:latin typeface="Courier New" panose="02070309020205020404" pitchFamily="49" charset="0"/>
              </a:rPr>
              <a:t> only </a:t>
            </a:r>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16</a:t>
            </a:fld>
            <a:endParaRPr lang="en-US"/>
          </a:p>
        </p:txBody>
      </p:sp>
    </p:spTree>
    <p:extLst>
      <p:ext uri="{BB962C8B-B14F-4D97-AF65-F5344CB8AC3E}">
        <p14:creationId xmlns:p14="http://schemas.microsoft.com/office/powerpoint/2010/main" val="387504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84CFF-09CD-1C4A-8A53-1F3ABE7AFCB1}" type="slidenum">
              <a:rPr lang="en-US" smtClean="0"/>
              <a:t>19</a:t>
            </a:fld>
            <a:endParaRPr lang="en-US"/>
          </a:p>
        </p:txBody>
      </p:sp>
    </p:spTree>
    <p:extLst>
      <p:ext uri="{BB962C8B-B14F-4D97-AF65-F5344CB8AC3E}">
        <p14:creationId xmlns:p14="http://schemas.microsoft.com/office/powerpoint/2010/main" val="79146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11/15/23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11/15/23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11/15/23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11/15/23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conda.io/projects/miniconda/en/lates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epo.anaconda.com/miniconda/Miniconda3-latest-MacOSX-x86_64.pk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DHintz137/Stats_devtools/blob/main/dummy_R_cod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7E5E-E83C-8422-EBAD-B8F18594BA48}"/>
              </a:ext>
            </a:extLst>
          </p:cNvPr>
          <p:cNvSpPr>
            <a:spLocks noGrp="1"/>
          </p:cNvSpPr>
          <p:nvPr>
            <p:ph type="ctrTitle"/>
          </p:nvPr>
        </p:nvSpPr>
        <p:spPr/>
        <p:txBody>
          <a:bodyPr/>
          <a:lstStyle/>
          <a:p>
            <a:r>
              <a:rPr lang="en-US" dirty="0"/>
              <a:t>Modern Development tools</a:t>
            </a:r>
          </a:p>
        </p:txBody>
      </p:sp>
      <p:sp>
        <p:nvSpPr>
          <p:cNvPr id="3" name="Subtitle 2">
            <a:extLst>
              <a:ext uri="{FF2B5EF4-FFF2-40B4-BE49-F238E27FC236}">
                <a16:creationId xmlns:a16="http://schemas.microsoft.com/office/drawing/2014/main" id="{8832D2DF-E315-D2B5-6C02-769A73FF954A}"/>
              </a:ext>
            </a:extLst>
          </p:cNvPr>
          <p:cNvSpPr>
            <a:spLocks noGrp="1"/>
          </p:cNvSpPr>
          <p:nvPr>
            <p:ph type="subTitle" idx="1"/>
          </p:nvPr>
        </p:nvSpPr>
        <p:spPr/>
        <p:txBody>
          <a:bodyPr/>
          <a:lstStyle/>
          <a:p>
            <a:r>
              <a:rPr lang="en-US" dirty="0"/>
              <a:t>A Intro to Bash, </a:t>
            </a:r>
            <a:r>
              <a:rPr lang="en-US" dirty="0" err="1"/>
              <a:t>Conda</a:t>
            </a:r>
            <a:r>
              <a:rPr lang="en-US" dirty="0"/>
              <a:t>, Git and </a:t>
            </a:r>
            <a:r>
              <a:rPr lang="en-US" dirty="0" err="1"/>
              <a:t>VScode</a:t>
            </a:r>
            <a:endParaRPr lang="en-US" dirty="0"/>
          </a:p>
        </p:txBody>
      </p:sp>
    </p:spTree>
    <p:extLst>
      <p:ext uri="{BB962C8B-B14F-4D97-AF65-F5344CB8AC3E}">
        <p14:creationId xmlns:p14="http://schemas.microsoft.com/office/powerpoint/2010/main" val="226807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7C70-12C8-0BAA-5230-73EA50625098}"/>
              </a:ext>
            </a:extLst>
          </p:cNvPr>
          <p:cNvSpPr>
            <a:spLocks noGrp="1"/>
          </p:cNvSpPr>
          <p:nvPr>
            <p:ph type="title"/>
          </p:nvPr>
        </p:nvSpPr>
        <p:spPr/>
        <p:txBody>
          <a:bodyPr/>
          <a:lstStyle/>
          <a:p>
            <a:r>
              <a:rPr lang="en-US" dirty="0" err="1"/>
              <a:t>Kernal</a:t>
            </a:r>
            <a:endParaRPr lang="en-US" dirty="0"/>
          </a:p>
        </p:txBody>
      </p:sp>
      <p:sp>
        <p:nvSpPr>
          <p:cNvPr id="3" name="Content Placeholder 2">
            <a:extLst>
              <a:ext uri="{FF2B5EF4-FFF2-40B4-BE49-F238E27FC236}">
                <a16:creationId xmlns:a16="http://schemas.microsoft.com/office/drawing/2014/main" id="{C037C8ED-A4EF-81C1-95F0-D6F1DD006E09}"/>
              </a:ext>
            </a:extLst>
          </p:cNvPr>
          <p:cNvSpPr>
            <a:spLocks noGrp="1"/>
          </p:cNvSpPr>
          <p:nvPr>
            <p:ph idx="1"/>
          </p:nvPr>
        </p:nvSpPr>
        <p:spPr/>
        <p:txBody>
          <a:bodyPr/>
          <a:lstStyle/>
          <a:p>
            <a:r>
              <a:rPr lang="en-US" dirty="0"/>
              <a:t>The Linux kernel is the main component of a Linux operating system (OS) and is the core interface between a computer’s hardware and its processes. It communicates between the two, managing resources as efficiently as possible.</a:t>
            </a:r>
          </a:p>
          <a:p>
            <a:r>
              <a:rPr lang="en-US" dirty="0"/>
              <a:t>The kernel is so named because—like a seed inside a hard shell—it exists within the OS and controls all the major functions of the hardware, whether it’s a phone, laptop, server, or any other kind of computer.</a:t>
            </a:r>
          </a:p>
          <a:p>
            <a:r>
              <a:rPr lang="en-US" dirty="0"/>
              <a:t>The kernel is the heart of any operating system.</a:t>
            </a:r>
          </a:p>
        </p:txBody>
      </p:sp>
    </p:spTree>
    <p:extLst>
      <p:ext uri="{BB962C8B-B14F-4D97-AF65-F5344CB8AC3E}">
        <p14:creationId xmlns:p14="http://schemas.microsoft.com/office/powerpoint/2010/main" val="282504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9CB7-29CD-1BF3-37D6-EFC3E3698E7D}"/>
              </a:ext>
            </a:extLst>
          </p:cNvPr>
          <p:cNvSpPr>
            <a:spLocks noGrp="1"/>
          </p:cNvSpPr>
          <p:nvPr>
            <p:ph type="title"/>
          </p:nvPr>
        </p:nvSpPr>
        <p:spPr/>
        <p:txBody>
          <a:bodyPr/>
          <a:lstStyle/>
          <a:p>
            <a:r>
              <a:rPr lang="en-US" dirty="0"/>
              <a:t>shells</a:t>
            </a:r>
          </a:p>
        </p:txBody>
      </p:sp>
      <p:sp>
        <p:nvSpPr>
          <p:cNvPr id="3" name="Content Placeholder 2">
            <a:extLst>
              <a:ext uri="{FF2B5EF4-FFF2-40B4-BE49-F238E27FC236}">
                <a16:creationId xmlns:a16="http://schemas.microsoft.com/office/drawing/2014/main" id="{88ED9E49-9ACA-6E4E-3DB2-B8C8FA8B1654}"/>
              </a:ext>
            </a:extLst>
          </p:cNvPr>
          <p:cNvSpPr>
            <a:spLocks noGrp="1"/>
          </p:cNvSpPr>
          <p:nvPr>
            <p:ph idx="1"/>
          </p:nvPr>
        </p:nvSpPr>
        <p:spPr>
          <a:xfrm>
            <a:off x="2231136" y="2638044"/>
            <a:ext cx="7729728" cy="3608377"/>
          </a:xfrm>
        </p:spPr>
        <p:txBody>
          <a:bodyPr>
            <a:normAutofit/>
          </a:bodyPr>
          <a:lstStyle/>
          <a:p>
            <a:r>
              <a:rPr lang="en-US" dirty="0"/>
              <a:t>A shell is a program that acts as an interface between a user and the kernel. It allows a user to give commands to the kernel and receive responses from it. </a:t>
            </a:r>
          </a:p>
          <a:p>
            <a:r>
              <a:rPr lang="en-US" dirty="0"/>
              <a:t>There are many different Linux shells, and think of each as a coding language </a:t>
            </a:r>
          </a:p>
          <a:p>
            <a:pPr marL="0" indent="0">
              <a:buNone/>
            </a:pPr>
            <a:endParaRPr lang="en-US" dirty="0"/>
          </a:p>
          <a:p>
            <a:pPr marL="0" indent="0">
              <a:buNone/>
            </a:pPr>
            <a:r>
              <a:rPr lang="en-US" dirty="0"/>
              <a:t>Some common shell languages include:</a:t>
            </a:r>
          </a:p>
          <a:p>
            <a:pPr lvl="1">
              <a:buFont typeface="Wingdings" pitchFamily="2" charset="2"/>
              <a:buChar char="§"/>
            </a:pPr>
            <a:r>
              <a:rPr lang="en-US" sz="1400" dirty="0"/>
              <a:t>Bash </a:t>
            </a:r>
          </a:p>
          <a:p>
            <a:pPr lvl="1">
              <a:buFont typeface="Wingdings" pitchFamily="2" charset="2"/>
              <a:buChar char="§"/>
            </a:pPr>
            <a:r>
              <a:rPr lang="en-US" sz="1400" dirty="0" err="1"/>
              <a:t>Csh</a:t>
            </a:r>
            <a:endParaRPr lang="en-US" sz="1400" dirty="0"/>
          </a:p>
          <a:p>
            <a:pPr lvl="1">
              <a:buFont typeface="Wingdings" pitchFamily="2" charset="2"/>
              <a:buChar char="§"/>
            </a:pPr>
            <a:r>
              <a:rPr lang="en-US" sz="1400" dirty="0" err="1"/>
              <a:t>Zsh</a:t>
            </a:r>
            <a:endParaRPr lang="en-US" sz="1400" dirty="0"/>
          </a:p>
          <a:p>
            <a:pPr lvl="1">
              <a:buFont typeface="Wingdings" pitchFamily="2" charset="2"/>
              <a:buChar char="§"/>
            </a:pPr>
            <a:r>
              <a:rPr lang="en-US" sz="1400" dirty="0" err="1"/>
              <a:t>Ksh</a:t>
            </a:r>
            <a:endParaRPr lang="en-US" sz="1400" dirty="0"/>
          </a:p>
          <a:p>
            <a:pPr lvl="1">
              <a:buFont typeface="Wingdings" pitchFamily="2" charset="2"/>
              <a:buChar char="§"/>
            </a:pPr>
            <a:r>
              <a:rPr lang="en-US" sz="1400" dirty="0"/>
              <a:t>Fish </a:t>
            </a:r>
          </a:p>
        </p:txBody>
      </p:sp>
    </p:spTree>
    <p:extLst>
      <p:ext uri="{BB962C8B-B14F-4D97-AF65-F5344CB8AC3E}">
        <p14:creationId xmlns:p14="http://schemas.microsoft.com/office/powerpoint/2010/main" val="51641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4121-6854-9B76-CA3A-907AE1DC7472}"/>
              </a:ext>
            </a:extLst>
          </p:cNvPr>
          <p:cNvSpPr>
            <a:spLocks noGrp="1"/>
          </p:cNvSpPr>
          <p:nvPr>
            <p:ph type="title"/>
          </p:nvPr>
        </p:nvSpPr>
        <p:spPr/>
        <p:txBody>
          <a:bodyPr/>
          <a:lstStyle/>
          <a:p>
            <a:r>
              <a:rPr lang="en-US" dirty="0"/>
              <a:t>WSL 2</a:t>
            </a:r>
          </a:p>
        </p:txBody>
      </p:sp>
      <p:sp>
        <p:nvSpPr>
          <p:cNvPr id="3" name="Content Placeholder 2">
            <a:extLst>
              <a:ext uri="{FF2B5EF4-FFF2-40B4-BE49-F238E27FC236}">
                <a16:creationId xmlns:a16="http://schemas.microsoft.com/office/drawing/2014/main" id="{EC07DBE5-488A-667A-0599-457B182E6059}"/>
              </a:ext>
            </a:extLst>
          </p:cNvPr>
          <p:cNvSpPr>
            <a:spLocks noGrp="1"/>
          </p:cNvSpPr>
          <p:nvPr>
            <p:ph idx="1"/>
          </p:nvPr>
        </p:nvSpPr>
        <p:spPr>
          <a:xfrm>
            <a:off x="2231136" y="2422144"/>
            <a:ext cx="7729728" cy="3953256"/>
          </a:xfrm>
        </p:spPr>
        <p:txBody>
          <a:bodyPr>
            <a:normAutofit/>
          </a:bodyPr>
          <a:lstStyle/>
          <a:p>
            <a:pPr algn="l" fontAlgn="base"/>
            <a:r>
              <a:rPr lang="en-US" dirty="0"/>
              <a:t>WSL is a compatibility layer that allows you to use a full Linux command-line environment directly on Windows</a:t>
            </a:r>
            <a:endParaRPr lang="en-NZ" b="0" i="0" u="none" strike="noStrike" dirty="0">
              <a:effectLst/>
              <a:latin typeface="-apple-system"/>
            </a:endParaRPr>
          </a:p>
          <a:p>
            <a:pPr algn="l" fontAlgn="base"/>
            <a:r>
              <a:rPr lang="en-NZ" b="0" i="0" u="none" strike="noStrike" dirty="0">
                <a:effectLst/>
                <a:latin typeface="-apple-system"/>
              </a:rPr>
              <a:t>To install WSL 2 on Windows 10, you need the minimum:</a:t>
            </a:r>
          </a:p>
          <a:p>
            <a:pPr marL="0" indent="0" algn="l" fontAlgn="base">
              <a:buNone/>
            </a:pPr>
            <a:r>
              <a:rPr lang="en-NZ" b="1" i="0" u="none" strike="noStrike" dirty="0">
                <a:effectLst/>
                <a:latin typeface="inherit"/>
              </a:rPr>
              <a:t>Windows 10 May 2020 (2004), Windows 10 May 2019 (1903), or Windows 10 November 2019 (1909)</a:t>
            </a:r>
            <a:endParaRPr lang="en-NZ" b="0" i="0" u="none" strike="noStrike" dirty="0">
              <a:effectLst/>
              <a:latin typeface="inherit"/>
            </a:endParaRPr>
          </a:p>
          <a:p>
            <a:r>
              <a:rPr lang="en-US" dirty="0"/>
              <a:t>As opposed to previous WSL versions, WSL 2 has a real Linux kernel for the first time (released in 2017)</a:t>
            </a:r>
          </a:p>
          <a:p>
            <a:pPr lvl="1"/>
            <a:r>
              <a:rPr lang="en-US" dirty="0"/>
              <a:t>Hence, there are less incompatibility issues</a:t>
            </a:r>
          </a:p>
          <a:p>
            <a:r>
              <a:rPr lang="en-US" dirty="0"/>
              <a:t>If you plan are going to use bash on your Windows computer frequently, it would be worth setting up a dual-boot system with a Linux distribution (there’s lots of YouTube tutorials to do this).   </a:t>
            </a:r>
          </a:p>
          <a:p>
            <a:pPr marL="228600" lvl="1" indent="0">
              <a:buNone/>
            </a:pPr>
            <a:endParaRPr lang="en-US" dirty="0"/>
          </a:p>
        </p:txBody>
      </p:sp>
    </p:spTree>
    <p:extLst>
      <p:ext uri="{BB962C8B-B14F-4D97-AF65-F5344CB8AC3E}">
        <p14:creationId xmlns:p14="http://schemas.microsoft.com/office/powerpoint/2010/main" val="16728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B30C-ACFF-84D0-D885-346981144637}"/>
              </a:ext>
            </a:extLst>
          </p:cNvPr>
          <p:cNvSpPr>
            <a:spLocks noGrp="1"/>
          </p:cNvSpPr>
          <p:nvPr>
            <p:ph type="title"/>
          </p:nvPr>
        </p:nvSpPr>
        <p:spPr/>
        <p:txBody>
          <a:bodyPr/>
          <a:lstStyle/>
          <a:p>
            <a:r>
              <a:rPr lang="en-US" dirty="0"/>
              <a:t>Let’s get up and running </a:t>
            </a:r>
          </a:p>
        </p:txBody>
      </p:sp>
      <p:sp>
        <p:nvSpPr>
          <p:cNvPr id="3" name="Content Placeholder 2">
            <a:extLst>
              <a:ext uri="{FF2B5EF4-FFF2-40B4-BE49-F238E27FC236}">
                <a16:creationId xmlns:a16="http://schemas.microsoft.com/office/drawing/2014/main" id="{33EC0DD2-E3C0-4499-389F-1AE3EF567177}"/>
              </a:ext>
            </a:extLst>
          </p:cNvPr>
          <p:cNvSpPr>
            <a:spLocks noGrp="1"/>
          </p:cNvSpPr>
          <p:nvPr>
            <p:ph idx="1"/>
          </p:nvPr>
        </p:nvSpPr>
        <p:spPr>
          <a:xfrm>
            <a:off x="2231136" y="2638044"/>
            <a:ext cx="8601964" cy="3255264"/>
          </a:xfrm>
        </p:spPr>
        <p:txBody>
          <a:bodyPr>
            <a:normAutofit/>
          </a:bodyPr>
          <a:lstStyle/>
          <a:p>
            <a:r>
              <a:rPr lang="en-US" dirty="0"/>
              <a:t>Now, we will walk through Installing WSL for Windows computers </a:t>
            </a:r>
          </a:p>
          <a:p>
            <a:pPr marL="0" indent="0">
              <a:buNone/>
            </a:pPr>
            <a:endParaRPr lang="en-US" b="1" u="sng" dirty="0"/>
          </a:p>
          <a:p>
            <a:pPr marL="0" indent="0">
              <a:buNone/>
            </a:pPr>
            <a:r>
              <a:rPr lang="en-US" b="1" u="sng" dirty="0"/>
              <a:t>Steps:</a:t>
            </a:r>
          </a:p>
          <a:p>
            <a:pPr marL="0" indent="0">
              <a:buNone/>
            </a:pPr>
            <a:r>
              <a:rPr lang="en-US" dirty="0"/>
              <a:t>1. 	Navigate to Windows PowerShell, run the following </a:t>
            </a:r>
          </a:p>
          <a:p>
            <a:pPr marL="0" indent="0">
              <a:buNone/>
            </a:pPr>
            <a:r>
              <a:rPr lang="en-US" dirty="0"/>
              <a:t>2. 	</a:t>
            </a:r>
            <a:r>
              <a:rPr lang="en-NZ" dirty="0">
                <a:latin typeface="Courier New" panose="02070309020205020404" pitchFamily="49" charset="0"/>
                <a:cs typeface="Courier New" panose="02070309020205020404" pitchFamily="49" charset="0"/>
              </a:rPr>
              <a:t>wsl.exe --install</a:t>
            </a:r>
          </a:p>
          <a:p>
            <a:pPr marL="0" indent="0">
              <a:buNone/>
            </a:pPr>
            <a:r>
              <a:rPr lang="en-US" dirty="0"/>
              <a:t>3.</a:t>
            </a:r>
            <a:r>
              <a:rPr lang="en-NZ"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update &amp;&amp;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upgrade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Your home directory will be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mnt</a:t>
            </a:r>
            <a:r>
              <a:rPr lang="en-US" dirty="0">
                <a:latin typeface="Courier New" panose="02070309020205020404" pitchFamily="49" charset="0"/>
                <a:cs typeface="Courier New" panose="02070309020205020404" pitchFamily="49" charset="0"/>
              </a:rPr>
              <a:t>/c/Users/&lt;</a:t>
            </a:r>
            <a:r>
              <a:rPr lang="en-US" dirty="0" err="1">
                <a:latin typeface="Courier New" panose="02070309020205020404" pitchFamily="49" charset="0"/>
                <a:cs typeface="Courier New" panose="02070309020205020404" pitchFamily="49" charset="0"/>
              </a:rPr>
              <a:t>your_username</a:t>
            </a:r>
            <a:r>
              <a:rPr lang="en-US" dirty="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03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7BB78-4A31-1A9B-3E6C-EF3A585C2950}"/>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dirty="0"/>
              <a:t>What is the command line? </a:t>
            </a:r>
          </a:p>
        </p:txBody>
      </p:sp>
      <p:sp>
        <p:nvSpPr>
          <p:cNvPr id="12" name="Rectangle 11">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program with red arrows&#10;&#10;Description automatically generated">
            <a:extLst>
              <a:ext uri="{FF2B5EF4-FFF2-40B4-BE49-F238E27FC236}">
                <a16:creationId xmlns:a16="http://schemas.microsoft.com/office/drawing/2014/main" id="{39812FCB-70CC-4A5E-58E7-2AFC27242E45}"/>
              </a:ext>
            </a:extLst>
          </p:cNvPr>
          <p:cNvPicPr>
            <a:picLocks noChangeAspect="1"/>
          </p:cNvPicPr>
          <p:nvPr/>
        </p:nvPicPr>
        <p:blipFill>
          <a:blip r:embed="rId2"/>
          <a:stretch>
            <a:fillRect/>
          </a:stretch>
        </p:blipFill>
        <p:spPr>
          <a:xfrm>
            <a:off x="5140452" y="1686626"/>
            <a:ext cx="5925312" cy="3170041"/>
          </a:xfrm>
          <a:prstGeom prst="rect">
            <a:avLst/>
          </a:prstGeom>
        </p:spPr>
      </p:pic>
    </p:spTree>
    <p:extLst>
      <p:ext uri="{BB962C8B-B14F-4D97-AF65-F5344CB8AC3E}">
        <p14:creationId xmlns:p14="http://schemas.microsoft.com/office/powerpoint/2010/main" val="210835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1DEE-C47C-D0A0-F543-4A82DB466ABE}"/>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Let’s practice some commands</a:t>
            </a:r>
          </a:p>
        </p:txBody>
      </p:sp>
      <p:sp>
        <p:nvSpPr>
          <p:cNvPr id="7" name="Rectangle 6">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9" name="Rectangle 8">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5278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6061C9DB-7964-71AA-3EC1-A052720D8510}"/>
              </a:ext>
            </a:extLst>
          </p:cNvPr>
          <p:cNvSpPr>
            <a:spLocks noGrp="1"/>
          </p:cNvSpPr>
          <p:nvPr>
            <p:ph idx="1"/>
          </p:nvPr>
        </p:nvSpPr>
        <p:spPr>
          <a:xfrm>
            <a:off x="1325413" y="1639129"/>
            <a:ext cx="1844630" cy="3877636"/>
          </a:xfrm>
        </p:spPr>
        <p:txBody>
          <a:bodyPr>
            <a:noAutofit/>
          </a:bodyPr>
          <a:lstStyle/>
          <a:p>
            <a:r>
              <a:rPr lang="en-US" dirty="0" err="1"/>
              <a:t>pwd</a:t>
            </a:r>
            <a:endParaRPr lang="en-US" dirty="0"/>
          </a:p>
          <a:p>
            <a:r>
              <a:rPr lang="en-US" dirty="0"/>
              <a:t>mv</a:t>
            </a:r>
          </a:p>
          <a:p>
            <a:r>
              <a:rPr lang="en-US" dirty="0"/>
              <a:t>which</a:t>
            </a:r>
          </a:p>
          <a:p>
            <a:r>
              <a:rPr lang="en-US" dirty="0"/>
              <a:t>clear</a:t>
            </a:r>
          </a:p>
          <a:p>
            <a:r>
              <a:rPr lang="en-US" dirty="0"/>
              <a:t>pip</a:t>
            </a:r>
          </a:p>
          <a:p>
            <a:r>
              <a:rPr lang="en-US" dirty="0"/>
              <a:t>grep</a:t>
            </a:r>
          </a:p>
          <a:p>
            <a:r>
              <a:rPr lang="en-US" dirty="0"/>
              <a:t>awk</a:t>
            </a:r>
          </a:p>
          <a:p>
            <a:r>
              <a:rPr lang="en-US" dirty="0"/>
              <a:t>tree</a:t>
            </a:r>
          </a:p>
          <a:p>
            <a:r>
              <a:rPr lang="en-US" dirty="0" err="1"/>
              <a:t>realpath</a:t>
            </a:r>
            <a:endParaRPr lang="en-US" dirty="0"/>
          </a:p>
          <a:p>
            <a:r>
              <a:rPr lang="en-US" dirty="0" err="1"/>
              <a:t>tldr</a:t>
            </a: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3D2B6CD2-474A-AC8F-6AC6-7ED0F6324080}"/>
              </a:ext>
            </a:extLst>
          </p:cNvPr>
          <p:cNvSpPr txBox="1">
            <a:spLocks/>
          </p:cNvSpPr>
          <p:nvPr/>
        </p:nvSpPr>
        <p:spPr>
          <a:xfrm>
            <a:off x="2979808" y="1507164"/>
            <a:ext cx="1844630" cy="38776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ref</a:t>
            </a:r>
          </a:p>
          <a:p>
            <a:r>
              <a:rPr lang="en-US" dirty="0"/>
              <a:t>find</a:t>
            </a:r>
          </a:p>
          <a:p>
            <a:r>
              <a:rPr lang="en-US" dirty="0" err="1"/>
              <a:t>Rscript</a:t>
            </a:r>
            <a:endParaRPr lang="en-US" dirty="0"/>
          </a:p>
          <a:p>
            <a:r>
              <a:rPr lang="en-US" dirty="0" err="1"/>
              <a:t>mkdir</a:t>
            </a:r>
            <a:endParaRPr lang="en-US" dirty="0"/>
          </a:p>
          <a:p>
            <a:r>
              <a:rPr lang="en-US" dirty="0"/>
              <a:t>vim</a:t>
            </a:r>
          </a:p>
          <a:p>
            <a:r>
              <a:rPr lang="en-US" dirty="0"/>
              <a:t>vi</a:t>
            </a:r>
          </a:p>
          <a:p>
            <a:r>
              <a:rPr lang="en-US" dirty="0"/>
              <a:t>ls</a:t>
            </a:r>
          </a:p>
          <a:p>
            <a:r>
              <a:rPr lang="en-US" dirty="0" err="1"/>
              <a:t>conda</a:t>
            </a:r>
            <a:endParaRPr lang="en-US" dirty="0"/>
          </a:p>
          <a:p>
            <a:r>
              <a:rPr lang="en-US" dirty="0"/>
              <a:t>cat</a:t>
            </a:r>
          </a:p>
          <a:p>
            <a:r>
              <a:rPr lang="en-US" dirty="0"/>
              <a:t>Cd</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Content Placeholder 2">
            <a:extLst>
              <a:ext uri="{FF2B5EF4-FFF2-40B4-BE49-F238E27FC236}">
                <a16:creationId xmlns:a16="http://schemas.microsoft.com/office/drawing/2014/main" id="{4CA3A50F-C099-AB6E-9E98-6CE6FF4C345C}"/>
              </a:ext>
            </a:extLst>
          </p:cNvPr>
          <p:cNvSpPr txBox="1">
            <a:spLocks/>
          </p:cNvSpPr>
          <p:nvPr/>
        </p:nvSpPr>
        <p:spPr>
          <a:xfrm>
            <a:off x="5058082" y="1507164"/>
            <a:ext cx="1844630" cy="38776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vim</a:t>
            </a:r>
          </a:p>
          <a:p>
            <a:r>
              <a:rPr lang="en-US" dirty="0"/>
              <a:t>vi</a:t>
            </a:r>
          </a:p>
          <a:p>
            <a:r>
              <a:rPr lang="en-US" dirty="0"/>
              <a:t>ls</a:t>
            </a:r>
          </a:p>
          <a:p>
            <a:r>
              <a:rPr lang="en-US" b="1" dirty="0" err="1"/>
              <a:t>conda</a:t>
            </a:r>
            <a:endParaRPr lang="en-US" b="1" dirty="0"/>
          </a:p>
          <a:p>
            <a:r>
              <a:rPr lang="en-US" dirty="0"/>
              <a:t>cat</a:t>
            </a:r>
          </a:p>
          <a:p>
            <a:r>
              <a:rPr lang="en-US" dirty="0"/>
              <a:t>cd</a:t>
            </a:r>
          </a:p>
          <a:p>
            <a:r>
              <a:rPr lang="en-US" dirty="0"/>
              <a:t>git</a:t>
            </a:r>
          </a:p>
          <a:p>
            <a:r>
              <a:rPr lang="en-US" dirty="0"/>
              <a:t>Open (mac only)</a:t>
            </a:r>
          </a:p>
          <a:p>
            <a:r>
              <a:rPr lang="en-US" dirty="0"/>
              <a:t>source</a:t>
            </a:r>
          </a:p>
          <a:p>
            <a:r>
              <a:rPr lang="en-US" dirty="0"/>
              <a:t>rm</a:t>
            </a:r>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92EF26FE-FA7F-622C-E1F3-66F4DB9620B2}"/>
              </a:ext>
            </a:extLst>
          </p:cNvPr>
          <p:cNvSpPr txBox="1">
            <a:spLocks/>
          </p:cNvSpPr>
          <p:nvPr/>
        </p:nvSpPr>
        <p:spPr>
          <a:xfrm>
            <a:off x="7136356" y="1515728"/>
            <a:ext cx="3257460" cy="38776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brew</a:t>
            </a:r>
          </a:p>
          <a:p>
            <a:r>
              <a:rPr lang="en-US" b="1" dirty="0"/>
              <a:t>history</a:t>
            </a:r>
          </a:p>
          <a:p>
            <a:r>
              <a:rPr lang="en-US" dirty="0" err="1"/>
              <a:t>sudo</a:t>
            </a:r>
            <a:endParaRPr lang="en-US" dirty="0"/>
          </a:p>
          <a:p>
            <a:r>
              <a:rPr lang="en-US" dirty="0"/>
              <a:t>echo</a:t>
            </a:r>
          </a:p>
          <a:p>
            <a:r>
              <a:rPr lang="en-US" b="1" dirty="0"/>
              <a:t>man</a:t>
            </a:r>
          </a:p>
          <a:p>
            <a:r>
              <a:rPr lang="en-US" dirty="0"/>
              <a:t>bash</a:t>
            </a:r>
          </a:p>
          <a:p>
            <a:r>
              <a:rPr lang="en-US" dirty="0"/>
              <a:t>python</a:t>
            </a:r>
          </a:p>
          <a:p>
            <a:r>
              <a:rPr lang="en-US" dirty="0" err="1"/>
              <a:t>sudo</a:t>
            </a:r>
            <a:r>
              <a:rPr lang="en-US" dirty="0"/>
              <a:t> apt install </a:t>
            </a:r>
            <a:r>
              <a:rPr lang="en-US" dirty="0" err="1"/>
              <a:t>package_name</a:t>
            </a:r>
            <a:endParaRPr lang="en-US" dirty="0"/>
          </a:p>
          <a:p>
            <a:endParaRPr lang="en-US" dirty="0"/>
          </a:p>
          <a:p>
            <a:endParaRPr lang="en-US" dirty="0"/>
          </a:p>
          <a:p>
            <a:endParaRPr lang="en-US" dirty="0"/>
          </a:p>
        </p:txBody>
      </p:sp>
      <p:sp>
        <p:nvSpPr>
          <p:cNvPr id="12" name="TextBox 11">
            <a:extLst>
              <a:ext uri="{FF2B5EF4-FFF2-40B4-BE49-F238E27FC236}">
                <a16:creationId xmlns:a16="http://schemas.microsoft.com/office/drawing/2014/main" id="{E3E2E5E0-5C57-1B96-A680-CD26CAA36E54}"/>
              </a:ext>
            </a:extLst>
          </p:cNvPr>
          <p:cNvSpPr txBox="1"/>
          <p:nvPr/>
        </p:nvSpPr>
        <p:spPr>
          <a:xfrm>
            <a:off x="1473200" y="1016000"/>
            <a:ext cx="2526654" cy="369332"/>
          </a:xfrm>
          <a:prstGeom prst="rect">
            <a:avLst/>
          </a:prstGeom>
          <a:noFill/>
        </p:spPr>
        <p:txBody>
          <a:bodyPr wrap="none" rtlCol="0">
            <a:spAutoFit/>
          </a:bodyPr>
          <a:lstStyle/>
          <a:p>
            <a:r>
              <a:rPr lang="en-US" b="1" dirty="0"/>
              <a:t>Common Commands</a:t>
            </a:r>
          </a:p>
        </p:txBody>
      </p:sp>
    </p:spTree>
    <p:extLst>
      <p:ext uri="{BB962C8B-B14F-4D97-AF65-F5344CB8AC3E}">
        <p14:creationId xmlns:p14="http://schemas.microsoft.com/office/powerpoint/2010/main" val="324850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E333-D99D-3CDB-9D5F-1FE4D07E66D2}"/>
              </a:ext>
            </a:extLst>
          </p:cNvPr>
          <p:cNvSpPr>
            <a:spLocks noGrp="1"/>
          </p:cNvSpPr>
          <p:nvPr>
            <p:ph type="title"/>
          </p:nvPr>
        </p:nvSpPr>
        <p:spPr/>
        <p:txBody>
          <a:bodyPr/>
          <a:lstStyle/>
          <a:p>
            <a:r>
              <a:rPr lang="en-US" dirty="0"/>
              <a:t>Installing software</a:t>
            </a:r>
            <a:br>
              <a:rPr lang="en-US" dirty="0"/>
            </a:br>
            <a:r>
              <a:rPr lang="en-US" dirty="0"/>
              <a:t> </a:t>
            </a:r>
            <a:r>
              <a:rPr lang="en-US" dirty="0" err="1"/>
              <a:t>mAC</a:t>
            </a:r>
            <a:r>
              <a:rPr lang="en-US" dirty="0"/>
              <a:t> vs </a:t>
            </a:r>
            <a:r>
              <a:rPr lang="en-US" dirty="0" err="1"/>
              <a:t>linux</a:t>
            </a:r>
            <a:endParaRPr lang="en-US" dirty="0"/>
          </a:p>
        </p:txBody>
      </p:sp>
      <p:sp>
        <p:nvSpPr>
          <p:cNvPr id="3" name="Content Placeholder 2">
            <a:extLst>
              <a:ext uri="{FF2B5EF4-FFF2-40B4-BE49-F238E27FC236}">
                <a16:creationId xmlns:a16="http://schemas.microsoft.com/office/drawing/2014/main" id="{6EB688F7-1D14-5304-002D-6ED092170BD1}"/>
              </a:ext>
            </a:extLst>
          </p:cNvPr>
          <p:cNvSpPr>
            <a:spLocks noGrp="1"/>
          </p:cNvSpPr>
          <p:nvPr>
            <p:ph idx="1"/>
          </p:nvPr>
        </p:nvSpPr>
        <p:spPr>
          <a:xfrm>
            <a:off x="2504559" y="3805518"/>
            <a:ext cx="8069311" cy="1934509"/>
          </a:xfrm>
        </p:spPr>
        <p:txBody>
          <a:bodyPr>
            <a:normAutofit fontScale="85000" lnSpcReduction="10000"/>
          </a:bodyPr>
          <a:lstStyle/>
          <a:p>
            <a:pPr marL="0" indent="0">
              <a:buNone/>
            </a:pPr>
            <a:r>
              <a:rPr lang="en-US" dirty="0"/>
              <a:t>Mac</a:t>
            </a:r>
          </a:p>
          <a:p>
            <a:pPr marL="0" indent="0">
              <a:buNone/>
            </a:pPr>
            <a:r>
              <a:rPr lang="en-US" dirty="0"/>
              <a:t># installing brew </a:t>
            </a:r>
          </a:p>
          <a:p>
            <a:pPr marL="0" indent="0">
              <a:buNone/>
            </a:pPr>
            <a:r>
              <a:rPr lang="en-US" dirty="0">
                <a:latin typeface="Courier New" panose="02070309020205020404" pitchFamily="49" charset="0"/>
                <a:cs typeface="Courier New" panose="02070309020205020404" pitchFamily="49" charset="0"/>
              </a:rPr>
              <a:t>/bin/bash -c "$(curl -</a:t>
            </a:r>
            <a:r>
              <a:rPr lang="en-US" dirty="0" err="1">
                <a:latin typeface="Courier New" panose="02070309020205020404" pitchFamily="49" charset="0"/>
                <a:cs typeface="Courier New" panose="02070309020205020404" pitchFamily="49" charset="0"/>
              </a:rPr>
              <a:t>fsSL</a:t>
            </a: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raw.githubusercontent.com</a:t>
            </a:r>
            <a:r>
              <a:rPr lang="en-US" dirty="0">
                <a:latin typeface="Courier New" panose="02070309020205020404" pitchFamily="49" charset="0"/>
                <a:cs typeface="Courier New" panose="02070309020205020404" pitchFamily="49" charset="0"/>
              </a:rPr>
              <a:t>/Homebrew/install/HEAD/</a:t>
            </a:r>
            <a:r>
              <a:rPr lang="en-US" dirty="0" err="1">
                <a:latin typeface="Courier New" panose="02070309020205020404" pitchFamily="49" charset="0"/>
                <a:cs typeface="Courier New" panose="02070309020205020404" pitchFamily="49" charset="0"/>
              </a:rPr>
              <a:t>install.sh</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brew install </a:t>
            </a:r>
            <a:r>
              <a:rPr lang="en-US" dirty="0" err="1">
                <a:latin typeface="Courier New" panose="02070309020205020404" pitchFamily="49" charset="0"/>
                <a:cs typeface="Courier New" panose="02070309020205020404" pitchFamily="49" charset="0"/>
              </a:rPr>
              <a:t>package_name</a:t>
            </a:r>
            <a:r>
              <a:rPr lang="en-US" dirty="0">
                <a:latin typeface="Courier New" panose="02070309020205020404" pitchFamily="49" charset="0"/>
                <a:cs typeface="Courier New" panose="02070309020205020404" pitchFamily="49" charset="0"/>
              </a:rPr>
              <a:t> </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006600B8-1AF7-82EA-2FB4-161777A8C9CE}"/>
              </a:ext>
            </a:extLst>
          </p:cNvPr>
          <p:cNvSpPr txBox="1">
            <a:spLocks/>
          </p:cNvSpPr>
          <p:nvPr/>
        </p:nvSpPr>
        <p:spPr>
          <a:xfrm>
            <a:off x="2504558" y="2570255"/>
            <a:ext cx="8266535"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Linux/windows with </a:t>
            </a:r>
            <a:r>
              <a:rPr lang="en-US" dirty="0" err="1"/>
              <a:t>wsl</a:t>
            </a:r>
            <a:endParaRPr lang="en-US" dirty="0"/>
          </a:p>
          <a:p>
            <a:pPr marL="0" indent="0">
              <a:buFont typeface="Arial" panose="020B0604020202020204" pitchFamily="34" charse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 install </a:t>
            </a:r>
            <a:r>
              <a:rPr lang="en-US" dirty="0" err="1">
                <a:latin typeface="Courier New" panose="02070309020205020404" pitchFamily="49" charset="0"/>
                <a:cs typeface="Courier New" panose="02070309020205020404" pitchFamily="49" charset="0"/>
              </a:rPr>
              <a:t>package_name</a:t>
            </a:r>
            <a:r>
              <a:rPr lang="en-US" dirty="0">
                <a:latin typeface="Courier New" panose="02070309020205020404" pitchFamily="49" charset="0"/>
                <a:cs typeface="Courier New" panose="02070309020205020404" pitchFamily="49" charset="0"/>
              </a:rPr>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04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305D-BD8E-D486-2C68-A7204291DF32}"/>
              </a:ext>
            </a:extLst>
          </p:cNvPr>
          <p:cNvSpPr>
            <a:spLocks noGrp="1"/>
          </p:cNvSpPr>
          <p:nvPr>
            <p:ph type="title"/>
          </p:nvPr>
        </p:nvSpPr>
        <p:spPr/>
        <p:txBody>
          <a:bodyPr/>
          <a:lstStyle/>
          <a:p>
            <a:r>
              <a:rPr lang="en-US" dirty="0" err="1"/>
              <a:t>Conda</a:t>
            </a:r>
            <a:r>
              <a:rPr lang="en-US" dirty="0"/>
              <a:t> </a:t>
            </a:r>
          </a:p>
        </p:txBody>
      </p:sp>
      <p:sp>
        <p:nvSpPr>
          <p:cNvPr id="3" name="Content Placeholder 2">
            <a:extLst>
              <a:ext uri="{FF2B5EF4-FFF2-40B4-BE49-F238E27FC236}">
                <a16:creationId xmlns:a16="http://schemas.microsoft.com/office/drawing/2014/main" id="{BE429775-3589-234C-AD38-ED4024374CD3}"/>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an open-source package and environment management system.</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While it is compatible with multiple languages, it is primarily used with Python.</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 simplifies the process of package installation and version control for seamless project development.</a:t>
            </a:r>
            <a:endParaRPr lang="en-US" dirty="0"/>
          </a:p>
        </p:txBody>
      </p:sp>
    </p:spTree>
    <p:extLst>
      <p:ext uri="{BB962C8B-B14F-4D97-AF65-F5344CB8AC3E}">
        <p14:creationId xmlns:p14="http://schemas.microsoft.com/office/powerpoint/2010/main" val="21332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A diagram of a project&#10;&#10;Description automatically generated">
            <a:extLst>
              <a:ext uri="{FF2B5EF4-FFF2-40B4-BE49-F238E27FC236}">
                <a16:creationId xmlns:a16="http://schemas.microsoft.com/office/drawing/2014/main" id="{DD80DA24-3728-B029-BF6C-18CDF80460A0}"/>
              </a:ext>
            </a:extLst>
          </p:cNvPr>
          <p:cNvPicPr>
            <a:picLocks noChangeAspect="1"/>
          </p:cNvPicPr>
          <p:nvPr/>
        </p:nvPicPr>
        <p:blipFill>
          <a:blip r:embed="rId3"/>
          <a:stretch>
            <a:fillRect/>
          </a:stretch>
        </p:blipFill>
        <p:spPr>
          <a:xfrm>
            <a:off x="440152" y="591039"/>
            <a:ext cx="4671595" cy="2335796"/>
          </a:xfrm>
          <a:prstGeom prst="rect">
            <a:avLst/>
          </a:prstGeom>
        </p:spPr>
      </p:pic>
      <p:sp>
        <p:nvSpPr>
          <p:cNvPr id="12" name="Rectangle 11">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project&#10;&#10;Description automatically generated">
            <a:extLst>
              <a:ext uri="{FF2B5EF4-FFF2-40B4-BE49-F238E27FC236}">
                <a16:creationId xmlns:a16="http://schemas.microsoft.com/office/drawing/2014/main" id="{2E1D0FD8-EE78-BC9C-E0ED-277F5C8B5D46}"/>
              </a:ext>
            </a:extLst>
          </p:cNvPr>
          <p:cNvPicPr>
            <a:picLocks noChangeAspect="1"/>
          </p:cNvPicPr>
          <p:nvPr/>
        </p:nvPicPr>
        <p:blipFill>
          <a:blip r:embed="rId4"/>
          <a:stretch>
            <a:fillRect/>
          </a:stretch>
        </p:blipFill>
        <p:spPr>
          <a:xfrm>
            <a:off x="440151" y="3931165"/>
            <a:ext cx="4671595" cy="2335796"/>
          </a:xfrm>
          <a:prstGeom prst="rect">
            <a:avLst/>
          </a:prstGeom>
        </p:spPr>
      </p:pic>
      <p:sp>
        <p:nvSpPr>
          <p:cNvPr id="3" name="Content Placeholder 2">
            <a:extLst>
              <a:ext uri="{FF2B5EF4-FFF2-40B4-BE49-F238E27FC236}">
                <a16:creationId xmlns:a16="http://schemas.microsoft.com/office/drawing/2014/main" id="{89ADDF36-518F-7176-5D52-A3E8D658492F}"/>
              </a:ext>
            </a:extLst>
          </p:cNvPr>
          <p:cNvSpPr>
            <a:spLocks noGrp="1"/>
          </p:cNvSpPr>
          <p:nvPr>
            <p:ph idx="1"/>
          </p:nvPr>
        </p:nvSpPr>
        <p:spPr>
          <a:xfrm>
            <a:off x="6119732" y="1193801"/>
            <a:ext cx="5285791" cy="4707450"/>
          </a:xfrm>
        </p:spPr>
        <p:txBody>
          <a:bodyPr>
            <a:normAutofit lnSpcReduction="10000"/>
          </a:bodyPr>
          <a:lstStyle/>
          <a:p>
            <a:pPr>
              <a:buClr>
                <a:schemeClr val="bg1"/>
              </a:buClr>
              <a:buFont typeface="System Font Regular"/>
              <a:buChar char="-"/>
            </a:pP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Manages both Python and </a:t>
            </a:r>
            <a:r>
              <a:rPr lang="en-US" sz="2400" kern="100" dirty="0">
                <a:solidFill>
                  <a:srgbClr val="FFFFFF"/>
                </a:solidFill>
                <a:latin typeface="Calibri" panose="020F0502020204030204" pitchFamily="34" charset="0"/>
                <a:ea typeface="Calibri" panose="020F0502020204030204" pitchFamily="34" charset="0"/>
                <a:cs typeface="Times New Roman" panose="02020603050405020304" pitchFamily="18" charset="0"/>
              </a:rPr>
              <a:t>R</a:t>
            </a: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libraries, aiding in resolving cross-language dependency issues</a:t>
            </a:r>
          </a:p>
          <a:p>
            <a:pPr marL="0" indent="0">
              <a:buClr>
                <a:schemeClr val="bg1"/>
              </a:buClr>
              <a:buNone/>
            </a:pPr>
            <a:endPar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bg1"/>
              </a:buClr>
              <a:buFont typeface="System Font Regular"/>
              <a:buChar char="-"/>
            </a:pP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Cross-platform compatibility, functioning on Windows, macOS, and Linux</a:t>
            </a:r>
          </a:p>
          <a:p>
            <a:pPr marL="0" indent="0">
              <a:buClr>
                <a:schemeClr val="bg1"/>
              </a:buClr>
              <a:buNone/>
            </a:pPr>
            <a:endPar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bg1"/>
              </a:buClr>
              <a:buFont typeface="System Font Regular"/>
              <a:buChar char="-"/>
            </a:pPr>
            <a:r>
              <a:rPr lang="en-US"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Facilitates the creation of isolated environments for different projects or versions of Python, ensuring no conflicts between dependencies</a:t>
            </a:r>
            <a:endParaRPr lang="en-NZ" sz="24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B30E25-974D-C5F1-EC93-0BA7484BC7B4}"/>
              </a:ext>
            </a:extLst>
          </p:cNvPr>
          <p:cNvSpPr txBox="1"/>
          <p:nvPr/>
        </p:nvSpPr>
        <p:spPr>
          <a:xfrm>
            <a:off x="571498" y="221707"/>
            <a:ext cx="220445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Without using </a:t>
            </a:r>
            <a:r>
              <a:rPr lang="en-US" b="1" dirty="0" err="1">
                <a:latin typeface="Calibri" panose="020F0502020204030204" pitchFamily="34" charset="0"/>
                <a:cs typeface="Calibri" panose="020F0502020204030204" pitchFamily="34" charset="0"/>
              </a:rPr>
              <a:t>Conda</a:t>
            </a: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617D6CC-11D1-5486-2DF1-226312EE0DF6}"/>
              </a:ext>
            </a:extLst>
          </p:cNvPr>
          <p:cNvSpPr txBox="1"/>
          <p:nvPr/>
        </p:nvSpPr>
        <p:spPr>
          <a:xfrm>
            <a:off x="571498" y="3561833"/>
            <a:ext cx="1313180"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With </a:t>
            </a:r>
            <a:r>
              <a:rPr lang="en-US" b="1" dirty="0" err="1">
                <a:latin typeface="Calibri" panose="020F0502020204030204" pitchFamily="34" charset="0"/>
                <a:cs typeface="Calibri" panose="020F0502020204030204" pitchFamily="34" charset="0"/>
              </a:rPr>
              <a:t>Conda</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09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5928-BA8B-B870-C5DF-8E48FE4D6C57}"/>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51DBA68E-5B8D-9A9A-4613-416BAF399DDC}"/>
              </a:ext>
            </a:extLst>
          </p:cNvPr>
          <p:cNvSpPr>
            <a:spLocks noGrp="1"/>
          </p:cNvSpPr>
          <p:nvPr>
            <p:ph idx="1"/>
          </p:nvPr>
        </p:nvSpPr>
        <p:spPr/>
        <p:txBody>
          <a:bodyPr/>
          <a:lstStyle/>
          <a:p>
            <a:pPr marL="342900" indent="-342900">
              <a:buFont typeface="+mj-lt"/>
              <a:buAutoNum type="arabicPeriod"/>
            </a:pPr>
            <a:r>
              <a:rPr lang="en-US" dirty="0"/>
              <a:t>Bash</a:t>
            </a:r>
          </a:p>
          <a:p>
            <a:pPr marL="342900" indent="-342900">
              <a:buFont typeface="+mj-lt"/>
              <a:buAutoNum type="arabicPeriod"/>
            </a:pPr>
            <a:r>
              <a:rPr lang="en-US" dirty="0"/>
              <a:t>Linux background</a:t>
            </a:r>
          </a:p>
          <a:p>
            <a:pPr marL="342900" indent="-342900">
              <a:buFont typeface="+mj-lt"/>
              <a:buAutoNum type="arabicPeriod"/>
            </a:pPr>
            <a:r>
              <a:rPr lang="en-US" dirty="0"/>
              <a:t>WSL</a:t>
            </a:r>
          </a:p>
          <a:p>
            <a:pPr marL="342900" indent="-342900">
              <a:buFont typeface="+mj-lt"/>
              <a:buAutoNum type="arabicPeriod"/>
            </a:pPr>
            <a:r>
              <a:rPr lang="en-US" dirty="0" err="1"/>
              <a:t>Conda</a:t>
            </a:r>
            <a:endParaRPr lang="en-US" dirty="0"/>
          </a:p>
          <a:p>
            <a:pPr marL="342900" indent="-342900">
              <a:buFont typeface="+mj-lt"/>
              <a:buAutoNum type="arabicPeriod"/>
            </a:pPr>
            <a:r>
              <a:rPr lang="en-US" dirty="0"/>
              <a:t>Git</a:t>
            </a:r>
          </a:p>
          <a:p>
            <a:pPr marL="342900" indent="-342900">
              <a:buFont typeface="+mj-lt"/>
              <a:buAutoNum type="arabicPeriod"/>
            </a:pPr>
            <a:r>
              <a:rPr lang="en-US" dirty="0" err="1"/>
              <a:t>VScode</a:t>
            </a:r>
            <a:r>
              <a:rPr lang="en-US" dirty="0"/>
              <a:t> </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84796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1AAE-DAED-F2FC-F8D5-D9B078AEEA29}"/>
              </a:ext>
            </a:extLst>
          </p:cNvPr>
          <p:cNvSpPr>
            <a:spLocks noGrp="1"/>
          </p:cNvSpPr>
          <p:nvPr>
            <p:ph type="title"/>
          </p:nvPr>
        </p:nvSpPr>
        <p:spPr/>
        <p:txBody>
          <a:bodyPr/>
          <a:lstStyle/>
          <a:p>
            <a:r>
              <a:rPr lang="en-US" dirty="0"/>
              <a:t>Why Use </a:t>
            </a:r>
            <a:r>
              <a:rPr lang="en-US" dirty="0" err="1"/>
              <a:t>Conda</a:t>
            </a:r>
            <a:r>
              <a:rPr lang="en-US" dirty="0"/>
              <a:t> </a:t>
            </a:r>
          </a:p>
        </p:txBody>
      </p:sp>
      <p:sp>
        <p:nvSpPr>
          <p:cNvPr id="3" name="Content Placeholder 2">
            <a:extLst>
              <a:ext uri="{FF2B5EF4-FFF2-40B4-BE49-F238E27FC236}">
                <a16:creationId xmlns:a16="http://schemas.microsoft.com/office/drawing/2014/main" id="{2CE6656E-618F-A3F2-5DC8-9B8716812363}"/>
              </a:ext>
            </a:extLst>
          </p:cNvPr>
          <p:cNvSpPr>
            <a:spLocks noGrp="1"/>
          </p:cNvSpPr>
          <p:nvPr>
            <p:ph idx="1"/>
          </p:nvPr>
        </p:nvSpPr>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Streamlines the installation of complex data science packages like NumPy, SciPy, and TensorFlow</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Automatically manages package dependencies, avoiding the 'dependency hell'</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Reduces compatibility issues, ensuring that 'it works on my machine' is a phrase of the past</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Assures consistency across development, testing, and production environments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Improves collaboration and sharing by allowing easy export and replication of environments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69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ADA1-7215-6CEA-63C9-8BFEF472827E}"/>
              </a:ext>
            </a:extLst>
          </p:cNvPr>
          <p:cNvSpPr>
            <a:spLocks noGrp="1"/>
          </p:cNvSpPr>
          <p:nvPr>
            <p:ph type="title"/>
          </p:nvPr>
        </p:nvSpPr>
        <p:spPr/>
        <p:txBody>
          <a:bodyPr/>
          <a:lstStyle/>
          <a:p>
            <a:r>
              <a:rPr lang="en-US" dirty="0" err="1"/>
              <a:t>Conda</a:t>
            </a:r>
            <a:r>
              <a:rPr lang="en-US" dirty="0"/>
              <a:t> installation </a:t>
            </a:r>
          </a:p>
        </p:txBody>
      </p:sp>
      <p:sp>
        <p:nvSpPr>
          <p:cNvPr id="3" name="Content Placeholder 2">
            <a:extLst>
              <a:ext uri="{FF2B5EF4-FFF2-40B4-BE49-F238E27FC236}">
                <a16:creationId xmlns:a16="http://schemas.microsoft.com/office/drawing/2014/main" id="{8E945470-5E35-A6C3-B965-F5C110827262}"/>
              </a:ext>
            </a:extLst>
          </p:cNvPr>
          <p:cNvSpPr>
            <a:spLocks noGrp="1"/>
          </p:cNvSpPr>
          <p:nvPr>
            <p:ph idx="1"/>
          </p:nvPr>
        </p:nvSpPr>
        <p:spPr>
          <a:xfrm>
            <a:off x="6445623" y="2911468"/>
            <a:ext cx="4823012" cy="3101983"/>
          </a:xfrm>
        </p:spPr>
        <p:txBody>
          <a:bodyPr>
            <a:normAutofit fontScale="77500" lnSpcReduction="20000"/>
          </a:bodyPr>
          <a:lstStyle/>
          <a:p>
            <a:pPr marL="0" indent="0">
              <a:buNone/>
            </a:pPr>
            <a:r>
              <a:rPr lang="en-US" sz="2300" b="1" kern="100" dirty="0">
                <a:latin typeface="Calibri" panose="020F0502020204030204" pitchFamily="34" charset="0"/>
                <a:cs typeface="Times New Roman" panose="02020603050405020304" pitchFamily="18" charset="0"/>
              </a:rPr>
              <a:t>Windows (</a:t>
            </a:r>
            <a:r>
              <a:rPr lang="en-US" sz="2300" b="1" kern="100" dirty="0" err="1">
                <a:latin typeface="Calibri" panose="020F0502020204030204" pitchFamily="34" charset="0"/>
                <a:cs typeface="Times New Roman" panose="02020603050405020304" pitchFamily="18" charset="0"/>
              </a:rPr>
              <a:t>wsl</a:t>
            </a:r>
            <a:r>
              <a:rPr lang="en-US" sz="2300" b="1" kern="100" dirty="0">
                <a:latin typeface="Calibri" panose="020F0502020204030204" pitchFamily="34" charset="0"/>
                <a:cs typeface="Times New Roman" panose="02020603050405020304" pitchFamily="18" charset="0"/>
              </a:rPr>
              <a:t>) /Linux</a:t>
            </a:r>
            <a:endParaRPr lang="en-US" sz="2300" b="1"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wget</a:t>
            </a: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repo.anaconda.com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miniconda</a:t>
            </a:r>
            <a:r>
              <a:rPr lang="en-US" dirty="0">
                <a:latin typeface="Courier New" panose="02070309020205020404" pitchFamily="49" charset="0"/>
                <a:cs typeface="Courier New" panose="02070309020205020404" pitchFamily="49" charset="0"/>
              </a:rPr>
              <a:t>/Miniconda3-latest-Linux-x86_64.sh  # For </a:t>
            </a:r>
            <a:r>
              <a:rPr lang="en-US" dirty="0" err="1">
                <a:latin typeface="Courier New" panose="02070309020205020404" pitchFamily="49" charset="0"/>
                <a:cs typeface="Courier New" panose="02070309020205020404" pitchFamily="49" charset="0"/>
              </a:rPr>
              <a:t>Miniconda</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+x Miniconda3-latest-Linux-x86_64.sh</a:t>
            </a:r>
          </a:p>
          <a:p>
            <a:r>
              <a:rPr lang="en-US" dirty="0">
                <a:latin typeface="Courier New" panose="02070309020205020404" pitchFamily="49" charset="0"/>
                <a:cs typeface="Courier New" panose="02070309020205020404" pitchFamily="49" charset="0"/>
              </a:rPr>
              <a:t>bash ./Miniconda3-latest-Linux-x86_64.sh</a:t>
            </a:r>
          </a:p>
          <a:p>
            <a:r>
              <a:rPr lang="en-US" dirty="0">
                <a:latin typeface="Courier New" panose="02070309020205020404" pitchFamily="49" charset="0"/>
                <a:cs typeface="Courier New" panose="02070309020205020404" pitchFamily="49" charset="0"/>
              </a:rPr>
              <a:t>nano ~/.</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p>
          <a:p>
            <a:r>
              <a:rPr lang="en-US" dirty="0"/>
              <a:t>Add</a:t>
            </a:r>
          </a:p>
          <a:p>
            <a:pPr marL="0" indent="0">
              <a:buNone/>
            </a:pPr>
            <a:r>
              <a:rPr lang="en-US" dirty="0"/>
              <a:t>    </a:t>
            </a:r>
            <a:r>
              <a:rPr lang="en-US" dirty="0">
                <a:latin typeface="Courier New" panose="02070309020205020404" pitchFamily="49" charset="0"/>
                <a:cs typeface="Courier New" panose="02070309020205020404" pitchFamily="49" charset="0"/>
              </a:rPr>
              <a:t>export PATH="$HOME/miniconda3/bin:$PATH” </a:t>
            </a:r>
          </a:p>
          <a:p>
            <a:pPr marL="0" indent="0">
              <a:buNone/>
            </a:pPr>
            <a:r>
              <a:rPr lang="en-US" dirty="0">
                <a:latin typeface="Courier New" panose="02070309020205020404" pitchFamily="49" charset="0"/>
                <a:cs typeface="Courier New" panose="02070309020205020404" pitchFamily="49" charset="0"/>
              </a:rPr>
              <a:t>  </a:t>
            </a:r>
            <a:r>
              <a:rPr lang="en-US" dirty="0"/>
              <a:t>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endParaRPr lang="en-US"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11C67FC3-6B2F-3277-0866-A85255418C5C}"/>
              </a:ext>
            </a:extLst>
          </p:cNvPr>
          <p:cNvSpPr txBox="1">
            <a:spLocks/>
          </p:cNvSpPr>
          <p:nvPr/>
        </p:nvSpPr>
        <p:spPr>
          <a:xfrm>
            <a:off x="1272988" y="2911468"/>
            <a:ext cx="4823012"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Mac</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Navigate to </a:t>
            </a: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https://docs.conda.io/projects/miniconda/en/latest/index.html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cs typeface="Times New Roman" panose="02020603050405020304" pitchFamily="18" charset="0"/>
              </a:rPr>
              <a:t>Install </a:t>
            </a:r>
            <a:r>
              <a:rPr lang="en-NZ" b="0" i="0" u="none" strike="noStrike" dirty="0">
                <a:solidFill>
                  <a:srgbClr val="9B59B6"/>
                </a:solidFill>
                <a:effectLst/>
                <a:latin typeface="Lato" panose="020F0502020204030203" pitchFamily="34" charset="0"/>
                <a:hlinkClick r:id="rId4"/>
              </a:rPr>
              <a:t>Miniconda3 macOS Intel x86 64-bit pkg</a:t>
            </a:r>
            <a:r>
              <a:rPr lang="en-US" b="0" i="0" u="none" strike="noStrike" kern="100" dirty="0">
                <a:solidFill>
                  <a:srgbClr val="9B59B6"/>
                </a:solidFill>
                <a:latin typeface="Calibri" panose="020F0502020204030204" pitchFamily="34" charset="0"/>
                <a:cs typeface="Times New Roman" panose="02020603050405020304" pitchFamily="18" charset="0"/>
              </a:rPr>
              <a:t> </a:t>
            </a:r>
            <a:r>
              <a:rPr lang="en-US" kern="100" dirty="0">
                <a:latin typeface="Calibri" panose="020F0502020204030204" pitchFamily="34" charset="0"/>
                <a:cs typeface="Times New Roman" panose="02020603050405020304" pitchFamily="18" charset="0"/>
              </a:rPr>
              <a:t>, open and follow prompts </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2171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4294-6023-DDF7-5C7E-FD337AD5B406}"/>
              </a:ext>
            </a:extLst>
          </p:cNvPr>
          <p:cNvSpPr>
            <a:spLocks noGrp="1"/>
          </p:cNvSpPr>
          <p:nvPr>
            <p:ph type="title"/>
          </p:nvPr>
        </p:nvSpPr>
        <p:spPr/>
        <p:txBody>
          <a:bodyPr/>
          <a:lstStyle/>
          <a:p>
            <a:r>
              <a:rPr lang="en-US" dirty="0"/>
              <a:t>Main </a:t>
            </a:r>
            <a:r>
              <a:rPr lang="en-US" dirty="0" err="1"/>
              <a:t>conda</a:t>
            </a:r>
            <a:r>
              <a:rPr lang="en-US" dirty="0"/>
              <a:t> commands</a:t>
            </a:r>
          </a:p>
        </p:txBody>
      </p:sp>
      <p:sp>
        <p:nvSpPr>
          <p:cNvPr id="3" name="Content Placeholder 2">
            <a:extLst>
              <a:ext uri="{FF2B5EF4-FFF2-40B4-BE49-F238E27FC236}">
                <a16:creationId xmlns:a16="http://schemas.microsoft.com/office/drawing/2014/main" id="{5779907D-AF09-ACC9-50C2-81D0A284B71B}"/>
              </a:ext>
            </a:extLst>
          </p:cNvPr>
          <p:cNvSpPr>
            <a:spLocks noGrp="1"/>
          </p:cNvSpPr>
          <p:nvPr>
            <p:ph idx="1"/>
          </p:nvPr>
        </p:nvSpPr>
        <p:spPr/>
        <p:txBody>
          <a:bodyPr>
            <a:normAutofit lnSpcReduction="10000"/>
          </a:bodyPr>
          <a:lstStyle/>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env_name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package_name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a:t>
            </a:r>
            <a:r>
              <a:rPr lang="en-US" dirty="0" err="1">
                <a:latin typeface="Courier New" panose="02070309020205020404" pitchFamily="49" charset="0"/>
                <a:cs typeface="Courier New" panose="02070309020205020404" pitchFamily="49" charset="0"/>
              </a:rPr>
              <a:t>channel_name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package_name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-n </a:t>
            </a:r>
            <a:r>
              <a:rPr lang="en-US" dirty="0" err="1">
                <a:latin typeface="Courier New" panose="02070309020205020404" pitchFamily="49" charset="0"/>
                <a:cs typeface="Courier New" panose="02070309020205020404" pitchFamily="49" charset="0"/>
              </a:rPr>
              <a:t>env_name</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env_path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envs</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list</a:t>
            </a: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 export &gt; </a:t>
            </a:r>
            <a:r>
              <a:rPr lang="en-US" dirty="0" err="1">
                <a:latin typeface="Courier New" panose="02070309020205020404" pitchFamily="49" charset="0"/>
                <a:cs typeface="Courier New" panose="02070309020205020404" pitchFamily="49" charset="0"/>
              </a:rPr>
              <a:t>environment.yml</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 create -f </a:t>
            </a:r>
            <a:r>
              <a:rPr lang="en-US" dirty="0" err="1">
                <a:latin typeface="Courier New" panose="02070309020205020404" pitchFamily="49" charset="0"/>
                <a:cs typeface="Courier New" panose="02070309020205020404" pitchFamily="49" charset="0"/>
              </a:rPr>
              <a:t>environment.yml</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51490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E5E1-AB7F-E237-1BF6-E9778DA6E220}"/>
              </a:ext>
            </a:extLst>
          </p:cNvPr>
          <p:cNvSpPr>
            <a:spLocks noGrp="1"/>
          </p:cNvSpPr>
          <p:nvPr>
            <p:ph type="title"/>
          </p:nvPr>
        </p:nvSpPr>
        <p:spPr/>
        <p:txBody>
          <a:bodyPr/>
          <a:lstStyle/>
          <a:p>
            <a:r>
              <a:rPr lang="en-US" dirty="0"/>
              <a:t>R test in </a:t>
            </a:r>
            <a:r>
              <a:rPr lang="en-US" dirty="0" err="1"/>
              <a:t>conda</a:t>
            </a:r>
            <a:r>
              <a:rPr lang="en-US" dirty="0"/>
              <a:t> </a:t>
            </a:r>
          </a:p>
        </p:txBody>
      </p:sp>
      <p:sp>
        <p:nvSpPr>
          <p:cNvPr id="3" name="Content Placeholder 2">
            <a:extLst>
              <a:ext uri="{FF2B5EF4-FFF2-40B4-BE49-F238E27FC236}">
                <a16:creationId xmlns:a16="http://schemas.microsoft.com/office/drawing/2014/main" id="{46BB1A24-E1EE-86BD-60B4-60DAA8E380A7}"/>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r_test</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r_test</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r r r-essentials</a:t>
            </a:r>
          </a:p>
          <a:p>
            <a:pPr marL="0" indent="0">
              <a:buNone/>
            </a:pPr>
            <a:r>
              <a:rPr lang="en-US" dirty="0">
                <a:latin typeface="Courier New" panose="02070309020205020404" pitchFamily="49" charset="0"/>
                <a:cs typeface="Courier New" panose="02070309020205020404" pitchFamily="49" charset="0"/>
              </a:rPr>
              <a:t>R</a:t>
            </a:r>
          </a:p>
          <a:p>
            <a:pPr marL="0" indent="0">
              <a:buNone/>
            </a:pPr>
            <a:r>
              <a:rPr lang="en-US" dirty="0">
                <a:latin typeface="Courier New" panose="02070309020205020404" pitchFamily="49" charset="0"/>
                <a:cs typeface="Courier New" panose="02070309020205020404" pitchFamily="49" charset="0"/>
              </a:rPr>
              <a:t>R$&gt; </a:t>
            </a:r>
            <a:r>
              <a:rPr lang="en-NZ" dirty="0">
                <a:solidFill>
                  <a:srgbClr val="000000"/>
                </a:solidFill>
                <a:effectLst/>
                <a:latin typeface="FuraMono Nerd Font" panose="020B0509050000020004" pitchFamily="49" charset="0"/>
              </a:rPr>
              <a:t>.</a:t>
            </a:r>
            <a:r>
              <a:rPr lang="en-NZ" dirty="0" err="1">
                <a:solidFill>
                  <a:srgbClr val="000000"/>
                </a:solidFill>
                <a:effectLst/>
                <a:latin typeface="FuraMono Nerd Font" panose="020B0509050000020004" pitchFamily="49" charset="0"/>
              </a:rPr>
              <a:t>libPaths</a:t>
            </a:r>
            <a:r>
              <a:rPr lang="en-NZ" dirty="0">
                <a:solidFill>
                  <a:srgbClr val="000000"/>
                </a:solidFill>
                <a:effectLst/>
                <a:latin typeface="FuraMono Nerd Font" panose="020B0509050000020004" pitchFamily="49" charset="0"/>
              </a:rPr>
              <a:t>()</a:t>
            </a:r>
          </a:p>
          <a:p>
            <a:pPr marL="0" indent="0">
              <a:buNone/>
            </a:pPr>
            <a:r>
              <a:rPr lang="en-US" dirty="0">
                <a:latin typeface="Courier New" panose="02070309020205020404" pitchFamily="49" charset="0"/>
                <a:cs typeface="Courier New" panose="02070309020205020404" pitchFamily="49" charset="0"/>
              </a:rPr>
              <a:t>R$&gt; </a:t>
            </a:r>
            <a:r>
              <a:rPr lang="en-NZ" dirty="0" err="1">
                <a:solidFill>
                  <a:srgbClr val="000000"/>
                </a:solidFill>
                <a:effectLst/>
                <a:latin typeface="FuraMono Nerd Font" panose="020B0509050000020004" pitchFamily="49" charset="0"/>
              </a:rPr>
              <a:t>list.files</a:t>
            </a:r>
            <a:r>
              <a:rPr lang="en-NZ" dirty="0">
                <a:solidFill>
                  <a:srgbClr val="000000"/>
                </a:solidFill>
                <a:effectLst/>
                <a:latin typeface="FuraMono Nerd Font" panose="020B0509050000020004" pitchFamily="49" charset="0"/>
              </a:rPr>
              <a:t>(.</a:t>
            </a:r>
            <a:r>
              <a:rPr lang="en-NZ" dirty="0" err="1">
                <a:solidFill>
                  <a:srgbClr val="000000"/>
                </a:solidFill>
                <a:effectLst/>
                <a:latin typeface="FuraMono Nerd Font" panose="020B0509050000020004" pitchFamily="49" charset="0"/>
              </a:rPr>
              <a:t>libPaths</a:t>
            </a:r>
            <a:r>
              <a:rPr lang="en-NZ" dirty="0">
                <a:solidFill>
                  <a:srgbClr val="000000"/>
                </a:solidFill>
                <a:effectLst/>
                <a:latin typeface="FuraMono Nerd Font" panose="020B0509050000020004" pitchFamily="49" charset="0"/>
              </a:rPr>
              <a:t>())</a:t>
            </a:r>
          </a:p>
        </p:txBody>
      </p:sp>
    </p:spTree>
    <p:extLst>
      <p:ext uri="{BB962C8B-B14F-4D97-AF65-F5344CB8AC3E}">
        <p14:creationId xmlns:p14="http://schemas.microsoft.com/office/powerpoint/2010/main" val="64588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7189-39D2-0807-A6B1-02BAC251B71A}"/>
              </a:ext>
            </a:extLst>
          </p:cNvPr>
          <p:cNvSpPr>
            <a:spLocks noGrp="1"/>
          </p:cNvSpPr>
          <p:nvPr>
            <p:ph type="title"/>
          </p:nvPr>
        </p:nvSpPr>
        <p:spPr/>
        <p:txBody>
          <a:bodyPr/>
          <a:lstStyle/>
          <a:p>
            <a:r>
              <a:rPr lang="en-US" dirty="0"/>
              <a:t>Installing git</a:t>
            </a:r>
          </a:p>
        </p:txBody>
      </p:sp>
      <p:sp>
        <p:nvSpPr>
          <p:cNvPr id="3" name="Content Placeholder 2">
            <a:extLst>
              <a:ext uri="{FF2B5EF4-FFF2-40B4-BE49-F238E27FC236}">
                <a16:creationId xmlns:a16="http://schemas.microsoft.com/office/drawing/2014/main" id="{BC568307-15DA-8E53-6B4F-A67003E3B721}"/>
              </a:ext>
            </a:extLst>
          </p:cNvPr>
          <p:cNvSpPr>
            <a:spLocks noGrp="1"/>
          </p:cNvSpPr>
          <p:nvPr>
            <p:ph idx="1"/>
          </p:nvPr>
        </p:nvSpPr>
        <p:spPr>
          <a:xfrm>
            <a:off x="1666359" y="3756017"/>
            <a:ext cx="5070617" cy="3101983"/>
          </a:xfrm>
        </p:spPr>
        <p:txBody>
          <a:bodyPr>
            <a:normAutofit/>
          </a:bodyPr>
          <a:lstStyle/>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Linux/Windows </a:t>
            </a:r>
            <a:endParaRPr lang="en-NZ" sz="2400" dirty="0">
              <a:solidFill>
                <a:srgbClr val="000000"/>
              </a:solidFill>
              <a:effectLst/>
              <a:latin typeface="Courier New" panose="02070309020205020404" pitchFamily="49" charset="0"/>
            </a:endParaRPr>
          </a:p>
          <a:p>
            <a:pPr marL="0" indent="0">
              <a:buNone/>
            </a:pPr>
            <a:r>
              <a:rPr lang="en-NZ" sz="2400" dirty="0" err="1">
                <a:solidFill>
                  <a:srgbClr val="000000"/>
                </a:solidFill>
                <a:effectLst/>
                <a:latin typeface="Courier New" panose="02070309020205020404" pitchFamily="49" charset="0"/>
              </a:rPr>
              <a:t>sudo</a:t>
            </a:r>
            <a:r>
              <a:rPr lang="en-NZ" sz="2400" dirty="0">
                <a:solidFill>
                  <a:srgbClr val="000000"/>
                </a:solidFill>
                <a:effectLst/>
                <a:latin typeface="Courier New" panose="02070309020205020404" pitchFamily="49" charset="0"/>
              </a:rPr>
              <a:t> apt-get install git</a:t>
            </a:r>
            <a:br>
              <a:rPr lang="en-NZ" sz="2400" dirty="0">
                <a:effectLst/>
                <a:latin typeface="Courier New" panose="02070309020205020404" pitchFamily="49" charset="0"/>
              </a:rPr>
            </a:br>
            <a:endParaRPr lang="en-US" sz="2400" dirty="0"/>
          </a:p>
        </p:txBody>
      </p:sp>
      <p:sp>
        <p:nvSpPr>
          <p:cNvPr id="4" name="Content Placeholder 2">
            <a:extLst>
              <a:ext uri="{FF2B5EF4-FFF2-40B4-BE49-F238E27FC236}">
                <a16:creationId xmlns:a16="http://schemas.microsoft.com/office/drawing/2014/main" id="{263EE920-2C3D-60DA-D529-D71D2607CD91}"/>
              </a:ext>
            </a:extLst>
          </p:cNvPr>
          <p:cNvSpPr txBox="1">
            <a:spLocks/>
          </p:cNvSpPr>
          <p:nvPr/>
        </p:nvSpPr>
        <p:spPr>
          <a:xfrm>
            <a:off x="7602070" y="3756017"/>
            <a:ext cx="3551099"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AU" sz="2400" kern="100" dirty="0">
                <a:effectLst/>
                <a:latin typeface="Calibri" panose="020F0502020204030204" pitchFamily="34" charset="0"/>
                <a:ea typeface="Calibri" panose="020F0502020204030204" pitchFamily="34" charset="0"/>
                <a:cs typeface="Times New Roman" panose="02020603050405020304" pitchFamily="18" charset="0"/>
              </a:rPr>
              <a:t>Mac</a:t>
            </a:r>
            <a:endParaRPr lang="en-NZ" sz="2400" dirty="0">
              <a:solidFill>
                <a:srgbClr val="000000"/>
              </a:solidFill>
              <a:latin typeface="Courier New" panose="02070309020205020404" pitchFamily="49" charset="0"/>
            </a:endParaRPr>
          </a:p>
          <a:p>
            <a:pPr marL="0" indent="0">
              <a:buFont typeface="Arial" panose="020B0604020202020204" pitchFamily="34" charset="0"/>
              <a:buNone/>
            </a:pPr>
            <a:r>
              <a:rPr lang="en-NZ" sz="2400" dirty="0">
                <a:solidFill>
                  <a:srgbClr val="000000"/>
                </a:solidFill>
                <a:latin typeface="Courier New" panose="02070309020205020404" pitchFamily="49" charset="0"/>
              </a:rPr>
              <a:t>brew install git</a:t>
            </a:r>
            <a:br>
              <a:rPr lang="en-NZ" sz="2400" dirty="0">
                <a:latin typeface="Courier New" panose="02070309020205020404" pitchFamily="49" charset="0"/>
              </a:rPr>
            </a:br>
            <a:endParaRPr lang="en-US" sz="2400" dirty="0"/>
          </a:p>
        </p:txBody>
      </p:sp>
    </p:spTree>
    <p:extLst>
      <p:ext uri="{BB962C8B-B14F-4D97-AF65-F5344CB8AC3E}">
        <p14:creationId xmlns:p14="http://schemas.microsoft.com/office/powerpoint/2010/main" val="293240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git&#10;&#10;Description automatically generated">
            <a:extLst>
              <a:ext uri="{FF2B5EF4-FFF2-40B4-BE49-F238E27FC236}">
                <a16:creationId xmlns:a16="http://schemas.microsoft.com/office/drawing/2014/main" id="{B83D897B-3C62-8FE5-1599-968C1A5120C5}"/>
              </a:ext>
            </a:extLst>
          </p:cNvPr>
          <p:cNvPicPr>
            <a:picLocks noChangeAspect="1"/>
          </p:cNvPicPr>
          <p:nvPr/>
        </p:nvPicPr>
        <p:blipFill>
          <a:blip r:embed="rId2"/>
          <a:stretch>
            <a:fillRect/>
          </a:stretch>
        </p:blipFill>
        <p:spPr>
          <a:xfrm>
            <a:off x="2925523" y="1271016"/>
            <a:ext cx="6796799" cy="4315968"/>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26479-509D-9AE5-FA85-071381D2CE8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use git</a:t>
            </a:r>
          </a:p>
        </p:txBody>
      </p:sp>
    </p:spTree>
    <p:extLst>
      <p:ext uri="{BB962C8B-B14F-4D97-AF65-F5344CB8AC3E}">
        <p14:creationId xmlns:p14="http://schemas.microsoft.com/office/powerpoint/2010/main" val="985099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26479-509D-9AE5-FA85-071381D2CE8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use git</a:t>
            </a:r>
          </a:p>
        </p:txBody>
      </p:sp>
      <p:sp>
        <p:nvSpPr>
          <p:cNvPr id="3" name="Content Placeholder 2">
            <a:extLst>
              <a:ext uri="{FF2B5EF4-FFF2-40B4-BE49-F238E27FC236}">
                <a16:creationId xmlns:a16="http://schemas.microsoft.com/office/drawing/2014/main" id="{4D3F7CA4-3F74-207C-57BB-EB4017EE22C5}"/>
              </a:ext>
            </a:extLst>
          </p:cNvPr>
          <p:cNvSpPr>
            <a:spLocks noGrp="1"/>
          </p:cNvSpPr>
          <p:nvPr>
            <p:ph idx="1"/>
          </p:nvPr>
        </p:nvSpPr>
        <p:spPr>
          <a:xfrm>
            <a:off x="2790363" y="1112808"/>
            <a:ext cx="7826232" cy="4623758"/>
          </a:xfrm>
        </p:spPr>
        <p:txBody>
          <a:bodyPr>
            <a:normAutofit fontScale="62500" lnSpcReduction="20000"/>
          </a:bodyPr>
          <a:lstStyle/>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Version Control:</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Git enables precise version control of statistical analysis scripts, datasets, and research papers, allowing statisticians to track and manage changes over time.</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It's invaluable for reviewing the evolution of analysis and can help in reverting to previous versions if needed.</a:t>
            </a:r>
            <a:endParaRPr lang="en-NZ"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Collaboration: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facilitates collaboration with other statisticians and researchers, making it easier to work on joint projects.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Changes by different team members can be merged, reviewed, and integrated efficiently.</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Experiment Tracking:</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 Git allows statisticians to branch out different versions of their analysis, enabling parallel experimentation without affecting the main analysis.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It's useful for testing new statistical methods or models while maintaining the integrity of the original work.</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Reproducibility:</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Maintaining a Git repository with all versions of code and data processing steps enhances the reproducibility of statistical analyses.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This is crucial in academic and scientific research where reproducibility is a key requirement.</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Backup and Restore:</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provides a backup of the entire project history, which can be crucial if there are issues with local files or hardware.</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This also enables statisticians to work from different machines or locations without losing their work.</a:t>
            </a:r>
          </a:p>
        </p:txBody>
      </p:sp>
    </p:spTree>
    <p:extLst>
      <p:ext uri="{BB962C8B-B14F-4D97-AF65-F5344CB8AC3E}">
        <p14:creationId xmlns:p14="http://schemas.microsoft.com/office/powerpoint/2010/main" val="405302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26479-509D-9AE5-FA85-071381D2CE82}"/>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Why use git</a:t>
            </a:r>
          </a:p>
        </p:txBody>
      </p:sp>
      <p:sp>
        <p:nvSpPr>
          <p:cNvPr id="3" name="Content Placeholder 2">
            <a:extLst>
              <a:ext uri="{FF2B5EF4-FFF2-40B4-BE49-F238E27FC236}">
                <a16:creationId xmlns:a16="http://schemas.microsoft.com/office/drawing/2014/main" id="{4D3F7CA4-3F74-207C-57BB-EB4017EE22C5}"/>
              </a:ext>
            </a:extLst>
          </p:cNvPr>
          <p:cNvSpPr>
            <a:spLocks noGrp="1"/>
          </p:cNvSpPr>
          <p:nvPr>
            <p:ph idx="1"/>
          </p:nvPr>
        </p:nvSpPr>
        <p:spPr>
          <a:xfrm>
            <a:off x="2790363" y="1112808"/>
            <a:ext cx="7826231" cy="4196913"/>
          </a:xfrm>
        </p:spPr>
        <p:txBody>
          <a:bodyPr>
            <a:normAutofit fontScale="70000" lnSpcReduction="20000"/>
          </a:bodyPr>
          <a:lstStyle/>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Documentation: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commits encourage documenting changes and rationale, which is a good practice in statistical analysis.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This documentation is valuable for future reference or when sharing work with others.</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Error Tracking and Resolution: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helps in tracking down when and how errors were introduced into the analysis or codebase, aiding in quicker resolution.</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Integration with Other Tools:</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Git integrates well with various statistical and data analysis tools and platforms, streamlining the workflow.</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Many integrated development environments (IDEs) used for statistical programming, like RStudio, support Git.</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Open-Source Contribution:</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For statisticians involved in developing open-source statistical methods or software, Git is often the standard tool for managing contributions.</a:t>
            </a:r>
          </a:p>
          <a:p>
            <a:pPr marL="0" indent="0">
              <a:buNone/>
            </a:pPr>
            <a:r>
              <a:rPr lang="en-NZ" sz="1800" b="1" kern="100" dirty="0">
                <a:effectLst/>
                <a:latin typeface="Calibri" panose="020F0502020204030204" pitchFamily="34" charset="0"/>
                <a:ea typeface="Calibri" panose="020F0502020204030204" pitchFamily="34" charset="0"/>
                <a:cs typeface="Times New Roman" panose="02020603050405020304" pitchFamily="18" charset="0"/>
              </a:rPr>
              <a:t>Portfolio Development:</a:t>
            </a:r>
          </a:p>
          <a:p>
            <a:r>
              <a:rPr lang="en-NZ" sz="1800" kern="100" dirty="0">
                <a:effectLst/>
                <a:latin typeface="Calibri" panose="020F0502020204030204" pitchFamily="34" charset="0"/>
                <a:ea typeface="Calibri" panose="020F0502020204030204" pitchFamily="34" charset="0"/>
                <a:cs typeface="Times New Roman" panose="02020603050405020304" pitchFamily="18" charset="0"/>
              </a:rPr>
              <a:t>Maintaining a Git repository, especially on platforms like GitHub, can serve as a portfolio of a statistician’s work, showcasing skills and projects to potential employers or collaborators.</a:t>
            </a:r>
          </a:p>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241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6F03-2623-8F60-CC09-FAF494F7A5BB}"/>
              </a:ext>
            </a:extLst>
          </p:cNvPr>
          <p:cNvSpPr>
            <a:spLocks noGrp="1"/>
          </p:cNvSpPr>
          <p:nvPr>
            <p:ph type="title"/>
          </p:nvPr>
        </p:nvSpPr>
        <p:spPr>
          <a:xfrm>
            <a:off x="2231135" y="292339"/>
            <a:ext cx="7729728" cy="1188720"/>
          </a:xfrm>
        </p:spPr>
        <p:txBody>
          <a:bodyPr/>
          <a:lstStyle/>
          <a:p>
            <a:r>
              <a:rPr lang="en-US" dirty="0"/>
              <a:t>git</a:t>
            </a:r>
          </a:p>
        </p:txBody>
      </p:sp>
      <p:sp>
        <p:nvSpPr>
          <p:cNvPr id="3" name="Content Placeholder 2">
            <a:extLst>
              <a:ext uri="{FF2B5EF4-FFF2-40B4-BE49-F238E27FC236}">
                <a16:creationId xmlns:a16="http://schemas.microsoft.com/office/drawing/2014/main" id="{BE7E9DD3-8D56-CB28-D162-3FE41C3A4FAF}"/>
              </a:ext>
            </a:extLst>
          </p:cNvPr>
          <p:cNvSpPr>
            <a:spLocks noGrp="1"/>
          </p:cNvSpPr>
          <p:nvPr>
            <p:ph idx="1"/>
          </p:nvPr>
        </p:nvSpPr>
        <p:spPr>
          <a:xfrm>
            <a:off x="1639464" y="1871562"/>
            <a:ext cx="9387124" cy="4219956"/>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git status # see if there are changes are no committed </a:t>
            </a:r>
          </a:p>
          <a:p>
            <a:pPr marL="0" indent="0">
              <a:buNone/>
            </a:pPr>
            <a:r>
              <a:rPr lang="en-US" dirty="0">
                <a:latin typeface="Courier New" panose="02070309020205020404" pitchFamily="49" charset="0"/>
                <a:cs typeface="Courier New" panose="02070309020205020404" pitchFamily="49" charset="0"/>
              </a:rPr>
              <a:t>git checkout -b &lt;new-branch-name&gt; # check out development branches </a:t>
            </a:r>
          </a:p>
          <a:p>
            <a:pPr marL="0" indent="0">
              <a:buNone/>
            </a:pPr>
            <a:r>
              <a:rPr lang="en-US" dirty="0">
                <a:latin typeface="Courier New" panose="02070309020205020404" pitchFamily="49" charset="0"/>
                <a:cs typeface="Courier New" panose="02070309020205020404" pitchFamily="49" charset="0"/>
              </a:rPr>
              <a:t># now on dev branch make changes then add, commit, pull, merge and push changes </a:t>
            </a:r>
          </a:p>
          <a:p>
            <a:pPr marL="0" indent="0">
              <a:buNone/>
            </a:pPr>
            <a:r>
              <a:rPr lang="en-US" dirty="0">
                <a:latin typeface="Courier New" panose="02070309020205020404" pitchFamily="49" charset="0"/>
                <a:cs typeface="Courier New" panose="02070309020205020404" pitchFamily="49" charset="0"/>
              </a:rPr>
              <a:t>git add . # add changes </a:t>
            </a:r>
          </a:p>
          <a:p>
            <a:pPr marL="0" indent="0">
              <a:buNone/>
            </a:pPr>
            <a:r>
              <a:rPr lang="en-US" dirty="0">
                <a:latin typeface="Courier New" panose="02070309020205020404" pitchFamily="49" charset="0"/>
                <a:cs typeface="Courier New" panose="02070309020205020404" pitchFamily="49" charset="0"/>
              </a:rPr>
              <a:t>git commit -m “message” # commit changes </a:t>
            </a:r>
          </a:p>
          <a:p>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ensure your local branch is up-to-date with the remote branch</a:t>
            </a:r>
          </a:p>
          <a:p>
            <a:pPr marL="0" indent="0">
              <a:buNone/>
            </a:pPr>
            <a:r>
              <a:rPr lang="en-US" dirty="0">
                <a:latin typeface="Courier New" panose="02070309020205020404" pitchFamily="49" charset="0"/>
                <a:cs typeface="Courier New" panose="02070309020205020404" pitchFamily="49" charset="0"/>
              </a:rPr>
              <a:t>git pull origin main #Pull the Latest Changes from Remote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Switch back to your main branch</a:t>
            </a:r>
          </a:p>
          <a:p>
            <a:pPr marL="0" indent="0">
              <a:buNone/>
            </a:pPr>
            <a:r>
              <a:rPr lang="en-US" dirty="0">
                <a:latin typeface="Courier New" panose="02070309020205020404" pitchFamily="49" charset="0"/>
                <a:cs typeface="Courier New" panose="02070309020205020404" pitchFamily="49" charset="0"/>
              </a:rPr>
              <a:t>git checkout main</a:t>
            </a:r>
          </a:p>
          <a:p>
            <a:pPr marL="0" indent="0">
              <a:buNone/>
            </a:pPr>
            <a:r>
              <a:rPr lang="en-US" dirty="0">
                <a:latin typeface="Courier New" panose="02070309020205020404" pitchFamily="49" charset="0"/>
                <a:cs typeface="Courier New" panose="02070309020205020404" pitchFamily="49" charset="0"/>
              </a:rPr>
              <a:t>git merge [new-branch-name]</a:t>
            </a:r>
          </a:p>
          <a:p>
            <a:pPr marL="0" indent="0">
              <a:buNone/>
            </a:pPr>
            <a:r>
              <a:rPr lang="en-US" dirty="0">
                <a:latin typeface="Courier New" panose="02070309020205020404" pitchFamily="49" charset="0"/>
                <a:cs typeface="Courier New" panose="02070309020205020404" pitchFamily="49" charset="0"/>
              </a:rPr>
              <a:t>git push origin main</a:t>
            </a:r>
          </a:p>
          <a:p>
            <a:pPr marL="0" indent="0">
              <a:buNone/>
            </a:pPr>
            <a:endParaRPr lang="en-US" dirty="0"/>
          </a:p>
        </p:txBody>
      </p:sp>
    </p:spTree>
    <p:extLst>
      <p:ext uri="{BB962C8B-B14F-4D97-AF65-F5344CB8AC3E}">
        <p14:creationId xmlns:p14="http://schemas.microsoft.com/office/powerpoint/2010/main" val="58876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78C9-B978-8C3B-1AD3-90015E58046B}"/>
              </a:ext>
            </a:extLst>
          </p:cNvPr>
          <p:cNvSpPr>
            <a:spLocks noGrp="1"/>
          </p:cNvSpPr>
          <p:nvPr>
            <p:ph type="title"/>
          </p:nvPr>
        </p:nvSpPr>
        <p:spPr/>
        <p:txBody>
          <a:bodyPr/>
          <a:lstStyle/>
          <a:p>
            <a:r>
              <a:rPr lang="en-US" dirty="0" err="1"/>
              <a:t>VScode</a:t>
            </a:r>
            <a:endParaRPr lang="en-US" dirty="0"/>
          </a:p>
        </p:txBody>
      </p:sp>
      <p:sp>
        <p:nvSpPr>
          <p:cNvPr id="3" name="Content Placeholder 2">
            <a:extLst>
              <a:ext uri="{FF2B5EF4-FFF2-40B4-BE49-F238E27FC236}">
                <a16:creationId xmlns:a16="http://schemas.microsoft.com/office/drawing/2014/main" id="{29FD58CC-0EDB-FF22-9DDC-3E089BDC5174}"/>
              </a:ext>
            </a:extLst>
          </p:cNvPr>
          <p:cNvSpPr>
            <a:spLocks noGrp="1"/>
          </p:cNvSpPr>
          <p:nvPr>
            <p:ph idx="1"/>
          </p:nvPr>
        </p:nvSpPr>
        <p:spPr/>
        <p:txBody>
          <a:bodyPr>
            <a:normAutofit/>
          </a:bodyPr>
          <a:lstStyle/>
          <a:p>
            <a:r>
              <a:rPr lang="en-US" dirty="0"/>
              <a:t>Google Visual Studio code and install </a:t>
            </a:r>
          </a:p>
          <a:p>
            <a:r>
              <a:rPr lang="en-US" dirty="0"/>
              <a:t>Install extension </a:t>
            </a:r>
            <a:r>
              <a:rPr lang="en-NZ" dirty="0" err="1">
                <a:effectLst/>
              </a:rPr>
              <a:t>REditorSupport</a:t>
            </a:r>
            <a:endParaRPr lang="en-NZ" dirty="0">
              <a:effectLst/>
            </a:endParaRPr>
          </a:p>
          <a:p>
            <a:r>
              <a:rPr lang="en-US" dirty="0"/>
              <a:t>Go to </a:t>
            </a:r>
            <a:r>
              <a:rPr lang="en-NZ" dirty="0" err="1">
                <a:effectLst/>
              </a:rPr>
              <a:t>REditorSupport</a:t>
            </a:r>
            <a:r>
              <a:rPr lang="en-NZ" dirty="0">
                <a:effectLst/>
              </a:rPr>
              <a:t> extension settings and change </a:t>
            </a:r>
            <a:r>
              <a:rPr lang="en-NZ" dirty="0" err="1">
                <a:effectLst/>
              </a:rPr>
              <a:t>Rpath</a:t>
            </a:r>
            <a:r>
              <a:rPr lang="en-NZ" dirty="0">
                <a:effectLst/>
              </a:rPr>
              <a:t> &lt;OS&gt; and </a:t>
            </a:r>
            <a:r>
              <a:rPr lang="en-NZ" dirty="0" err="1">
                <a:effectLst/>
              </a:rPr>
              <a:t>Rterm</a:t>
            </a:r>
            <a:r>
              <a:rPr lang="en-NZ" dirty="0">
                <a:effectLst/>
              </a:rPr>
              <a:t>: &lt;OS&gt; to the path of R </a:t>
            </a:r>
            <a:r>
              <a:rPr lang="en-NZ" dirty="0" err="1">
                <a:effectLst/>
              </a:rPr>
              <a:t>exectuble</a:t>
            </a:r>
            <a:r>
              <a:rPr lang="en-NZ" dirty="0">
                <a:effectLst/>
              </a:rPr>
              <a:t> </a:t>
            </a:r>
          </a:p>
          <a:p>
            <a:r>
              <a:rPr lang="en-NZ" dirty="0"/>
              <a:t>I.e., can get path from R using </a:t>
            </a:r>
          </a:p>
          <a:p>
            <a:pPr marL="0" indent="0">
              <a:buNone/>
            </a:pPr>
            <a:r>
              <a:rPr lang="en-NZ" dirty="0" err="1">
                <a:effectLst/>
                <a:latin typeface="Courier New" panose="02070309020205020404" pitchFamily="49" charset="0"/>
                <a:cs typeface="Courier New" panose="02070309020205020404" pitchFamily="49" charset="0"/>
              </a:rPr>
              <a:t>file.path</a:t>
            </a:r>
            <a:r>
              <a:rPr lang="en-NZ" dirty="0">
                <a:effectLst/>
                <a:latin typeface="Courier New" panose="02070309020205020404" pitchFamily="49" charset="0"/>
                <a:cs typeface="Courier New" panose="02070309020205020404" pitchFamily="49" charset="0"/>
              </a:rPr>
              <a:t>(</a:t>
            </a:r>
            <a:r>
              <a:rPr lang="en-NZ" dirty="0" err="1">
                <a:effectLst/>
                <a:latin typeface="Courier New" panose="02070309020205020404" pitchFamily="49" charset="0"/>
                <a:cs typeface="Courier New" panose="02070309020205020404" pitchFamily="49" charset="0"/>
              </a:rPr>
              <a:t>R.home</a:t>
            </a:r>
            <a:r>
              <a:rPr lang="en-NZ" dirty="0">
                <a:effectLst/>
                <a:latin typeface="Courier New" panose="02070309020205020404" pitchFamily="49" charset="0"/>
                <a:cs typeface="Courier New" panose="02070309020205020404" pitchFamily="49" charset="0"/>
              </a:rPr>
              <a:t>(), "bin", "R")</a:t>
            </a:r>
          </a:p>
          <a:p>
            <a:pPr marL="0" indent="0">
              <a:buNone/>
            </a:pPr>
            <a:r>
              <a:rPr lang="en-NZ" dirty="0"/>
              <a:t>Now lets open the file </a:t>
            </a:r>
            <a:r>
              <a:rPr lang="en-NZ" b="0" i="0" u="none" strike="noStrike" dirty="0">
                <a:effectLst/>
                <a:latin typeface="-apple-system"/>
                <a:hlinkClick r:id="rId2" tooltip="dummy_R_code.R"/>
              </a:rPr>
              <a:t>dummy_R_code.R</a:t>
            </a:r>
            <a:r>
              <a:rPr lang="en-NZ" b="0" i="0" u="none" strike="noStrike" dirty="0">
                <a:effectLst/>
                <a:latin typeface="-apple-system"/>
              </a:rPr>
              <a:t> in </a:t>
            </a:r>
            <a:r>
              <a:rPr lang="en-NZ" b="0" i="0" u="none" strike="noStrike" dirty="0" err="1">
                <a:effectLst/>
                <a:latin typeface="-apple-system"/>
              </a:rPr>
              <a:t>vscode</a:t>
            </a:r>
            <a:br>
              <a:rPr lang="en-NZ" dirty="0">
                <a:effectLst/>
              </a:rPr>
            </a:br>
            <a:endParaRPr lang="en-NZ" dirty="0">
              <a:effectLst/>
            </a:endParaRPr>
          </a:p>
          <a:p>
            <a:endParaRPr lang="en-US" dirty="0"/>
          </a:p>
        </p:txBody>
      </p:sp>
    </p:spTree>
    <p:extLst>
      <p:ext uri="{BB962C8B-B14F-4D97-AF65-F5344CB8AC3E}">
        <p14:creationId xmlns:p14="http://schemas.microsoft.com/office/powerpoint/2010/main" val="299688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C0B3A34-4AFA-6044-5BCD-F5079FEE959E}"/>
              </a:ext>
            </a:extLst>
          </p:cNvPr>
          <p:cNvPicPr>
            <a:picLocks noGrp="1" noChangeAspect="1"/>
          </p:cNvPicPr>
          <p:nvPr>
            <p:ph idx="1"/>
          </p:nvPr>
        </p:nvPicPr>
        <p:blipFill rotWithShape="1">
          <a:blip r:embed="rId3"/>
          <a:srcRect t="9866" b="492"/>
          <a:stretch/>
        </p:blipFill>
        <p:spPr>
          <a:xfrm>
            <a:off x="20" y="10"/>
            <a:ext cx="12191980" cy="6857990"/>
          </a:xfrm>
          <a:prstGeom prst="rect">
            <a:avLst/>
          </a:prstGeom>
        </p:spPr>
      </p:pic>
      <p:sp>
        <p:nvSpPr>
          <p:cNvPr id="2" name="Title 1">
            <a:extLst>
              <a:ext uri="{FF2B5EF4-FFF2-40B4-BE49-F238E27FC236}">
                <a16:creationId xmlns:a16="http://schemas.microsoft.com/office/drawing/2014/main" id="{3ADB7426-406D-E9D2-BDAF-B05BAD2E4775}"/>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Bash</a:t>
            </a:r>
            <a:endParaRPr lang="en-US" sz="3800" dirty="0">
              <a:solidFill>
                <a:schemeClr val="tx1"/>
              </a:solidFill>
            </a:endParaRPr>
          </a:p>
        </p:txBody>
      </p:sp>
    </p:spTree>
    <p:extLst>
      <p:ext uri="{BB962C8B-B14F-4D97-AF65-F5344CB8AC3E}">
        <p14:creationId xmlns:p14="http://schemas.microsoft.com/office/powerpoint/2010/main" val="103431025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E7262-CDA9-7130-5F0F-DCF8A97BAD30}"/>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Thank you</a:t>
            </a:r>
          </a:p>
        </p:txBody>
      </p:sp>
    </p:spTree>
    <p:extLst>
      <p:ext uri="{BB962C8B-B14F-4D97-AF65-F5344CB8AC3E}">
        <p14:creationId xmlns:p14="http://schemas.microsoft.com/office/powerpoint/2010/main" val="234732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F637-746A-6E5D-6253-335D93B9652C}"/>
              </a:ext>
            </a:extLst>
          </p:cNvPr>
          <p:cNvSpPr>
            <a:spLocks noGrp="1"/>
          </p:cNvSpPr>
          <p:nvPr>
            <p:ph type="title"/>
          </p:nvPr>
        </p:nvSpPr>
        <p:spPr/>
        <p:txBody>
          <a:bodyPr/>
          <a:lstStyle/>
          <a:p>
            <a:r>
              <a:rPr lang="en-US" dirty="0"/>
              <a:t>Bash </a:t>
            </a:r>
          </a:p>
        </p:txBody>
      </p:sp>
      <p:sp>
        <p:nvSpPr>
          <p:cNvPr id="3" name="Content Placeholder 2">
            <a:extLst>
              <a:ext uri="{FF2B5EF4-FFF2-40B4-BE49-F238E27FC236}">
                <a16:creationId xmlns:a16="http://schemas.microsoft.com/office/drawing/2014/main" id="{1705CFB4-46AD-C1E3-9A77-97F6D5ABC96E}"/>
              </a:ext>
            </a:extLst>
          </p:cNvPr>
          <p:cNvSpPr>
            <a:spLocks noGrp="1"/>
          </p:cNvSpPr>
          <p:nvPr>
            <p:ph idx="1"/>
          </p:nvPr>
        </p:nvSpPr>
        <p:spPr/>
        <p:txBody>
          <a:bodyPr/>
          <a:lstStyle/>
          <a:p>
            <a:r>
              <a:rPr lang="en-US" dirty="0"/>
              <a:t>It’s the coding language we use to drive around on our computer </a:t>
            </a:r>
          </a:p>
          <a:p>
            <a:r>
              <a:rPr lang="en-US" dirty="0"/>
              <a:t>It is not a scientific programming language in the sense that bash is not typically used for modeling and scientific computing</a:t>
            </a:r>
          </a:p>
          <a:p>
            <a:r>
              <a:rPr lang="en-US" dirty="0"/>
              <a:t>Instead, bash enables scientific computing</a:t>
            </a:r>
          </a:p>
          <a:p>
            <a:pPr marL="0" indent="0">
              <a:buNone/>
            </a:pPr>
            <a:endParaRPr lang="en-US" dirty="0"/>
          </a:p>
        </p:txBody>
      </p:sp>
    </p:spTree>
    <p:extLst>
      <p:ext uri="{BB962C8B-B14F-4D97-AF65-F5344CB8AC3E}">
        <p14:creationId xmlns:p14="http://schemas.microsoft.com/office/powerpoint/2010/main" val="351003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C60C-1213-9E37-6119-127B6CD6B161}"/>
              </a:ext>
            </a:extLst>
          </p:cNvPr>
          <p:cNvSpPr>
            <a:spLocks noGrp="1"/>
          </p:cNvSpPr>
          <p:nvPr>
            <p:ph type="title"/>
          </p:nvPr>
        </p:nvSpPr>
        <p:spPr/>
        <p:txBody>
          <a:bodyPr/>
          <a:lstStyle/>
          <a:p>
            <a:r>
              <a:rPr lang="en-US" dirty="0"/>
              <a:t>Why should anyone learn bash?</a:t>
            </a:r>
          </a:p>
        </p:txBody>
      </p:sp>
      <p:sp>
        <p:nvSpPr>
          <p:cNvPr id="3" name="Content Placeholder 2">
            <a:extLst>
              <a:ext uri="{FF2B5EF4-FFF2-40B4-BE49-F238E27FC236}">
                <a16:creationId xmlns:a16="http://schemas.microsoft.com/office/drawing/2014/main" id="{7C51329D-C167-EA44-4585-4EEF882B4E26}"/>
              </a:ext>
            </a:extLst>
          </p:cNvPr>
          <p:cNvSpPr>
            <a:spLocks noGrp="1"/>
          </p:cNvSpPr>
          <p:nvPr>
            <p:ph idx="1"/>
          </p:nvPr>
        </p:nvSpPr>
        <p:spPr/>
        <p:txBody>
          <a:bodyPr/>
          <a:lstStyle/>
          <a:p>
            <a:pPr marL="342900" indent="-342900">
              <a:buFont typeface="+mj-lt"/>
              <a:buAutoNum type="arabicPeriod"/>
            </a:pPr>
            <a:r>
              <a:rPr lang="en-US" dirty="0"/>
              <a:t>Reproducibility </a:t>
            </a:r>
          </a:p>
          <a:p>
            <a:pPr lvl="1"/>
            <a:r>
              <a:rPr lang="en-US" dirty="0"/>
              <a:t>Access tools like </a:t>
            </a:r>
            <a:r>
              <a:rPr lang="en-US" dirty="0" err="1"/>
              <a:t>conda</a:t>
            </a:r>
            <a:r>
              <a:rPr lang="en-US" dirty="0"/>
              <a:t>, git, docker, </a:t>
            </a:r>
            <a:r>
              <a:rPr lang="en-US" dirty="0" err="1"/>
              <a:t>etc</a:t>
            </a:r>
            <a:r>
              <a:rPr lang="en-US" dirty="0"/>
              <a:t> </a:t>
            </a:r>
          </a:p>
          <a:p>
            <a:pPr marL="342900" indent="-342900">
              <a:buFont typeface="+mj-lt"/>
              <a:buAutoNum type="arabicPeriod"/>
            </a:pPr>
            <a:r>
              <a:rPr lang="en-US" dirty="0"/>
              <a:t>Collaboration</a:t>
            </a:r>
          </a:p>
          <a:p>
            <a:pPr lvl="1"/>
            <a:r>
              <a:rPr lang="en-US" dirty="0"/>
              <a:t>A Reproducible workflow enables streamlined collaboration</a:t>
            </a:r>
          </a:p>
          <a:p>
            <a:pPr marL="342900" indent="-342900">
              <a:buFont typeface="+mj-lt"/>
              <a:buAutoNum type="arabicPeriod"/>
            </a:pPr>
            <a:r>
              <a:rPr lang="en-US" dirty="0"/>
              <a:t>Because there is no other way </a:t>
            </a:r>
          </a:p>
          <a:p>
            <a:pPr lvl="1"/>
            <a:r>
              <a:rPr lang="en-US" dirty="0"/>
              <a:t>You are working on a cluster (don’t have a GUI)</a:t>
            </a:r>
          </a:p>
          <a:p>
            <a:pPr lvl="1"/>
            <a:r>
              <a:rPr lang="en-US" dirty="0"/>
              <a:t>Your advisor, PI, team, or Boss has a reproducible workflow using bash, which demands you to use bash also. </a:t>
            </a:r>
          </a:p>
        </p:txBody>
      </p:sp>
    </p:spTree>
    <p:extLst>
      <p:ext uri="{BB962C8B-B14F-4D97-AF65-F5344CB8AC3E}">
        <p14:creationId xmlns:p14="http://schemas.microsoft.com/office/powerpoint/2010/main" val="310949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3D33-A936-8620-AF95-B29C15C723FB}"/>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2700" kern="1200" cap="all" spc="200" baseline="0" dirty="0">
                <a:solidFill>
                  <a:schemeClr val="tx1"/>
                </a:solidFill>
                <a:latin typeface="+mj-lt"/>
                <a:ea typeface="+mj-ea"/>
                <a:cs typeface="+mj-cs"/>
              </a:rPr>
              <a:t>But </a:t>
            </a:r>
            <a:r>
              <a:rPr lang="en-US" sz="2700" dirty="0">
                <a:solidFill>
                  <a:schemeClr val="tx1"/>
                </a:solidFill>
              </a:rPr>
              <a:t>Before we</a:t>
            </a:r>
            <a:r>
              <a:rPr lang="en-US" sz="2700" kern="1200" cap="all" spc="200" baseline="0" dirty="0">
                <a:solidFill>
                  <a:schemeClr val="tx1"/>
                </a:solidFill>
                <a:latin typeface="+mj-lt"/>
                <a:ea typeface="+mj-ea"/>
                <a:cs typeface="+mj-cs"/>
              </a:rPr>
              <a:t> learn more about bash, we must first take a couple of steps back </a:t>
            </a:r>
            <a:br>
              <a:rPr lang="en-US" sz="2700" kern="1200" cap="all" spc="200" baseline="0" dirty="0">
                <a:solidFill>
                  <a:schemeClr val="tx1"/>
                </a:solidFill>
                <a:latin typeface="+mj-lt"/>
                <a:ea typeface="+mj-ea"/>
                <a:cs typeface="+mj-cs"/>
              </a:rPr>
            </a:br>
            <a:endParaRPr lang="en-US" sz="2700" kern="1200" cap="all" spc="200" baseline="0" dirty="0">
              <a:solidFill>
                <a:schemeClr val="tx1"/>
              </a:solidFill>
              <a:latin typeface="+mj-lt"/>
              <a:ea typeface="+mj-ea"/>
              <a:cs typeface="+mj-cs"/>
            </a:endParaRPr>
          </a:p>
        </p:txBody>
      </p:sp>
    </p:spTree>
    <p:extLst>
      <p:ext uri="{BB962C8B-B14F-4D97-AF65-F5344CB8AC3E}">
        <p14:creationId xmlns:p14="http://schemas.microsoft.com/office/powerpoint/2010/main" val="9116501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1E4AB-BE8A-397B-2EA7-BAE4F9080C5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Linux and Linux distributions  </a:t>
            </a:r>
          </a:p>
        </p:txBody>
      </p:sp>
      <p:sp>
        <p:nvSpPr>
          <p:cNvPr id="3" name="Content Placeholder 2">
            <a:extLst>
              <a:ext uri="{FF2B5EF4-FFF2-40B4-BE49-F238E27FC236}">
                <a16:creationId xmlns:a16="http://schemas.microsoft.com/office/drawing/2014/main" id="{D0D4C170-7BED-BDAD-FA8A-8CBFBBA98C88}"/>
              </a:ext>
            </a:extLst>
          </p:cNvPr>
          <p:cNvSpPr>
            <a:spLocks noGrp="1"/>
          </p:cNvSpPr>
          <p:nvPr>
            <p:ph idx="1"/>
          </p:nvPr>
        </p:nvSpPr>
        <p:spPr>
          <a:xfrm>
            <a:off x="5591695" y="1402080"/>
            <a:ext cx="5320696" cy="4053840"/>
          </a:xfrm>
        </p:spPr>
        <p:txBody>
          <a:bodyPr anchor="ctr">
            <a:normAutofit/>
          </a:bodyPr>
          <a:lstStyle/>
          <a:p>
            <a:r>
              <a:rPr lang="en-US" dirty="0"/>
              <a:t>Linux is an operating system (OS), in the same way Mac and Microsoft Windows are both operating systems.</a:t>
            </a:r>
          </a:p>
        </p:txBody>
      </p:sp>
    </p:spTree>
    <p:extLst>
      <p:ext uri="{BB962C8B-B14F-4D97-AF65-F5344CB8AC3E}">
        <p14:creationId xmlns:p14="http://schemas.microsoft.com/office/powerpoint/2010/main" val="370425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F389-AAB5-0B2A-0775-ED0113A8F247}"/>
              </a:ext>
            </a:extLst>
          </p:cNvPr>
          <p:cNvSpPr>
            <a:spLocks noGrp="1"/>
          </p:cNvSpPr>
          <p:nvPr>
            <p:ph type="title"/>
          </p:nvPr>
        </p:nvSpPr>
        <p:spPr/>
        <p:txBody>
          <a:bodyPr/>
          <a:lstStyle/>
          <a:p>
            <a:r>
              <a:rPr lang="en-US" dirty="0"/>
              <a:t>What is a distribution</a:t>
            </a:r>
          </a:p>
        </p:txBody>
      </p:sp>
      <p:sp>
        <p:nvSpPr>
          <p:cNvPr id="3" name="Content Placeholder 2">
            <a:extLst>
              <a:ext uri="{FF2B5EF4-FFF2-40B4-BE49-F238E27FC236}">
                <a16:creationId xmlns:a16="http://schemas.microsoft.com/office/drawing/2014/main" id="{7BBCE0F6-310C-E783-F20C-5B1C8CF5CC9D}"/>
              </a:ext>
            </a:extLst>
          </p:cNvPr>
          <p:cNvSpPr>
            <a:spLocks noGrp="1"/>
          </p:cNvSpPr>
          <p:nvPr>
            <p:ph idx="1"/>
          </p:nvPr>
        </p:nvSpPr>
        <p:spPr/>
        <p:txBody>
          <a:bodyPr/>
          <a:lstStyle/>
          <a:p>
            <a:pPr marL="0" indent="0">
              <a:buNone/>
            </a:pPr>
            <a:r>
              <a:rPr lang="en-US" i="1" dirty="0"/>
              <a:t>“An operating system compiled from components developed by various open source projects and programmers. Each distribution includes the Linux kernel (the foundation of the operating system), the GNU shell utilities (the terminal interface and commands), the X server (for a graphical desktop), the desktop environment, a package management system, an installer and other services.” </a:t>
            </a:r>
          </a:p>
          <a:p>
            <a:pPr marL="0" indent="0">
              <a:buNone/>
            </a:pPr>
            <a:endParaRPr lang="en-US" i="1" dirty="0"/>
          </a:p>
          <a:p>
            <a:pPr marL="0" indent="0">
              <a:buNone/>
            </a:pPr>
            <a:r>
              <a:rPr lang="en-US" dirty="0"/>
              <a:t>So, to make a metaphor, if an OS is a language,  a distribution is like a dialect of that language. </a:t>
            </a:r>
          </a:p>
          <a:p>
            <a:endParaRPr lang="en-US" dirty="0"/>
          </a:p>
        </p:txBody>
      </p:sp>
    </p:spTree>
    <p:extLst>
      <p:ext uri="{BB962C8B-B14F-4D97-AF65-F5344CB8AC3E}">
        <p14:creationId xmlns:p14="http://schemas.microsoft.com/office/powerpoint/2010/main" val="9928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AB86018E-2DCA-7919-8698-21C374CCDC4F}"/>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dirty="0"/>
              <a:t>Unix and its look-alikes </a:t>
            </a:r>
          </a:p>
        </p:txBody>
      </p:sp>
      <p:sp>
        <p:nvSpPr>
          <p:cNvPr id="14" name="Rectangle 13">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10;&#10;Description automatically generated with medium confidence">
            <a:extLst>
              <a:ext uri="{FF2B5EF4-FFF2-40B4-BE49-F238E27FC236}">
                <a16:creationId xmlns:a16="http://schemas.microsoft.com/office/drawing/2014/main" id="{8F399B1A-0E07-665C-EFA0-D71DD8E41D18}"/>
              </a:ext>
            </a:extLst>
          </p:cNvPr>
          <p:cNvPicPr>
            <a:picLocks noChangeAspect="1"/>
          </p:cNvPicPr>
          <p:nvPr/>
        </p:nvPicPr>
        <p:blipFill>
          <a:blip r:embed="rId3"/>
          <a:stretch>
            <a:fillRect/>
          </a:stretch>
        </p:blipFill>
        <p:spPr>
          <a:xfrm>
            <a:off x="5140452" y="1360734"/>
            <a:ext cx="5925312" cy="3821825"/>
          </a:xfrm>
          <a:prstGeom prst="rect">
            <a:avLst/>
          </a:prstGeom>
        </p:spPr>
      </p:pic>
    </p:spTree>
    <p:extLst>
      <p:ext uri="{BB962C8B-B14F-4D97-AF65-F5344CB8AC3E}">
        <p14:creationId xmlns:p14="http://schemas.microsoft.com/office/powerpoint/2010/main" val="22222797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4259</TotalTime>
  <Words>1662</Words>
  <Application>Microsoft Macintosh PowerPoint</Application>
  <PresentationFormat>Widescreen</PresentationFormat>
  <Paragraphs>247</Paragraphs>
  <Slides>30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-apple-system</vt:lpstr>
      <vt:lpstr>Arial</vt:lpstr>
      <vt:lpstr>Calibri</vt:lpstr>
      <vt:lpstr>Courier New</vt:lpstr>
      <vt:lpstr>FuraMono Nerd Font</vt:lpstr>
      <vt:lpstr>Gill Sans MT</vt:lpstr>
      <vt:lpstr>inherit</vt:lpstr>
      <vt:lpstr>Lato</vt:lpstr>
      <vt:lpstr>System Font Regular</vt:lpstr>
      <vt:lpstr>Wingdings</vt:lpstr>
      <vt:lpstr>Parcel</vt:lpstr>
      <vt:lpstr>Modern Development tools</vt:lpstr>
      <vt:lpstr>Plan</vt:lpstr>
      <vt:lpstr>Bash</vt:lpstr>
      <vt:lpstr>Bash </vt:lpstr>
      <vt:lpstr>Why should anyone learn bash?</vt:lpstr>
      <vt:lpstr>But Before we learn more about bash, we must first take a couple of steps back  </vt:lpstr>
      <vt:lpstr>Linux and Linux distributions  </vt:lpstr>
      <vt:lpstr>What is a distribution</vt:lpstr>
      <vt:lpstr>Unix and its look-alikes </vt:lpstr>
      <vt:lpstr>Kernal</vt:lpstr>
      <vt:lpstr>shells</vt:lpstr>
      <vt:lpstr>WSL 2</vt:lpstr>
      <vt:lpstr>Let’s get up and running </vt:lpstr>
      <vt:lpstr>What is the command line? </vt:lpstr>
      <vt:lpstr>Let’s practice some commands</vt:lpstr>
      <vt:lpstr>PowerPoint Presentation</vt:lpstr>
      <vt:lpstr>Installing software  mAC vs linux</vt:lpstr>
      <vt:lpstr>Conda </vt:lpstr>
      <vt:lpstr>PowerPoint Presentation</vt:lpstr>
      <vt:lpstr>Why Use Conda </vt:lpstr>
      <vt:lpstr>Conda installation </vt:lpstr>
      <vt:lpstr>Main conda commands</vt:lpstr>
      <vt:lpstr>R test in conda </vt:lpstr>
      <vt:lpstr>Installing git</vt:lpstr>
      <vt:lpstr>Why use git</vt:lpstr>
      <vt:lpstr>Why use git</vt:lpstr>
      <vt:lpstr>Why use git</vt:lpstr>
      <vt:lpstr>git</vt:lpstr>
      <vt:lpstr>VScode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Development tools</dc:title>
  <dc:creator>Daniel James Roger Hintz</dc:creator>
  <cp:lastModifiedBy>Daniel James Roger Hintz</cp:lastModifiedBy>
  <cp:revision>7</cp:revision>
  <dcterms:created xsi:type="dcterms:W3CDTF">2023-11-13T19:54:45Z</dcterms:created>
  <dcterms:modified xsi:type="dcterms:W3CDTF">2023-11-16T19:23:05Z</dcterms:modified>
</cp:coreProperties>
</file>