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0088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29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65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362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98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449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14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321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442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167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955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81211-490F-40AA-911A-EF670BC196A9}" type="datetimeFigureOut">
              <a:rPr lang="de-AT" smtClean="0"/>
              <a:t>30.09.2025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D1F0-D4CA-47B1-AFA8-7B549C82C22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94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35"/>
          <p:cNvGrpSpPr/>
          <p:nvPr/>
        </p:nvGrpSpPr>
        <p:grpSpPr>
          <a:xfrm>
            <a:off x="2904818" y="836933"/>
            <a:ext cx="3123030" cy="5443485"/>
            <a:chOff x="2904818" y="836933"/>
            <a:chExt cx="3123030" cy="5443485"/>
          </a:xfrm>
        </p:grpSpPr>
        <p:pic>
          <p:nvPicPr>
            <p:cNvPr id="1030" name="Picture 6" descr="Nanopore store: GridI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034" y="836933"/>
              <a:ext cx="1876194" cy="13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pieren 34"/>
            <p:cNvGrpSpPr/>
            <p:nvPr/>
          </p:nvGrpSpPr>
          <p:grpSpPr>
            <a:xfrm>
              <a:off x="2904818" y="1515490"/>
              <a:ext cx="3123030" cy="4764928"/>
              <a:chOff x="2904818" y="1515490"/>
              <a:chExt cx="3123030" cy="4764928"/>
            </a:xfrm>
          </p:grpSpPr>
          <p:sp>
            <p:nvSpPr>
              <p:cNvPr id="4" name="Rechteckiger Pfeil 3"/>
              <p:cNvSpPr/>
              <p:nvPr/>
            </p:nvSpPr>
            <p:spPr>
              <a:xfrm rot="5400000">
                <a:off x="4762353" y="1580156"/>
                <a:ext cx="669392" cy="540060"/>
              </a:xfrm>
              <a:prstGeom prst="bentArrow">
                <a:avLst>
                  <a:gd name="adj1" fmla="val 9187"/>
                  <a:gd name="adj2" fmla="val 9841"/>
                  <a:gd name="adj3" fmla="val 31997"/>
                  <a:gd name="adj4" fmla="val 2509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2915816" y="2204864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2915816" y="3068960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4" name="Abgerundetes Rechteck 13"/>
              <p:cNvSpPr/>
              <p:nvPr/>
            </p:nvSpPr>
            <p:spPr>
              <a:xfrm>
                <a:off x="4719005" y="2204864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16" name="Textfeld 15"/>
              <p:cNvSpPr txBox="1"/>
              <p:nvPr/>
            </p:nvSpPr>
            <p:spPr>
              <a:xfrm>
                <a:off x="4719006" y="2230264"/>
                <a:ext cx="1296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000" dirty="0" err="1" smtClean="0">
                    <a:latin typeface="Georgia" panose="02040502050405020303" pitchFamily="18" charset="0"/>
                  </a:rPr>
                  <a:t>Alignment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to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Reference </a:t>
                </a:r>
              </a:p>
              <a:p>
                <a:pPr algn="ctr"/>
                <a:r>
                  <a:rPr lang="de-AT" sz="800" i="1" dirty="0" smtClean="0">
                    <a:latin typeface="Georgia" panose="02040502050405020303" pitchFamily="18" charset="0"/>
                  </a:rPr>
                  <a:t>Minimap2</a:t>
                </a:r>
              </a:p>
            </p:txBody>
          </p:sp>
          <p:sp>
            <p:nvSpPr>
              <p:cNvPr id="17" name="Textfeld 16"/>
              <p:cNvSpPr txBox="1"/>
              <p:nvPr/>
            </p:nvSpPr>
            <p:spPr>
              <a:xfrm>
                <a:off x="2935750" y="2226930"/>
                <a:ext cx="1296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000" dirty="0" err="1" smtClean="0">
                    <a:latin typeface="Georgia" panose="02040502050405020303" pitchFamily="18" charset="0"/>
                  </a:rPr>
                  <a:t>Filtering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of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Reads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to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ROI </a:t>
                </a:r>
              </a:p>
              <a:p>
                <a:pPr algn="ctr"/>
                <a:r>
                  <a:rPr lang="de-AT" sz="800" i="1" dirty="0" err="1" smtClean="0">
                    <a:latin typeface="Georgia" panose="02040502050405020303" pitchFamily="18" charset="0"/>
                  </a:rPr>
                  <a:t>Samtools</a:t>
                </a:r>
                <a:r>
                  <a:rPr lang="de-AT" sz="800" i="1" dirty="0" smtClean="0">
                    <a:latin typeface="Georgia" panose="02040502050405020303" pitchFamily="18" charset="0"/>
                  </a:rPr>
                  <a:t> </a:t>
                </a:r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2937857" y="3076332"/>
                <a:ext cx="1296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000" dirty="0" smtClean="0">
                    <a:latin typeface="Georgia" panose="02040502050405020303" pitchFamily="18" charset="0"/>
                  </a:rPr>
                  <a:t>Alleles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separation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based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on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length</a:t>
                </a:r>
                <a:endParaRPr lang="de-AT" sz="1000" dirty="0" smtClean="0">
                  <a:latin typeface="Georgia" panose="02040502050405020303" pitchFamily="18" charset="0"/>
                </a:endParaRPr>
              </a:p>
              <a:p>
                <a:pPr algn="ctr"/>
                <a:r>
                  <a:rPr lang="de-AT" sz="800" i="1" dirty="0" err="1" smtClean="0">
                    <a:latin typeface="Georgia" panose="02040502050405020303" pitchFamily="18" charset="0"/>
                  </a:rPr>
                  <a:t>Samtools</a:t>
                </a:r>
                <a:r>
                  <a:rPr lang="de-AT" sz="800" i="1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800" i="1" dirty="0" err="1" smtClean="0">
                    <a:latin typeface="Georgia" panose="02040502050405020303" pitchFamily="18" charset="0"/>
                  </a:rPr>
                  <a:t>and</a:t>
                </a:r>
                <a:r>
                  <a:rPr lang="de-AT" sz="800" i="1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800" i="1" dirty="0" err="1" smtClean="0">
                    <a:latin typeface="Georgia" panose="02040502050405020303" pitchFamily="18" charset="0"/>
                  </a:rPr>
                  <a:t>Awk</a:t>
                </a:r>
                <a:r>
                  <a:rPr lang="de-AT" sz="800" i="1" dirty="0" smtClean="0">
                    <a:latin typeface="Georgia" panose="02040502050405020303" pitchFamily="18" charset="0"/>
                  </a:rPr>
                  <a:t> </a:t>
                </a:r>
              </a:p>
            </p:txBody>
          </p:sp>
          <p:sp>
            <p:nvSpPr>
              <p:cNvPr id="20" name="Abgerundetes Rechteck 19"/>
              <p:cNvSpPr/>
              <p:nvPr/>
            </p:nvSpPr>
            <p:spPr>
              <a:xfrm>
                <a:off x="4719005" y="3084081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4719006" y="3160169"/>
                <a:ext cx="1296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000" dirty="0" smtClean="0">
                    <a:latin typeface="Georgia" panose="02040502050405020303" pitchFamily="18" charset="0"/>
                  </a:rPr>
                  <a:t>Variant Calling </a:t>
                </a:r>
                <a:r>
                  <a:rPr lang="de-AT" sz="800" i="1" dirty="0" smtClean="0">
                    <a:latin typeface="Georgia" panose="02040502050405020303" pitchFamily="18" charset="0"/>
                  </a:rPr>
                  <a:t>Clair3</a:t>
                </a:r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4719007" y="3933056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3" name="Textfeld 22"/>
              <p:cNvSpPr txBox="1"/>
              <p:nvPr/>
            </p:nvSpPr>
            <p:spPr>
              <a:xfrm>
                <a:off x="4719008" y="4024265"/>
                <a:ext cx="1296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000" dirty="0" err="1" smtClean="0">
                    <a:latin typeface="Georgia" panose="02040502050405020303" pitchFamily="18" charset="0"/>
                  </a:rPr>
                  <a:t>Phasing</a:t>
                </a:r>
                <a:endParaRPr lang="de-AT" sz="1000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de-AT" sz="800" i="1" dirty="0" err="1" smtClean="0">
                    <a:latin typeface="Georgia" panose="02040502050405020303" pitchFamily="18" charset="0"/>
                  </a:rPr>
                  <a:t>Whatshap</a:t>
                </a:r>
                <a:endParaRPr lang="de-AT" sz="800" i="1" dirty="0" smtClean="0">
                  <a:latin typeface="Georgia" panose="02040502050405020303" pitchFamily="18" charset="0"/>
                </a:endParaRPr>
              </a:p>
            </p:txBody>
          </p:sp>
          <p:sp>
            <p:nvSpPr>
              <p:cNvPr id="24" name="Abgerundetes Rechteck 23"/>
              <p:cNvSpPr/>
              <p:nvPr/>
            </p:nvSpPr>
            <p:spPr>
              <a:xfrm>
                <a:off x="2918807" y="3933056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5" name="Textfeld 24"/>
              <p:cNvSpPr txBox="1"/>
              <p:nvPr/>
            </p:nvSpPr>
            <p:spPr>
              <a:xfrm>
                <a:off x="2918808" y="3947611"/>
                <a:ext cx="129614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900" dirty="0" smtClean="0">
                    <a:latin typeface="Georgia" panose="02040502050405020303" pitchFamily="18" charset="0"/>
                  </a:rPr>
                  <a:t>Read</a:t>
                </a:r>
                <a:endParaRPr lang="de-AT" sz="900" dirty="0" smtClean="0">
                  <a:latin typeface="Georgia" panose="02040502050405020303" pitchFamily="18" charset="0"/>
                </a:endParaRPr>
              </a:p>
              <a:p>
                <a:pPr algn="ctr"/>
                <a:r>
                  <a:rPr lang="de-AT" sz="900" dirty="0" err="1" smtClean="0">
                    <a:latin typeface="Georgia" panose="02040502050405020303" pitchFamily="18" charset="0"/>
                  </a:rPr>
                  <a:t>Correction</a:t>
                </a:r>
                <a:r>
                  <a:rPr lang="de-AT" sz="900" dirty="0" smtClean="0">
                    <a:latin typeface="Georgia" panose="02040502050405020303" pitchFamily="18" charset="0"/>
                  </a:rPr>
                  <a:t>/</a:t>
                </a:r>
                <a:r>
                  <a:rPr lang="de-AT" sz="900" dirty="0" err="1" smtClean="0">
                    <a:latin typeface="Georgia" panose="02040502050405020303" pitchFamily="18" charset="0"/>
                  </a:rPr>
                  <a:t>Assembly</a:t>
                </a:r>
                <a:r>
                  <a:rPr lang="de-AT" sz="9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800" i="1" dirty="0" err="1" smtClean="0">
                    <a:latin typeface="Georgia" panose="02040502050405020303" pitchFamily="18" charset="0"/>
                  </a:rPr>
                  <a:t>Canu</a:t>
                </a:r>
                <a:endParaRPr lang="de-AT" sz="800" i="1" dirty="0" smtClean="0">
                  <a:latin typeface="Georgia" panose="02040502050405020303" pitchFamily="18" charset="0"/>
                </a:endParaRPr>
              </a:p>
            </p:txBody>
          </p:sp>
          <p:sp>
            <p:nvSpPr>
              <p:cNvPr id="26" name="Abgerundetes Rechteck 25"/>
              <p:cNvSpPr/>
              <p:nvPr/>
            </p:nvSpPr>
            <p:spPr>
              <a:xfrm>
                <a:off x="2918808" y="4797152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2909079" y="4768691"/>
                <a:ext cx="129614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900" dirty="0" err="1" smtClean="0">
                    <a:latin typeface="Georgia" panose="02040502050405020303" pitchFamily="18" charset="0"/>
                  </a:rPr>
                  <a:t>Corrected</a:t>
                </a:r>
                <a:r>
                  <a:rPr lang="de-AT" sz="9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900" dirty="0" smtClean="0">
                    <a:latin typeface="Georgia" panose="02040502050405020303" pitchFamily="18" charset="0"/>
                  </a:rPr>
                  <a:t>Reads/</a:t>
                </a:r>
                <a:r>
                  <a:rPr lang="de-AT" sz="900" dirty="0" err="1" smtClean="0">
                    <a:latin typeface="Georgia" panose="02040502050405020303" pitchFamily="18" charset="0"/>
                  </a:rPr>
                  <a:t>Assembly</a:t>
                </a:r>
                <a:endParaRPr lang="de-AT" sz="900" dirty="0" smtClean="0">
                  <a:latin typeface="Georgia" panose="02040502050405020303" pitchFamily="18" charset="0"/>
                </a:endParaRPr>
              </a:p>
              <a:p>
                <a:pPr algn="ctr"/>
                <a:r>
                  <a:rPr lang="de-DE" sz="900" dirty="0" err="1" smtClean="0">
                    <a:latin typeface="Georgia" panose="02040502050405020303" pitchFamily="18" charset="0"/>
                  </a:rPr>
                  <a:t>Postprocessing</a:t>
                </a:r>
                <a:endParaRPr lang="de-AT" sz="900" dirty="0" smtClean="0">
                  <a:latin typeface="Georgia" panose="02040502050405020303" pitchFamily="18" charset="0"/>
                </a:endParaRPr>
              </a:p>
              <a:p>
                <a:pPr algn="ctr"/>
                <a:r>
                  <a:rPr lang="de-AT" sz="800" i="1" dirty="0" smtClean="0">
                    <a:latin typeface="Georgia" panose="02040502050405020303" pitchFamily="18" charset="0"/>
                  </a:rPr>
                  <a:t>In-house</a:t>
                </a:r>
                <a:endParaRPr lang="de-AT" sz="800" i="1" dirty="0" smtClean="0">
                  <a:latin typeface="Georgia" panose="02040502050405020303" pitchFamily="18" charset="0"/>
                </a:endParaRPr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4719004" y="4797152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29" name="Textfeld 28"/>
              <p:cNvSpPr txBox="1"/>
              <p:nvPr/>
            </p:nvSpPr>
            <p:spPr>
              <a:xfrm>
                <a:off x="4731705" y="4822552"/>
                <a:ext cx="1296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000" dirty="0" smtClean="0">
                    <a:latin typeface="Georgia" panose="02040502050405020303" pitchFamily="18" charset="0"/>
                  </a:rPr>
                  <a:t>VNTR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Motifs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Assembly</a:t>
                </a:r>
                <a:endParaRPr lang="de-AT" sz="1000" dirty="0">
                  <a:latin typeface="Georgia" panose="02040502050405020303" pitchFamily="18" charset="0"/>
                </a:endParaRPr>
              </a:p>
              <a:p>
                <a:pPr algn="ctr"/>
                <a:r>
                  <a:rPr lang="de-AT" sz="800" i="1" dirty="0" err="1" smtClean="0">
                    <a:latin typeface="Georgia" panose="02040502050405020303" pitchFamily="18" charset="0"/>
                  </a:rPr>
                  <a:t>TRViz</a:t>
                </a:r>
                <a:endParaRPr lang="de-AT" sz="800" i="1" dirty="0" smtClean="0">
                  <a:latin typeface="Georgia" panose="02040502050405020303" pitchFamily="18" charset="0"/>
                </a:endParaRPr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4719004" y="5676915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1" name="Textfeld 30"/>
              <p:cNvSpPr txBox="1"/>
              <p:nvPr/>
            </p:nvSpPr>
            <p:spPr>
              <a:xfrm>
                <a:off x="4719005" y="5703337"/>
                <a:ext cx="1296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1000" dirty="0" smtClean="0">
                    <a:latin typeface="Georgia" panose="02040502050405020303" pitchFamily="18" charset="0"/>
                  </a:rPr>
                  <a:t>QC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and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Detection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of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LoF</a:t>
                </a:r>
                <a:r>
                  <a:rPr lang="de-AT" sz="10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1000" dirty="0" err="1" smtClean="0">
                    <a:latin typeface="Georgia" panose="02040502050405020303" pitchFamily="18" charset="0"/>
                  </a:rPr>
                  <a:t>Variants</a:t>
                </a:r>
                <a:endParaRPr lang="de-AT" sz="1000" dirty="0" smtClean="0">
                  <a:latin typeface="Georgia" panose="02040502050405020303" pitchFamily="18" charset="0"/>
                </a:endParaRPr>
              </a:p>
              <a:p>
                <a:pPr algn="ctr"/>
                <a:r>
                  <a:rPr lang="de-AT" sz="800" i="1" dirty="0" smtClean="0">
                    <a:latin typeface="Georgia" panose="02040502050405020303" pitchFamily="18" charset="0"/>
                  </a:rPr>
                  <a:t>In-house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2918852" y="5676915"/>
                <a:ext cx="1296144" cy="576064"/>
              </a:xfrm>
              <a:prstGeom prst="roundRect">
                <a:avLst>
                  <a:gd name="adj" fmla="val 879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2909079" y="5649476"/>
                <a:ext cx="1296143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AT" sz="900" dirty="0" smtClean="0">
                    <a:latin typeface="Georgia" panose="02040502050405020303" pitchFamily="18" charset="0"/>
                  </a:rPr>
                  <a:t>Visual </a:t>
                </a:r>
                <a:r>
                  <a:rPr lang="de-AT" sz="900" dirty="0" err="1" smtClean="0">
                    <a:latin typeface="Georgia" panose="02040502050405020303" pitchFamily="18" charset="0"/>
                  </a:rPr>
                  <a:t>Representation</a:t>
                </a:r>
                <a:r>
                  <a:rPr lang="de-AT" sz="900" dirty="0" smtClean="0">
                    <a:latin typeface="Georgia" panose="02040502050405020303" pitchFamily="18" charset="0"/>
                  </a:rPr>
                  <a:t> </a:t>
                </a:r>
                <a:r>
                  <a:rPr lang="de-AT" sz="900" dirty="0" err="1" smtClean="0">
                    <a:latin typeface="Georgia" panose="02040502050405020303" pitchFamily="18" charset="0"/>
                  </a:rPr>
                  <a:t>of</a:t>
                </a:r>
                <a:r>
                  <a:rPr lang="de-AT" sz="900" dirty="0" smtClean="0">
                    <a:latin typeface="Georgia" panose="02040502050405020303" pitchFamily="18" charset="0"/>
                  </a:rPr>
                  <a:t> VNTR</a:t>
                </a:r>
              </a:p>
              <a:p>
                <a:pPr algn="ctr"/>
                <a:r>
                  <a:rPr lang="de-AT" sz="800" i="1" dirty="0" smtClean="0">
                    <a:latin typeface="Georgia" panose="02040502050405020303" pitchFamily="18" charset="0"/>
                  </a:rPr>
                  <a:t>In-house</a:t>
                </a:r>
              </a:p>
            </p:txBody>
          </p:sp>
          <p:cxnSp>
            <p:nvCxnSpPr>
              <p:cNvPr id="46" name="Gerade Verbindung mit Pfeil 45"/>
              <p:cNvCxnSpPr>
                <a:stCxn id="14" idx="1"/>
                <a:endCxn id="10" idx="3"/>
              </p:cNvCxnSpPr>
              <p:nvPr/>
            </p:nvCxnSpPr>
            <p:spPr>
              <a:xfrm flipH="1">
                <a:off x="4211960" y="2492896"/>
                <a:ext cx="507045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ieren 48"/>
              <p:cNvGrpSpPr/>
              <p:nvPr/>
            </p:nvGrpSpPr>
            <p:grpSpPr>
              <a:xfrm rot="2014891">
                <a:off x="4179465" y="2768677"/>
                <a:ext cx="637379" cy="218924"/>
                <a:chOff x="619944" y="2620574"/>
                <a:chExt cx="576064" cy="215444"/>
              </a:xfrm>
            </p:grpSpPr>
            <p:cxnSp>
              <p:nvCxnSpPr>
                <p:cNvPr id="50" name="Gerade Verbindung mit Pfeil 49"/>
                <p:cNvCxnSpPr/>
                <p:nvPr/>
              </p:nvCxnSpPr>
              <p:spPr>
                <a:xfrm>
                  <a:off x="619944" y="2793277"/>
                  <a:ext cx="576064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feld 50"/>
                <p:cNvSpPr txBox="1"/>
                <p:nvPr/>
              </p:nvSpPr>
              <p:spPr>
                <a:xfrm>
                  <a:off x="675109" y="2620574"/>
                  <a:ext cx="4320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8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WGS</a:t>
                  </a:r>
                </a:p>
              </p:txBody>
            </p:sp>
          </p:grpSp>
          <p:grpSp>
            <p:nvGrpSpPr>
              <p:cNvPr id="52" name="Gruppieren 51"/>
              <p:cNvGrpSpPr/>
              <p:nvPr/>
            </p:nvGrpSpPr>
            <p:grpSpPr>
              <a:xfrm rot="5400000">
                <a:off x="3451083" y="2831920"/>
                <a:ext cx="441054" cy="215444"/>
                <a:chOff x="547902" y="-26516"/>
                <a:chExt cx="504057" cy="215444"/>
              </a:xfrm>
            </p:grpSpPr>
            <p:cxnSp>
              <p:nvCxnSpPr>
                <p:cNvPr id="53" name="Gerade Verbindung mit Pfeil 52"/>
                <p:cNvCxnSpPr>
                  <a:stCxn id="10" idx="2"/>
                  <a:endCxn id="12" idx="0"/>
                </p:cNvCxnSpPr>
                <p:nvPr/>
              </p:nvCxnSpPr>
              <p:spPr>
                <a:xfrm rot="16200000">
                  <a:off x="783133" y="24340"/>
                  <a:ext cx="0" cy="32917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feld 53"/>
                <p:cNvSpPr txBox="1"/>
                <p:nvPr/>
              </p:nvSpPr>
              <p:spPr>
                <a:xfrm>
                  <a:off x="547902" y="-26516"/>
                  <a:ext cx="50405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8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PCR</a:t>
                  </a:r>
                  <a:endParaRPr lang="de-AT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7" name="Gruppieren 56"/>
              <p:cNvGrpSpPr/>
              <p:nvPr/>
            </p:nvGrpSpPr>
            <p:grpSpPr>
              <a:xfrm>
                <a:off x="3557151" y="3587716"/>
                <a:ext cx="215444" cy="436551"/>
                <a:chOff x="400592" y="1751802"/>
                <a:chExt cx="246219" cy="436551"/>
              </a:xfrm>
            </p:grpSpPr>
            <p:cxnSp>
              <p:nvCxnSpPr>
                <p:cNvPr id="58" name="Gerade Verbindung mit Pfeil 57"/>
                <p:cNvCxnSpPr>
                  <a:stCxn id="12" idx="2"/>
                  <a:endCxn id="24" idx="0"/>
                </p:cNvCxnSpPr>
                <p:nvPr/>
              </p:nvCxnSpPr>
              <p:spPr>
                <a:xfrm>
                  <a:off x="408291" y="1809110"/>
                  <a:ext cx="3418" cy="28803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feld 58"/>
                <p:cNvSpPr txBox="1"/>
                <p:nvPr/>
              </p:nvSpPr>
              <p:spPr>
                <a:xfrm rot="5400000">
                  <a:off x="305426" y="1846968"/>
                  <a:ext cx="436551" cy="246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8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YES</a:t>
                  </a:r>
                </a:p>
              </p:txBody>
            </p:sp>
          </p:grpSp>
          <p:grpSp>
            <p:nvGrpSpPr>
              <p:cNvPr id="60" name="Gruppieren 59"/>
              <p:cNvGrpSpPr/>
              <p:nvPr/>
            </p:nvGrpSpPr>
            <p:grpSpPr>
              <a:xfrm>
                <a:off x="4234000" y="3170303"/>
                <a:ext cx="504119" cy="215444"/>
                <a:chOff x="516726" y="1574578"/>
                <a:chExt cx="576132" cy="215444"/>
              </a:xfrm>
            </p:grpSpPr>
            <p:cxnSp>
              <p:nvCxnSpPr>
                <p:cNvPr id="61" name="Gerade Verbindung mit Pfeil 60"/>
                <p:cNvCxnSpPr>
                  <a:stCxn id="18" idx="3"/>
                  <a:endCxn id="21" idx="1"/>
                </p:cNvCxnSpPr>
                <p:nvPr/>
              </p:nvCxnSpPr>
              <p:spPr>
                <a:xfrm>
                  <a:off x="516726" y="1742217"/>
                  <a:ext cx="554288" cy="689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feld 61"/>
                <p:cNvSpPr txBox="1"/>
                <p:nvPr/>
              </p:nvSpPr>
              <p:spPr>
                <a:xfrm>
                  <a:off x="588801" y="1574578"/>
                  <a:ext cx="50405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AT" sz="800" b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NO</a:t>
                  </a:r>
                </a:p>
              </p:txBody>
            </p:sp>
          </p:grpSp>
          <p:cxnSp>
            <p:nvCxnSpPr>
              <p:cNvPr id="67" name="Gerade Verbindung mit Pfeil 66"/>
              <p:cNvCxnSpPr>
                <a:stCxn id="20" idx="2"/>
                <a:endCxn id="22" idx="0"/>
              </p:cNvCxnSpPr>
              <p:nvPr/>
            </p:nvCxnSpPr>
            <p:spPr>
              <a:xfrm>
                <a:off x="5367077" y="3660145"/>
                <a:ext cx="2" cy="27291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rade Verbindung mit Pfeil 69"/>
              <p:cNvCxnSpPr>
                <a:stCxn id="23" idx="1"/>
              </p:cNvCxnSpPr>
              <p:nvPr/>
            </p:nvCxnSpPr>
            <p:spPr>
              <a:xfrm flipH="1">
                <a:off x="4222750" y="4208931"/>
                <a:ext cx="496258" cy="111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mit Pfeil 73"/>
              <p:cNvCxnSpPr>
                <a:stCxn id="24" idx="2"/>
              </p:cNvCxnSpPr>
              <p:nvPr/>
            </p:nvCxnSpPr>
            <p:spPr>
              <a:xfrm>
                <a:off x="3566879" y="4509120"/>
                <a:ext cx="1821" cy="29148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mit Pfeil 76"/>
              <p:cNvCxnSpPr>
                <a:stCxn id="26" idx="3"/>
                <a:endCxn id="28" idx="1"/>
              </p:cNvCxnSpPr>
              <p:nvPr/>
            </p:nvCxnSpPr>
            <p:spPr>
              <a:xfrm>
                <a:off x="4214952" y="5085184"/>
                <a:ext cx="504052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 Verbindung mit Pfeil 81"/>
              <p:cNvCxnSpPr>
                <a:stCxn id="28" idx="2"/>
                <a:endCxn id="30" idx="0"/>
              </p:cNvCxnSpPr>
              <p:nvPr/>
            </p:nvCxnSpPr>
            <p:spPr>
              <a:xfrm>
                <a:off x="5367076" y="5373216"/>
                <a:ext cx="0" cy="30369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mit Pfeil 84"/>
              <p:cNvCxnSpPr>
                <a:stCxn id="30" idx="1"/>
                <a:endCxn id="32" idx="3"/>
              </p:cNvCxnSpPr>
              <p:nvPr/>
            </p:nvCxnSpPr>
            <p:spPr>
              <a:xfrm flipH="1">
                <a:off x="4214996" y="5964947"/>
                <a:ext cx="504008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feld 1"/>
              <p:cNvSpPr txBox="1"/>
              <p:nvPr/>
            </p:nvSpPr>
            <p:spPr>
              <a:xfrm>
                <a:off x="4732128" y="2191606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/>
                  <a:t>A</a:t>
                </a:r>
                <a:endParaRPr lang="de-AT" sz="1000" b="1" dirty="0"/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4719003" y="5655354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/>
                  <a:t>I</a:t>
                </a:r>
                <a:endParaRPr lang="de-AT" sz="1000" b="1" dirty="0"/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2904818" y="2202829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 smtClean="0"/>
                  <a:t>B</a:t>
                </a:r>
                <a:endParaRPr lang="de-AT" sz="1000" b="1" dirty="0"/>
              </a:p>
            </p:txBody>
          </p:sp>
          <p:sp>
            <p:nvSpPr>
              <p:cNvPr id="71" name="Textfeld 70"/>
              <p:cNvSpPr txBox="1"/>
              <p:nvPr/>
            </p:nvSpPr>
            <p:spPr>
              <a:xfrm>
                <a:off x="2904818" y="3057188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/>
                  <a:t>C</a:t>
                </a:r>
                <a:endParaRPr lang="de-AT" sz="1000" b="1" dirty="0"/>
              </a:p>
            </p:txBody>
          </p:sp>
          <p:sp>
            <p:nvSpPr>
              <p:cNvPr id="72" name="Textfeld 71"/>
              <p:cNvSpPr txBox="1"/>
              <p:nvPr/>
            </p:nvSpPr>
            <p:spPr>
              <a:xfrm>
                <a:off x="4719007" y="3068960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/>
                  <a:t>D</a:t>
                </a:r>
                <a:endParaRPr lang="de-AT" sz="1000" b="1" dirty="0"/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4719007" y="3908955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/>
                  <a:t>E</a:t>
                </a:r>
                <a:endParaRPr lang="de-AT" sz="1000" b="1" dirty="0"/>
              </a:p>
            </p:txBody>
          </p:sp>
          <p:sp>
            <p:nvSpPr>
              <p:cNvPr id="75" name="Textfeld 74"/>
              <p:cNvSpPr txBox="1"/>
              <p:nvPr/>
            </p:nvSpPr>
            <p:spPr>
              <a:xfrm>
                <a:off x="2915816" y="3927170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/>
                  <a:t>F</a:t>
                </a:r>
                <a:endParaRPr lang="de-AT" sz="1000" b="1" dirty="0"/>
              </a:p>
            </p:txBody>
          </p:sp>
          <p:sp>
            <p:nvSpPr>
              <p:cNvPr id="76" name="Textfeld 75"/>
              <p:cNvSpPr txBox="1"/>
              <p:nvPr/>
            </p:nvSpPr>
            <p:spPr>
              <a:xfrm>
                <a:off x="2904818" y="4767050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/>
                  <a:t>G</a:t>
                </a:r>
                <a:endParaRPr lang="de-AT" sz="1000" b="1" dirty="0"/>
              </a:p>
            </p:txBody>
          </p:sp>
          <p:sp>
            <p:nvSpPr>
              <p:cNvPr id="78" name="Textfeld 77"/>
              <p:cNvSpPr txBox="1"/>
              <p:nvPr/>
            </p:nvSpPr>
            <p:spPr>
              <a:xfrm>
                <a:off x="4719003" y="4766955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/>
                  <a:t>H</a:t>
                </a:r>
                <a:endParaRPr lang="de-AT" sz="1000" b="1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2915816" y="5644480"/>
                <a:ext cx="2160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AT" sz="1000" b="1" dirty="0"/>
                  <a:t>J</a:t>
                </a:r>
                <a:endParaRPr lang="de-AT" sz="1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0987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Bildschirmpräsentation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</dc:creator>
  <cp:lastModifiedBy>Silvia</cp:lastModifiedBy>
  <cp:revision>26</cp:revision>
  <dcterms:created xsi:type="dcterms:W3CDTF">2025-05-05T08:57:01Z</dcterms:created>
  <dcterms:modified xsi:type="dcterms:W3CDTF">2025-10-01T07:23:11Z</dcterms:modified>
</cp:coreProperties>
</file>