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60" r:id="rId5"/>
    <p:sldId id="262"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154" autoAdjust="0"/>
  </p:normalViewPr>
  <p:slideViewPr>
    <p:cSldViewPr snapToGrid="0">
      <p:cViewPr varScale="1">
        <p:scale>
          <a:sx n="92" d="100"/>
          <a:sy n="92" d="100"/>
        </p:scale>
        <p:origin x="127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E8A447-6453-42B2-BBC5-EEF1FD887C52}" type="datetimeFigureOut">
              <a:rPr lang="zh-CN" altLang="en-US" smtClean="0"/>
              <a:t>2023/5/13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303EEE-FA67-4692-A245-E19D31F90001}" type="slidenum">
              <a:rPr lang="zh-CN" altLang="en-US" smtClean="0"/>
              <a:t>‹#›</a:t>
            </a:fld>
            <a:endParaRPr lang="zh-CN" altLang="en-US"/>
          </a:p>
        </p:txBody>
      </p:sp>
    </p:spTree>
    <p:extLst>
      <p:ext uri="{BB962C8B-B14F-4D97-AF65-F5344CB8AC3E}">
        <p14:creationId xmlns:p14="http://schemas.microsoft.com/office/powerpoint/2010/main" val="812963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Good evening, all the distinguished professors. Now I’m going to start our demonstration about our project.</a:t>
            </a:r>
            <a:endParaRPr lang="zh-CN" altLang="en-US" dirty="0"/>
          </a:p>
        </p:txBody>
      </p:sp>
      <p:sp>
        <p:nvSpPr>
          <p:cNvPr id="4" name="灯片编号占位符 3"/>
          <p:cNvSpPr>
            <a:spLocks noGrp="1"/>
          </p:cNvSpPr>
          <p:nvPr>
            <p:ph type="sldNum" sz="quarter" idx="5"/>
          </p:nvPr>
        </p:nvSpPr>
        <p:spPr/>
        <p:txBody>
          <a:bodyPr/>
          <a:lstStyle/>
          <a:p>
            <a:fld id="{97303EEE-FA67-4692-A245-E19D31F90001}" type="slidenum">
              <a:rPr lang="zh-CN" altLang="en-US" smtClean="0"/>
              <a:t>1</a:t>
            </a:fld>
            <a:endParaRPr lang="zh-CN" altLang="en-US"/>
          </a:p>
        </p:txBody>
      </p:sp>
    </p:spTree>
    <p:extLst>
      <p:ext uri="{BB962C8B-B14F-4D97-AF65-F5344CB8AC3E}">
        <p14:creationId xmlns:p14="http://schemas.microsoft.com/office/powerpoint/2010/main" val="4163788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Firstly, I’m going to introduce our project. The project focuses on predicting the parameters of a certain material, which is based on a physical experiment called TDTR model. A laser with a certain frequency is hit on a synthetic material and we will get the output phase. This process can be simulated as a function with many input parameters.</a:t>
            </a:r>
          </a:p>
          <a:p>
            <a:r>
              <a:rPr lang="en-US" altLang="zh-CN" dirty="0"/>
              <a:t>With frequencies and phases as dataset, we put them into the neural network and start training, finally we can get some of their coefficients.</a:t>
            </a:r>
            <a:endParaRPr lang="zh-CN" altLang="en-US" dirty="0"/>
          </a:p>
        </p:txBody>
      </p:sp>
      <p:sp>
        <p:nvSpPr>
          <p:cNvPr id="4" name="灯片编号占位符 3"/>
          <p:cNvSpPr>
            <a:spLocks noGrp="1"/>
          </p:cNvSpPr>
          <p:nvPr>
            <p:ph type="sldNum" sz="quarter" idx="5"/>
          </p:nvPr>
        </p:nvSpPr>
        <p:spPr/>
        <p:txBody>
          <a:bodyPr/>
          <a:lstStyle/>
          <a:p>
            <a:fld id="{97303EEE-FA67-4692-A245-E19D31F90001}" type="slidenum">
              <a:rPr lang="zh-CN" altLang="en-US" smtClean="0"/>
              <a:t>2</a:t>
            </a:fld>
            <a:endParaRPr lang="zh-CN" altLang="en-US"/>
          </a:p>
        </p:txBody>
      </p:sp>
    </p:spTree>
    <p:extLst>
      <p:ext uri="{BB962C8B-B14F-4D97-AF65-F5344CB8AC3E}">
        <p14:creationId xmlns:p14="http://schemas.microsoft.com/office/powerpoint/2010/main" val="3218990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are some outcomes of our project. </a:t>
            </a:r>
          </a:p>
          <a:p>
            <a:r>
              <a:rPr lang="en-US" altLang="zh-CN" dirty="0"/>
              <a:t>First, we have transformed the original </a:t>
            </a:r>
            <a:r>
              <a:rPr lang="en-US" altLang="zh-CN" dirty="0" err="1"/>
              <a:t>numpy</a:t>
            </a:r>
            <a:r>
              <a:rPr lang="en-US" altLang="zh-CN" dirty="0"/>
              <a:t> code to </a:t>
            </a:r>
            <a:r>
              <a:rPr lang="en-US" altLang="zh-CN" dirty="0" err="1"/>
              <a:t>Pytorch</a:t>
            </a:r>
            <a:r>
              <a:rPr lang="en-US" altLang="zh-CN" dirty="0"/>
              <a:t> code. Therefore, we can use </a:t>
            </a:r>
            <a:r>
              <a:rPr lang="en-US" altLang="zh-CN" dirty="0" err="1"/>
              <a:t>Pytorch</a:t>
            </a:r>
            <a:r>
              <a:rPr lang="en-US" altLang="zh-CN" dirty="0"/>
              <a:t> to apply to this physical model. Therefore, we can make the physical experiment come true on our computers.</a:t>
            </a:r>
          </a:p>
          <a:p>
            <a:r>
              <a:rPr lang="en-US" altLang="zh-CN" dirty="0"/>
              <a:t>Second, we have finished the parameter fitting job, we can predict 2 parameters with accuracy. We have tried a series of adjustments like normalization, deepen the neural network. Finally, like what we can see in the right picture, the output of the network is very close to the actual values. </a:t>
            </a:r>
          </a:p>
          <a:p>
            <a:r>
              <a:rPr lang="en-US" altLang="zh-CN" dirty="0"/>
              <a:t>Third, we have thought some practical problems. Like noise, we try to simulate the noise and predict the parameters again. In order to do this, we use noises as new outputs of our neural network and predict them, too. Besides, we also found that this method can be used to get the solutions of some Partial Differential Equation.</a:t>
            </a:r>
            <a:endParaRPr lang="zh-CN" altLang="en-US" dirty="0"/>
          </a:p>
        </p:txBody>
      </p:sp>
      <p:sp>
        <p:nvSpPr>
          <p:cNvPr id="4" name="灯片编号占位符 3"/>
          <p:cNvSpPr>
            <a:spLocks noGrp="1"/>
          </p:cNvSpPr>
          <p:nvPr>
            <p:ph type="sldNum" sz="quarter" idx="5"/>
          </p:nvPr>
        </p:nvSpPr>
        <p:spPr/>
        <p:txBody>
          <a:bodyPr/>
          <a:lstStyle/>
          <a:p>
            <a:fld id="{97303EEE-FA67-4692-A245-E19D31F90001}" type="slidenum">
              <a:rPr lang="zh-CN" altLang="en-US" smtClean="0"/>
              <a:t>3</a:t>
            </a:fld>
            <a:endParaRPr lang="zh-CN" altLang="en-US"/>
          </a:p>
        </p:txBody>
      </p:sp>
    </p:spTree>
    <p:extLst>
      <p:ext uri="{BB962C8B-B14F-4D97-AF65-F5344CB8AC3E}">
        <p14:creationId xmlns:p14="http://schemas.microsoft.com/office/powerpoint/2010/main" val="1688957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also found that there are some limitations of our project. </a:t>
            </a:r>
          </a:p>
          <a:p>
            <a:r>
              <a:rPr lang="en-US" altLang="zh-CN" dirty="0"/>
              <a:t>In the first place, because the noise is undetermined, we cannot predict the parameters very well when the noise is big enough.</a:t>
            </a:r>
          </a:p>
          <a:p>
            <a:r>
              <a:rPr lang="en-US" altLang="zh-CN" dirty="0"/>
              <a:t>Besides, the generalization of predicting still needs to improve. Since we can just focus on one kind of material and use it data to train the network. If there are more materials that required measuring, the problem will be raised up to multi-dimension, which will require more work.</a:t>
            </a:r>
            <a:endParaRPr lang="zh-CN" altLang="en-US" dirty="0"/>
          </a:p>
        </p:txBody>
      </p:sp>
      <p:sp>
        <p:nvSpPr>
          <p:cNvPr id="4" name="灯片编号占位符 3"/>
          <p:cNvSpPr>
            <a:spLocks noGrp="1"/>
          </p:cNvSpPr>
          <p:nvPr>
            <p:ph type="sldNum" sz="quarter" idx="5"/>
          </p:nvPr>
        </p:nvSpPr>
        <p:spPr/>
        <p:txBody>
          <a:bodyPr/>
          <a:lstStyle/>
          <a:p>
            <a:fld id="{97303EEE-FA67-4692-A245-E19D31F90001}" type="slidenum">
              <a:rPr lang="zh-CN" altLang="en-US" smtClean="0"/>
              <a:t>4</a:t>
            </a:fld>
            <a:endParaRPr lang="zh-CN" altLang="en-US"/>
          </a:p>
        </p:txBody>
      </p:sp>
    </p:spTree>
    <p:extLst>
      <p:ext uri="{BB962C8B-B14F-4D97-AF65-F5344CB8AC3E}">
        <p14:creationId xmlns:p14="http://schemas.microsoft.com/office/powerpoint/2010/main" val="1441268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have acquired a lot of skills during this meaningful project. </a:t>
            </a:r>
          </a:p>
          <a:p>
            <a:r>
              <a:rPr lang="en-US" altLang="zh-CN" dirty="0"/>
              <a:t>We record our process weekly or daily on the blog and write down some thoughts.</a:t>
            </a:r>
          </a:p>
          <a:p>
            <a:r>
              <a:rPr lang="en-US" altLang="zh-CN" dirty="0"/>
              <a:t>We attended some seminars given by seniors or professors and understood some cutting-edge knowledge.</a:t>
            </a:r>
          </a:p>
          <a:p>
            <a:r>
              <a:rPr lang="en-US" altLang="zh-CN" dirty="0"/>
              <a:t>We also joined the self-study group and communicate with other students to learn from each other, which helped us have a better understanding of machine learning. </a:t>
            </a:r>
          </a:p>
          <a:p>
            <a:r>
              <a:rPr lang="en-US" altLang="zh-CN" dirty="0"/>
              <a:t>Therefore, we have gained a lot in this project.</a:t>
            </a:r>
          </a:p>
        </p:txBody>
      </p:sp>
      <p:sp>
        <p:nvSpPr>
          <p:cNvPr id="4" name="灯片编号占位符 3"/>
          <p:cNvSpPr>
            <a:spLocks noGrp="1"/>
          </p:cNvSpPr>
          <p:nvPr>
            <p:ph type="sldNum" sz="quarter" idx="5"/>
          </p:nvPr>
        </p:nvSpPr>
        <p:spPr/>
        <p:txBody>
          <a:bodyPr/>
          <a:lstStyle/>
          <a:p>
            <a:fld id="{97303EEE-FA67-4692-A245-E19D31F90001}" type="slidenum">
              <a:rPr lang="zh-CN" altLang="en-US" smtClean="0"/>
              <a:t>5</a:t>
            </a:fld>
            <a:endParaRPr lang="zh-CN" altLang="en-US"/>
          </a:p>
        </p:txBody>
      </p:sp>
    </p:spTree>
    <p:extLst>
      <p:ext uri="{BB962C8B-B14F-4D97-AF65-F5344CB8AC3E}">
        <p14:creationId xmlns:p14="http://schemas.microsoft.com/office/powerpoint/2010/main" val="3036409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These are all ideas of our project demonstration, thanks for listening.</a:t>
            </a:r>
            <a:endParaRPr lang="zh-CN" altLang="en-US" dirty="0"/>
          </a:p>
        </p:txBody>
      </p:sp>
      <p:sp>
        <p:nvSpPr>
          <p:cNvPr id="4" name="灯片编号占位符 3"/>
          <p:cNvSpPr>
            <a:spLocks noGrp="1"/>
          </p:cNvSpPr>
          <p:nvPr>
            <p:ph type="sldNum" sz="quarter" idx="5"/>
          </p:nvPr>
        </p:nvSpPr>
        <p:spPr/>
        <p:txBody>
          <a:bodyPr/>
          <a:lstStyle/>
          <a:p>
            <a:fld id="{97303EEE-FA67-4692-A245-E19D31F90001}" type="slidenum">
              <a:rPr lang="zh-CN" altLang="en-US" smtClean="0"/>
              <a:t>6</a:t>
            </a:fld>
            <a:endParaRPr lang="zh-CN" altLang="en-US"/>
          </a:p>
        </p:txBody>
      </p:sp>
    </p:spTree>
    <p:extLst>
      <p:ext uri="{BB962C8B-B14F-4D97-AF65-F5344CB8AC3E}">
        <p14:creationId xmlns:p14="http://schemas.microsoft.com/office/powerpoint/2010/main" val="1496198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69962B-FD32-D7B8-C999-B0B912A5C09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6B355DA-4E1D-7C73-07C7-55086DB6AE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A10870D-811C-18D3-D941-E319E8CBFAED}"/>
              </a:ext>
            </a:extLst>
          </p:cNvPr>
          <p:cNvSpPr>
            <a:spLocks noGrp="1"/>
          </p:cNvSpPr>
          <p:nvPr>
            <p:ph type="dt" sz="half" idx="10"/>
          </p:nvPr>
        </p:nvSpPr>
        <p:spPr/>
        <p:txBody>
          <a:bodyPr/>
          <a:lstStyle/>
          <a:p>
            <a:fld id="{AEFE396E-012B-46E1-BB73-1E3D3571F96D}" type="datetimeFigureOut">
              <a:rPr lang="zh-CN" altLang="en-US" smtClean="0"/>
              <a:t>2023/5/13</a:t>
            </a:fld>
            <a:endParaRPr lang="zh-CN" altLang="en-US"/>
          </a:p>
        </p:txBody>
      </p:sp>
      <p:sp>
        <p:nvSpPr>
          <p:cNvPr id="5" name="页脚占位符 4">
            <a:extLst>
              <a:ext uri="{FF2B5EF4-FFF2-40B4-BE49-F238E27FC236}">
                <a16:creationId xmlns:a16="http://schemas.microsoft.com/office/drawing/2014/main" id="{2F635ECE-2A47-99A6-2AE0-703F24788A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CB6792-5561-8ACB-02C7-7CEB4B121137}"/>
              </a:ext>
            </a:extLst>
          </p:cNvPr>
          <p:cNvSpPr>
            <a:spLocks noGrp="1"/>
          </p:cNvSpPr>
          <p:nvPr>
            <p:ph type="sldNum" sz="quarter" idx="12"/>
          </p:nvPr>
        </p:nvSpPr>
        <p:spPr/>
        <p:txBody>
          <a:bodyPr/>
          <a:lstStyle/>
          <a:p>
            <a:fld id="{50158006-0184-43B5-945A-7E8EF26607C4}" type="slidenum">
              <a:rPr lang="zh-CN" altLang="en-US" smtClean="0"/>
              <a:t>‹#›</a:t>
            </a:fld>
            <a:endParaRPr lang="zh-CN" altLang="en-US"/>
          </a:p>
        </p:txBody>
      </p:sp>
    </p:spTree>
    <p:extLst>
      <p:ext uri="{BB962C8B-B14F-4D97-AF65-F5344CB8AC3E}">
        <p14:creationId xmlns:p14="http://schemas.microsoft.com/office/powerpoint/2010/main" val="3920186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1D03F9-640C-7908-2F18-29D22A03E43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B404363-D184-BB9F-8AD8-70A9A29842A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E0C02D-F330-A292-87D8-6F14970D5109}"/>
              </a:ext>
            </a:extLst>
          </p:cNvPr>
          <p:cNvSpPr>
            <a:spLocks noGrp="1"/>
          </p:cNvSpPr>
          <p:nvPr>
            <p:ph type="dt" sz="half" idx="10"/>
          </p:nvPr>
        </p:nvSpPr>
        <p:spPr/>
        <p:txBody>
          <a:bodyPr/>
          <a:lstStyle/>
          <a:p>
            <a:fld id="{AEFE396E-012B-46E1-BB73-1E3D3571F96D}" type="datetimeFigureOut">
              <a:rPr lang="zh-CN" altLang="en-US" smtClean="0"/>
              <a:t>2023/5/13</a:t>
            </a:fld>
            <a:endParaRPr lang="zh-CN" altLang="en-US"/>
          </a:p>
        </p:txBody>
      </p:sp>
      <p:sp>
        <p:nvSpPr>
          <p:cNvPr id="5" name="页脚占位符 4">
            <a:extLst>
              <a:ext uri="{FF2B5EF4-FFF2-40B4-BE49-F238E27FC236}">
                <a16:creationId xmlns:a16="http://schemas.microsoft.com/office/drawing/2014/main" id="{A5B283F2-4AB6-147C-B290-5A9D42009F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B7281E-7C6A-70A2-E9A7-CE38FDE4069D}"/>
              </a:ext>
            </a:extLst>
          </p:cNvPr>
          <p:cNvSpPr>
            <a:spLocks noGrp="1"/>
          </p:cNvSpPr>
          <p:nvPr>
            <p:ph type="sldNum" sz="quarter" idx="12"/>
          </p:nvPr>
        </p:nvSpPr>
        <p:spPr/>
        <p:txBody>
          <a:bodyPr/>
          <a:lstStyle/>
          <a:p>
            <a:fld id="{50158006-0184-43B5-945A-7E8EF26607C4}" type="slidenum">
              <a:rPr lang="zh-CN" altLang="en-US" smtClean="0"/>
              <a:t>‹#›</a:t>
            </a:fld>
            <a:endParaRPr lang="zh-CN" altLang="en-US"/>
          </a:p>
        </p:txBody>
      </p:sp>
    </p:spTree>
    <p:extLst>
      <p:ext uri="{BB962C8B-B14F-4D97-AF65-F5344CB8AC3E}">
        <p14:creationId xmlns:p14="http://schemas.microsoft.com/office/powerpoint/2010/main" val="575127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49DAB6A-A72E-65BB-2753-CC84CFC8312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8C13881-FFB0-B094-8323-AB7030D79CD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FD9D4F4-BE13-EB3E-A431-399FDDE0EA51}"/>
              </a:ext>
            </a:extLst>
          </p:cNvPr>
          <p:cNvSpPr>
            <a:spLocks noGrp="1"/>
          </p:cNvSpPr>
          <p:nvPr>
            <p:ph type="dt" sz="half" idx="10"/>
          </p:nvPr>
        </p:nvSpPr>
        <p:spPr/>
        <p:txBody>
          <a:bodyPr/>
          <a:lstStyle/>
          <a:p>
            <a:fld id="{AEFE396E-012B-46E1-BB73-1E3D3571F96D}" type="datetimeFigureOut">
              <a:rPr lang="zh-CN" altLang="en-US" smtClean="0"/>
              <a:t>2023/5/13</a:t>
            </a:fld>
            <a:endParaRPr lang="zh-CN" altLang="en-US"/>
          </a:p>
        </p:txBody>
      </p:sp>
      <p:sp>
        <p:nvSpPr>
          <p:cNvPr id="5" name="页脚占位符 4">
            <a:extLst>
              <a:ext uri="{FF2B5EF4-FFF2-40B4-BE49-F238E27FC236}">
                <a16:creationId xmlns:a16="http://schemas.microsoft.com/office/drawing/2014/main" id="{0933D4B1-0553-09A9-4D6A-DA99FDF0FEA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68CA7F7-0E6B-593F-4185-F542BF93D8A2}"/>
              </a:ext>
            </a:extLst>
          </p:cNvPr>
          <p:cNvSpPr>
            <a:spLocks noGrp="1"/>
          </p:cNvSpPr>
          <p:nvPr>
            <p:ph type="sldNum" sz="quarter" idx="12"/>
          </p:nvPr>
        </p:nvSpPr>
        <p:spPr/>
        <p:txBody>
          <a:bodyPr/>
          <a:lstStyle/>
          <a:p>
            <a:fld id="{50158006-0184-43B5-945A-7E8EF26607C4}" type="slidenum">
              <a:rPr lang="zh-CN" altLang="en-US" smtClean="0"/>
              <a:t>‹#›</a:t>
            </a:fld>
            <a:endParaRPr lang="zh-CN" altLang="en-US"/>
          </a:p>
        </p:txBody>
      </p:sp>
    </p:spTree>
    <p:extLst>
      <p:ext uri="{BB962C8B-B14F-4D97-AF65-F5344CB8AC3E}">
        <p14:creationId xmlns:p14="http://schemas.microsoft.com/office/powerpoint/2010/main" val="640137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7B158A-9C0E-52A6-5B34-EF8E8AB27D8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75A691C-EB42-31D5-FB61-BDC5108FAF2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279213F-5CEB-DD80-FDB8-EB25DB70BF57}"/>
              </a:ext>
            </a:extLst>
          </p:cNvPr>
          <p:cNvSpPr>
            <a:spLocks noGrp="1"/>
          </p:cNvSpPr>
          <p:nvPr>
            <p:ph type="dt" sz="half" idx="10"/>
          </p:nvPr>
        </p:nvSpPr>
        <p:spPr/>
        <p:txBody>
          <a:bodyPr/>
          <a:lstStyle/>
          <a:p>
            <a:fld id="{AEFE396E-012B-46E1-BB73-1E3D3571F96D}" type="datetimeFigureOut">
              <a:rPr lang="zh-CN" altLang="en-US" smtClean="0"/>
              <a:t>2023/5/13</a:t>
            </a:fld>
            <a:endParaRPr lang="zh-CN" altLang="en-US"/>
          </a:p>
        </p:txBody>
      </p:sp>
      <p:sp>
        <p:nvSpPr>
          <p:cNvPr id="5" name="页脚占位符 4">
            <a:extLst>
              <a:ext uri="{FF2B5EF4-FFF2-40B4-BE49-F238E27FC236}">
                <a16:creationId xmlns:a16="http://schemas.microsoft.com/office/drawing/2014/main" id="{8134A46F-0565-4527-CDED-19D6883637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6C2438-AB14-4C0E-4740-09D3A0A31233}"/>
              </a:ext>
            </a:extLst>
          </p:cNvPr>
          <p:cNvSpPr>
            <a:spLocks noGrp="1"/>
          </p:cNvSpPr>
          <p:nvPr>
            <p:ph type="sldNum" sz="quarter" idx="12"/>
          </p:nvPr>
        </p:nvSpPr>
        <p:spPr/>
        <p:txBody>
          <a:bodyPr/>
          <a:lstStyle/>
          <a:p>
            <a:fld id="{50158006-0184-43B5-945A-7E8EF26607C4}" type="slidenum">
              <a:rPr lang="zh-CN" altLang="en-US" smtClean="0"/>
              <a:t>‹#›</a:t>
            </a:fld>
            <a:endParaRPr lang="zh-CN" altLang="en-US"/>
          </a:p>
        </p:txBody>
      </p:sp>
    </p:spTree>
    <p:extLst>
      <p:ext uri="{BB962C8B-B14F-4D97-AF65-F5344CB8AC3E}">
        <p14:creationId xmlns:p14="http://schemas.microsoft.com/office/powerpoint/2010/main" val="731212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951B4F-D80C-F984-0405-689D8CC6552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258A036-BC31-323E-C385-2AC8675D0A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12FF3FD-E975-4E6B-05B5-C6C11ABC6647}"/>
              </a:ext>
            </a:extLst>
          </p:cNvPr>
          <p:cNvSpPr>
            <a:spLocks noGrp="1"/>
          </p:cNvSpPr>
          <p:nvPr>
            <p:ph type="dt" sz="half" idx="10"/>
          </p:nvPr>
        </p:nvSpPr>
        <p:spPr/>
        <p:txBody>
          <a:bodyPr/>
          <a:lstStyle/>
          <a:p>
            <a:fld id="{AEFE396E-012B-46E1-BB73-1E3D3571F96D}" type="datetimeFigureOut">
              <a:rPr lang="zh-CN" altLang="en-US" smtClean="0"/>
              <a:t>2023/5/13</a:t>
            </a:fld>
            <a:endParaRPr lang="zh-CN" altLang="en-US"/>
          </a:p>
        </p:txBody>
      </p:sp>
      <p:sp>
        <p:nvSpPr>
          <p:cNvPr id="5" name="页脚占位符 4">
            <a:extLst>
              <a:ext uri="{FF2B5EF4-FFF2-40B4-BE49-F238E27FC236}">
                <a16:creationId xmlns:a16="http://schemas.microsoft.com/office/drawing/2014/main" id="{E55C7369-3535-E5C7-6C91-D17008DE5F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5A12FB-3A0B-53D4-3D1E-A1A0F762EDEF}"/>
              </a:ext>
            </a:extLst>
          </p:cNvPr>
          <p:cNvSpPr>
            <a:spLocks noGrp="1"/>
          </p:cNvSpPr>
          <p:nvPr>
            <p:ph type="sldNum" sz="quarter" idx="12"/>
          </p:nvPr>
        </p:nvSpPr>
        <p:spPr/>
        <p:txBody>
          <a:bodyPr/>
          <a:lstStyle/>
          <a:p>
            <a:fld id="{50158006-0184-43B5-945A-7E8EF26607C4}" type="slidenum">
              <a:rPr lang="zh-CN" altLang="en-US" smtClean="0"/>
              <a:t>‹#›</a:t>
            </a:fld>
            <a:endParaRPr lang="zh-CN" altLang="en-US"/>
          </a:p>
        </p:txBody>
      </p:sp>
    </p:spTree>
    <p:extLst>
      <p:ext uri="{BB962C8B-B14F-4D97-AF65-F5344CB8AC3E}">
        <p14:creationId xmlns:p14="http://schemas.microsoft.com/office/powerpoint/2010/main" val="2717818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6F0BFE-9233-1DDB-4E87-4F8312C07AA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C84029-C1F1-F6F0-7420-A125D7F783B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8380CDC-A4B1-AE18-D984-419162D82F9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9CFAACD-C42D-33A6-783D-837B086DD2DD}"/>
              </a:ext>
            </a:extLst>
          </p:cNvPr>
          <p:cNvSpPr>
            <a:spLocks noGrp="1"/>
          </p:cNvSpPr>
          <p:nvPr>
            <p:ph type="dt" sz="half" idx="10"/>
          </p:nvPr>
        </p:nvSpPr>
        <p:spPr/>
        <p:txBody>
          <a:bodyPr/>
          <a:lstStyle/>
          <a:p>
            <a:fld id="{AEFE396E-012B-46E1-BB73-1E3D3571F96D}" type="datetimeFigureOut">
              <a:rPr lang="zh-CN" altLang="en-US" smtClean="0"/>
              <a:t>2023/5/13</a:t>
            </a:fld>
            <a:endParaRPr lang="zh-CN" altLang="en-US"/>
          </a:p>
        </p:txBody>
      </p:sp>
      <p:sp>
        <p:nvSpPr>
          <p:cNvPr id="6" name="页脚占位符 5">
            <a:extLst>
              <a:ext uri="{FF2B5EF4-FFF2-40B4-BE49-F238E27FC236}">
                <a16:creationId xmlns:a16="http://schemas.microsoft.com/office/drawing/2014/main" id="{B0C88CCB-BF8B-3E24-2760-711DF4E203A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FA01200-8957-FE20-AE8C-88771E0B4650}"/>
              </a:ext>
            </a:extLst>
          </p:cNvPr>
          <p:cNvSpPr>
            <a:spLocks noGrp="1"/>
          </p:cNvSpPr>
          <p:nvPr>
            <p:ph type="sldNum" sz="quarter" idx="12"/>
          </p:nvPr>
        </p:nvSpPr>
        <p:spPr/>
        <p:txBody>
          <a:bodyPr/>
          <a:lstStyle/>
          <a:p>
            <a:fld id="{50158006-0184-43B5-945A-7E8EF26607C4}" type="slidenum">
              <a:rPr lang="zh-CN" altLang="en-US" smtClean="0"/>
              <a:t>‹#›</a:t>
            </a:fld>
            <a:endParaRPr lang="zh-CN" altLang="en-US"/>
          </a:p>
        </p:txBody>
      </p:sp>
    </p:spTree>
    <p:extLst>
      <p:ext uri="{BB962C8B-B14F-4D97-AF65-F5344CB8AC3E}">
        <p14:creationId xmlns:p14="http://schemas.microsoft.com/office/powerpoint/2010/main" val="550283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EF660B-16C4-AEE1-B09A-AB7A6DEA8EE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F359394-1D4D-D9D5-EB25-EB0D18D2A9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014F054-90E7-56FA-48A0-C0134BB1006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96FB65D-B882-2670-24D6-26B25BCDFE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4FAC509-837C-89AD-C7B7-0AC77522543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F769470-EF69-0918-177B-272F159C0412}"/>
              </a:ext>
            </a:extLst>
          </p:cNvPr>
          <p:cNvSpPr>
            <a:spLocks noGrp="1"/>
          </p:cNvSpPr>
          <p:nvPr>
            <p:ph type="dt" sz="half" idx="10"/>
          </p:nvPr>
        </p:nvSpPr>
        <p:spPr/>
        <p:txBody>
          <a:bodyPr/>
          <a:lstStyle/>
          <a:p>
            <a:fld id="{AEFE396E-012B-46E1-BB73-1E3D3571F96D}" type="datetimeFigureOut">
              <a:rPr lang="zh-CN" altLang="en-US" smtClean="0"/>
              <a:t>2023/5/13</a:t>
            </a:fld>
            <a:endParaRPr lang="zh-CN" altLang="en-US"/>
          </a:p>
        </p:txBody>
      </p:sp>
      <p:sp>
        <p:nvSpPr>
          <p:cNvPr id="8" name="页脚占位符 7">
            <a:extLst>
              <a:ext uri="{FF2B5EF4-FFF2-40B4-BE49-F238E27FC236}">
                <a16:creationId xmlns:a16="http://schemas.microsoft.com/office/drawing/2014/main" id="{6094FF05-FF87-85DC-E802-CEDF2197A66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E2F41D9-F265-BB5B-577D-20D537C46F60}"/>
              </a:ext>
            </a:extLst>
          </p:cNvPr>
          <p:cNvSpPr>
            <a:spLocks noGrp="1"/>
          </p:cNvSpPr>
          <p:nvPr>
            <p:ph type="sldNum" sz="quarter" idx="12"/>
          </p:nvPr>
        </p:nvSpPr>
        <p:spPr/>
        <p:txBody>
          <a:bodyPr/>
          <a:lstStyle/>
          <a:p>
            <a:fld id="{50158006-0184-43B5-945A-7E8EF26607C4}" type="slidenum">
              <a:rPr lang="zh-CN" altLang="en-US" smtClean="0"/>
              <a:t>‹#›</a:t>
            </a:fld>
            <a:endParaRPr lang="zh-CN" altLang="en-US"/>
          </a:p>
        </p:txBody>
      </p:sp>
    </p:spTree>
    <p:extLst>
      <p:ext uri="{BB962C8B-B14F-4D97-AF65-F5344CB8AC3E}">
        <p14:creationId xmlns:p14="http://schemas.microsoft.com/office/powerpoint/2010/main" val="3780989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9809C6-D955-265A-BDAD-D90AB13394A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A29B23A-BE9A-62B6-90E8-111A60EC9137}"/>
              </a:ext>
            </a:extLst>
          </p:cNvPr>
          <p:cNvSpPr>
            <a:spLocks noGrp="1"/>
          </p:cNvSpPr>
          <p:nvPr>
            <p:ph type="dt" sz="half" idx="10"/>
          </p:nvPr>
        </p:nvSpPr>
        <p:spPr/>
        <p:txBody>
          <a:bodyPr/>
          <a:lstStyle/>
          <a:p>
            <a:fld id="{AEFE396E-012B-46E1-BB73-1E3D3571F96D}" type="datetimeFigureOut">
              <a:rPr lang="zh-CN" altLang="en-US" smtClean="0"/>
              <a:t>2023/5/13</a:t>
            </a:fld>
            <a:endParaRPr lang="zh-CN" altLang="en-US"/>
          </a:p>
        </p:txBody>
      </p:sp>
      <p:sp>
        <p:nvSpPr>
          <p:cNvPr id="4" name="页脚占位符 3">
            <a:extLst>
              <a:ext uri="{FF2B5EF4-FFF2-40B4-BE49-F238E27FC236}">
                <a16:creationId xmlns:a16="http://schemas.microsoft.com/office/drawing/2014/main" id="{1676B426-76B0-2F64-6CD6-03D6015E53B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6947CED-F61D-AAB8-F587-457B59E05CBD}"/>
              </a:ext>
            </a:extLst>
          </p:cNvPr>
          <p:cNvSpPr>
            <a:spLocks noGrp="1"/>
          </p:cNvSpPr>
          <p:nvPr>
            <p:ph type="sldNum" sz="quarter" idx="12"/>
          </p:nvPr>
        </p:nvSpPr>
        <p:spPr/>
        <p:txBody>
          <a:bodyPr/>
          <a:lstStyle/>
          <a:p>
            <a:fld id="{50158006-0184-43B5-945A-7E8EF26607C4}" type="slidenum">
              <a:rPr lang="zh-CN" altLang="en-US" smtClean="0"/>
              <a:t>‹#›</a:t>
            </a:fld>
            <a:endParaRPr lang="zh-CN" altLang="en-US"/>
          </a:p>
        </p:txBody>
      </p:sp>
    </p:spTree>
    <p:extLst>
      <p:ext uri="{BB962C8B-B14F-4D97-AF65-F5344CB8AC3E}">
        <p14:creationId xmlns:p14="http://schemas.microsoft.com/office/powerpoint/2010/main" val="3693599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46F6247-3B4B-CEF4-545F-B4CBB9D0729B}"/>
              </a:ext>
            </a:extLst>
          </p:cNvPr>
          <p:cNvSpPr>
            <a:spLocks noGrp="1"/>
          </p:cNvSpPr>
          <p:nvPr>
            <p:ph type="dt" sz="half" idx="10"/>
          </p:nvPr>
        </p:nvSpPr>
        <p:spPr/>
        <p:txBody>
          <a:bodyPr/>
          <a:lstStyle/>
          <a:p>
            <a:fld id="{AEFE396E-012B-46E1-BB73-1E3D3571F96D}" type="datetimeFigureOut">
              <a:rPr lang="zh-CN" altLang="en-US" smtClean="0"/>
              <a:t>2023/5/13</a:t>
            </a:fld>
            <a:endParaRPr lang="zh-CN" altLang="en-US"/>
          </a:p>
        </p:txBody>
      </p:sp>
      <p:sp>
        <p:nvSpPr>
          <p:cNvPr id="3" name="页脚占位符 2">
            <a:extLst>
              <a:ext uri="{FF2B5EF4-FFF2-40B4-BE49-F238E27FC236}">
                <a16:creationId xmlns:a16="http://schemas.microsoft.com/office/drawing/2014/main" id="{45DB11B7-A8A2-5F35-40FB-F1CA6FE5700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A9BF01F-E1B2-B1C9-5DB7-A2A70648D072}"/>
              </a:ext>
            </a:extLst>
          </p:cNvPr>
          <p:cNvSpPr>
            <a:spLocks noGrp="1"/>
          </p:cNvSpPr>
          <p:nvPr>
            <p:ph type="sldNum" sz="quarter" idx="12"/>
          </p:nvPr>
        </p:nvSpPr>
        <p:spPr/>
        <p:txBody>
          <a:bodyPr/>
          <a:lstStyle/>
          <a:p>
            <a:fld id="{50158006-0184-43B5-945A-7E8EF26607C4}" type="slidenum">
              <a:rPr lang="zh-CN" altLang="en-US" smtClean="0"/>
              <a:t>‹#›</a:t>
            </a:fld>
            <a:endParaRPr lang="zh-CN" altLang="en-US"/>
          </a:p>
        </p:txBody>
      </p:sp>
    </p:spTree>
    <p:extLst>
      <p:ext uri="{BB962C8B-B14F-4D97-AF65-F5344CB8AC3E}">
        <p14:creationId xmlns:p14="http://schemas.microsoft.com/office/powerpoint/2010/main" val="4119963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1A19F4-D43C-27D6-683F-75EC81A9043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E8AA369-1607-9D5D-D6F7-D93D766826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EC6DD75-C0FA-0506-90FB-1A434708D5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B04BEE4-BBB9-E0E9-ADA3-4E56DEBCA3F9}"/>
              </a:ext>
            </a:extLst>
          </p:cNvPr>
          <p:cNvSpPr>
            <a:spLocks noGrp="1"/>
          </p:cNvSpPr>
          <p:nvPr>
            <p:ph type="dt" sz="half" idx="10"/>
          </p:nvPr>
        </p:nvSpPr>
        <p:spPr/>
        <p:txBody>
          <a:bodyPr/>
          <a:lstStyle/>
          <a:p>
            <a:fld id="{AEFE396E-012B-46E1-BB73-1E3D3571F96D}" type="datetimeFigureOut">
              <a:rPr lang="zh-CN" altLang="en-US" smtClean="0"/>
              <a:t>2023/5/13</a:t>
            </a:fld>
            <a:endParaRPr lang="zh-CN" altLang="en-US"/>
          </a:p>
        </p:txBody>
      </p:sp>
      <p:sp>
        <p:nvSpPr>
          <p:cNvPr id="6" name="页脚占位符 5">
            <a:extLst>
              <a:ext uri="{FF2B5EF4-FFF2-40B4-BE49-F238E27FC236}">
                <a16:creationId xmlns:a16="http://schemas.microsoft.com/office/drawing/2014/main" id="{4AE7749B-9D08-AFC0-CE5F-79248F1E40F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E03441-E1E6-1A94-22FB-861C283548D6}"/>
              </a:ext>
            </a:extLst>
          </p:cNvPr>
          <p:cNvSpPr>
            <a:spLocks noGrp="1"/>
          </p:cNvSpPr>
          <p:nvPr>
            <p:ph type="sldNum" sz="quarter" idx="12"/>
          </p:nvPr>
        </p:nvSpPr>
        <p:spPr/>
        <p:txBody>
          <a:bodyPr/>
          <a:lstStyle/>
          <a:p>
            <a:fld id="{50158006-0184-43B5-945A-7E8EF26607C4}" type="slidenum">
              <a:rPr lang="zh-CN" altLang="en-US" smtClean="0"/>
              <a:t>‹#›</a:t>
            </a:fld>
            <a:endParaRPr lang="zh-CN" altLang="en-US"/>
          </a:p>
        </p:txBody>
      </p:sp>
    </p:spTree>
    <p:extLst>
      <p:ext uri="{BB962C8B-B14F-4D97-AF65-F5344CB8AC3E}">
        <p14:creationId xmlns:p14="http://schemas.microsoft.com/office/powerpoint/2010/main" val="2661094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0D2B81-5E36-FE83-3177-5062A699131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20A3434-10AC-875E-087A-D72BB75DF1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055006D-C4FC-77F1-4EBB-8BC665E213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56FBC6A-DC61-ABA9-FE5B-A9837752C6CE}"/>
              </a:ext>
            </a:extLst>
          </p:cNvPr>
          <p:cNvSpPr>
            <a:spLocks noGrp="1"/>
          </p:cNvSpPr>
          <p:nvPr>
            <p:ph type="dt" sz="half" idx="10"/>
          </p:nvPr>
        </p:nvSpPr>
        <p:spPr/>
        <p:txBody>
          <a:bodyPr/>
          <a:lstStyle/>
          <a:p>
            <a:fld id="{AEFE396E-012B-46E1-BB73-1E3D3571F96D}" type="datetimeFigureOut">
              <a:rPr lang="zh-CN" altLang="en-US" smtClean="0"/>
              <a:t>2023/5/13</a:t>
            </a:fld>
            <a:endParaRPr lang="zh-CN" altLang="en-US"/>
          </a:p>
        </p:txBody>
      </p:sp>
      <p:sp>
        <p:nvSpPr>
          <p:cNvPr id="6" name="页脚占位符 5">
            <a:extLst>
              <a:ext uri="{FF2B5EF4-FFF2-40B4-BE49-F238E27FC236}">
                <a16:creationId xmlns:a16="http://schemas.microsoft.com/office/drawing/2014/main" id="{1332AC5D-D893-C265-668B-5D569421E6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08AA4E5-F5F0-2F14-305E-DBB8B0966C6E}"/>
              </a:ext>
            </a:extLst>
          </p:cNvPr>
          <p:cNvSpPr>
            <a:spLocks noGrp="1"/>
          </p:cNvSpPr>
          <p:nvPr>
            <p:ph type="sldNum" sz="quarter" idx="12"/>
          </p:nvPr>
        </p:nvSpPr>
        <p:spPr/>
        <p:txBody>
          <a:bodyPr/>
          <a:lstStyle/>
          <a:p>
            <a:fld id="{50158006-0184-43B5-945A-7E8EF26607C4}" type="slidenum">
              <a:rPr lang="zh-CN" altLang="en-US" smtClean="0"/>
              <a:t>‹#›</a:t>
            </a:fld>
            <a:endParaRPr lang="zh-CN" altLang="en-US"/>
          </a:p>
        </p:txBody>
      </p:sp>
    </p:spTree>
    <p:extLst>
      <p:ext uri="{BB962C8B-B14F-4D97-AF65-F5344CB8AC3E}">
        <p14:creationId xmlns:p14="http://schemas.microsoft.com/office/powerpoint/2010/main" val="3113073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5A9E9C2-C390-5D91-2E09-50DD15E443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41929E8-75C0-DA71-3ED2-10CE7D0E18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121474B-0741-2A37-A402-FE8E01E421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FE396E-012B-46E1-BB73-1E3D3571F96D}" type="datetimeFigureOut">
              <a:rPr lang="zh-CN" altLang="en-US" smtClean="0"/>
              <a:t>2023/5/13</a:t>
            </a:fld>
            <a:endParaRPr lang="zh-CN" altLang="en-US"/>
          </a:p>
        </p:txBody>
      </p:sp>
      <p:sp>
        <p:nvSpPr>
          <p:cNvPr id="5" name="页脚占位符 4">
            <a:extLst>
              <a:ext uri="{FF2B5EF4-FFF2-40B4-BE49-F238E27FC236}">
                <a16:creationId xmlns:a16="http://schemas.microsoft.com/office/drawing/2014/main" id="{0BC1514D-CBB1-03EA-C8B4-8B7A801B95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5D31180-AC7C-3514-149B-D93C2F425D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158006-0184-43B5-945A-7E8EF26607C4}" type="slidenum">
              <a:rPr lang="zh-CN" altLang="en-US" smtClean="0"/>
              <a:t>‹#›</a:t>
            </a:fld>
            <a:endParaRPr lang="zh-CN" altLang="en-US"/>
          </a:p>
        </p:txBody>
      </p:sp>
    </p:spTree>
    <p:extLst>
      <p:ext uri="{BB962C8B-B14F-4D97-AF65-F5344CB8AC3E}">
        <p14:creationId xmlns:p14="http://schemas.microsoft.com/office/powerpoint/2010/main" val="2877701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0B718B-3B2E-F6C3-9BD3-F046EA66709D}"/>
              </a:ext>
            </a:extLst>
          </p:cNvPr>
          <p:cNvSpPr>
            <a:spLocks noGrp="1"/>
          </p:cNvSpPr>
          <p:nvPr>
            <p:ph type="ctrTitle"/>
          </p:nvPr>
        </p:nvSpPr>
        <p:spPr/>
        <p:txBody>
          <a:bodyPr/>
          <a:lstStyle/>
          <a:p>
            <a:r>
              <a:rPr lang="en-US" altLang="zh-CN" b="1" dirty="0"/>
              <a:t>Neural Network Colliding with Material Model</a:t>
            </a:r>
            <a:endParaRPr lang="zh-CN" altLang="en-US" b="1" dirty="0"/>
          </a:p>
        </p:txBody>
      </p:sp>
      <p:sp>
        <p:nvSpPr>
          <p:cNvPr id="3" name="副标题 2">
            <a:extLst>
              <a:ext uri="{FF2B5EF4-FFF2-40B4-BE49-F238E27FC236}">
                <a16:creationId xmlns:a16="http://schemas.microsoft.com/office/drawing/2014/main" id="{EF26EA34-284E-24E3-8208-976192801257}"/>
              </a:ext>
            </a:extLst>
          </p:cNvPr>
          <p:cNvSpPr>
            <a:spLocks noGrp="1"/>
          </p:cNvSpPr>
          <p:nvPr>
            <p:ph type="subTitle" idx="1"/>
          </p:nvPr>
        </p:nvSpPr>
        <p:spPr/>
        <p:txBody>
          <a:bodyPr>
            <a:normAutofit/>
          </a:bodyPr>
          <a:lstStyle/>
          <a:p>
            <a:r>
              <a:rPr lang="en-US" altLang="zh-CN" sz="2000" dirty="0"/>
              <a:t>He, </a:t>
            </a:r>
            <a:r>
              <a:rPr lang="en-US" altLang="zh-CN" sz="2000" dirty="0" err="1"/>
              <a:t>Xuhong</a:t>
            </a:r>
            <a:endParaRPr lang="en-US" altLang="zh-CN" sz="2000" dirty="0"/>
          </a:p>
          <a:p>
            <a:r>
              <a:rPr lang="en-US" altLang="zh-CN" sz="2000" dirty="0" err="1"/>
              <a:t>Ao</a:t>
            </a:r>
            <a:r>
              <a:rPr lang="en-US" altLang="zh-CN" sz="2000" dirty="0"/>
              <a:t>, </a:t>
            </a:r>
            <a:r>
              <a:rPr lang="en-US" altLang="zh-CN" sz="2000" dirty="0" err="1"/>
              <a:t>Yuyi</a:t>
            </a:r>
            <a:endParaRPr lang="en-US" altLang="zh-CN" sz="2000" dirty="0"/>
          </a:p>
          <a:p>
            <a:r>
              <a:rPr lang="en-US" altLang="zh-CN" sz="2000" dirty="0"/>
              <a:t>Wu, </a:t>
            </a:r>
            <a:r>
              <a:rPr lang="en-US" altLang="zh-CN" sz="2000" dirty="0" err="1"/>
              <a:t>Yuxing</a:t>
            </a:r>
            <a:endParaRPr lang="zh-CN" altLang="en-US" sz="2000" dirty="0"/>
          </a:p>
          <a:p>
            <a:endParaRPr lang="zh-CN" altLang="en-US" dirty="0"/>
          </a:p>
        </p:txBody>
      </p:sp>
    </p:spTree>
    <p:extLst>
      <p:ext uri="{BB962C8B-B14F-4D97-AF65-F5344CB8AC3E}">
        <p14:creationId xmlns:p14="http://schemas.microsoft.com/office/powerpoint/2010/main" val="1836007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矩形 83">
            <a:extLst>
              <a:ext uri="{FF2B5EF4-FFF2-40B4-BE49-F238E27FC236}">
                <a16:creationId xmlns:a16="http://schemas.microsoft.com/office/drawing/2014/main" id="{02100279-7B65-0CF1-FA50-F69859086DEE}"/>
              </a:ext>
            </a:extLst>
          </p:cNvPr>
          <p:cNvSpPr/>
          <p:nvPr/>
        </p:nvSpPr>
        <p:spPr>
          <a:xfrm>
            <a:off x="6143581" y="2229202"/>
            <a:ext cx="5210219" cy="1680881"/>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7F9EA914-396A-5914-4E99-9E10F6555876}"/>
              </a:ext>
            </a:extLst>
          </p:cNvPr>
          <p:cNvSpPr>
            <a:spLocks noGrp="1"/>
          </p:cNvSpPr>
          <p:nvPr>
            <p:ph type="title"/>
          </p:nvPr>
        </p:nvSpPr>
        <p:spPr/>
        <p:txBody>
          <a:bodyPr/>
          <a:lstStyle/>
          <a:p>
            <a:r>
              <a:rPr lang="en-US" altLang="zh-CN" b="1" dirty="0"/>
              <a:t>Project Overview</a:t>
            </a:r>
            <a:endParaRPr lang="zh-CN" altLang="en-US" b="1" dirty="0"/>
          </a:p>
        </p:txBody>
      </p:sp>
      <p:sp>
        <p:nvSpPr>
          <p:cNvPr id="4" name="矩形 3">
            <a:extLst>
              <a:ext uri="{FF2B5EF4-FFF2-40B4-BE49-F238E27FC236}">
                <a16:creationId xmlns:a16="http://schemas.microsoft.com/office/drawing/2014/main" id="{B5D7910D-9D94-ACC5-4A18-64C5B2376939}"/>
              </a:ext>
            </a:extLst>
          </p:cNvPr>
          <p:cNvSpPr/>
          <p:nvPr/>
        </p:nvSpPr>
        <p:spPr>
          <a:xfrm>
            <a:off x="838200" y="2235208"/>
            <a:ext cx="3970972" cy="1680881"/>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9B028966-E624-E1E6-A620-4976F273C596}"/>
              </a:ext>
            </a:extLst>
          </p:cNvPr>
          <p:cNvSpPr/>
          <p:nvPr/>
        </p:nvSpPr>
        <p:spPr>
          <a:xfrm>
            <a:off x="1340891" y="2305473"/>
            <a:ext cx="1275127" cy="620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Freq</a:t>
            </a:r>
          </a:p>
        </p:txBody>
      </p:sp>
      <p:cxnSp>
        <p:nvCxnSpPr>
          <p:cNvPr id="6" name="直接箭头连接符 5">
            <a:extLst>
              <a:ext uri="{FF2B5EF4-FFF2-40B4-BE49-F238E27FC236}">
                <a16:creationId xmlns:a16="http://schemas.microsoft.com/office/drawing/2014/main" id="{418C1D32-E712-48B0-40C1-CCBBE7C2E597}"/>
              </a:ext>
            </a:extLst>
          </p:cNvPr>
          <p:cNvCxnSpPr>
            <a:cxnSpLocks/>
          </p:cNvCxnSpPr>
          <p:nvPr/>
        </p:nvCxnSpPr>
        <p:spPr>
          <a:xfrm>
            <a:off x="1935802" y="2949377"/>
            <a:ext cx="0" cy="1803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右大括号 6">
            <a:extLst>
              <a:ext uri="{FF2B5EF4-FFF2-40B4-BE49-F238E27FC236}">
                <a16:creationId xmlns:a16="http://schemas.microsoft.com/office/drawing/2014/main" id="{D83AF221-119E-9A00-F0FC-DA5CBC9C808D}"/>
              </a:ext>
            </a:extLst>
          </p:cNvPr>
          <p:cNvSpPr/>
          <p:nvPr/>
        </p:nvSpPr>
        <p:spPr>
          <a:xfrm>
            <a:off x="2590851" y="2628013"/>
            <a:ext cx="335548" cy="82309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E580E03-C870-B5FE-9518-A4558FAE9C47}"/>
              </a:ext>
            </a:extLst>
          </p:cNvPr>
          <p:cNvSpPr/>
          <p:nvPr/>
        </p:nvSpPr>
        <p:spPr>
          <a:xfrm>
            <a:off x="2943885" y="2789986"/>
            <a:ext cx="1409351" cy="501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TDTR Model</a:t>
            </a:r>
            <a:endParaRPr lang="zh-CN" altLang="en-US" dirty="0"/>
          </a:p>
        </p:txBody>
      </p:sp>
      <p:cxnSp>
        <p:nvCxnSpPr>
          <p:cNvPr id="11" name="直接箭头连接符 10">
            <a:extLst>
              <a:ext uri="{FF2B5EF4-FFF2-40B4-BE49-F238E27FC236}">
                <a16:creationId xmlns:a16="http://schemas.microsoft.com/office/drawing/2014/main" id="{CEA322EB-8A29-9D70-B1E3-053BD834756F}"/>
              </a:ext>
            </a:extLst>
          </p:cNvPr>
          <p:cNvCxnSpPr>
            <a:cxnSpLocks/>
            <a:stCxn id="4" idx="3"/>
            <a:endCxn id="84" idx="1"/>
          </p:cNvCxnSpPr>
          <p:nvPr/>
        </p:nvCxnSpPr>
        <p:spPr>
          <a:xfrm flipV="1">
            <a:off x="4809172" y="3069643"/>
            <a:ext cx="1334409" cy="60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流程图: 过程 11">
            <a:extLst>
              <a:ext uri="{FF2B5EF4-FFF2-40B4-BE49-F238E27FC236}">
                <a16:creationId xmlns:a16="http://schemas.microsoft.com/office/drawing/2014/main" id="{96B5DFA8-7001-8F68-2EAD-FBEE5E4C0BEA}"/>
              </a:ext>
            </a:extLst>
          </p:cNvPr>
          <p:cNvSpPr/>
          <p:nvPr/>
        </p:nvSpPr>
        <p:spPr>
          <a:xfrm>
            <a:off x="6583288" y="2754285"/>
            <a:ext cx="2449586" cy="62766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ML Model (NN)</a:t>
            </a:r>
            <a:endParaRPr lang="zh-CN" altLang="en-US" dirty="0"/>
          </a:p>
        </p:txBody>
      </p:sp>
      <p:sp>
        <p:nvSpPr>
          <p:cNvPr id="13" name="流程图: 过程 12">
            <a:extLst>
              <a:ext uri="{FF2B5EF4-FFF2-40B4-BE49-F238E27FC236}">
                <a16:creationId xmlns:a16="http://schemas.microsoft.com/office/drawing/2014/main" id="{49F44A3E-E86E-3E4C-C574-8AE111F76384}"/>
              </a:ext>
            </a:extLst>
          </p:cNvPr>
          <p:cNvSpPr/>
          <p:nvPr/>
        </p:nvSpPr>
        <p:spPr>
          <a:xfrm>
            <a:off x="7078243" y="2305473"/>
            <a:ext cx="1459675" cy="27683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Freq, Phase</a:t>
            </a:r>
            <a:endParaRPr lang="zh-CN" altLang="en-US" dirty="0"/>
          </a:p>
        </p:txBody>
      </p:sp>
      <p:sp>
        <p:nvSpPr>
          <p:cNvPr id="14" name="流程图: 过程 13">
            <a:extLst>
              <a:ext uri="{FF2B5EF4-FFF2-40B4-BE49-F238E27FC236}">
                <a16:creationId xmlns:a16="http://schemas.microsoft.com/office/drawing/2014/main" id="{C58B2565-C096-6161-7BCD-BAB67248C755}"/>
              </a:ext>
            </a:extLst>
          </p:cNvPr>
          <p:cNvSpPr/>
          <p:nvPr/>
        </p:nvSpPr>
        <p:spPr>
          <a:xfrm>
            <a:off x="6528406" y="3566405"/>
            <a:ext cx="1232482" cy="31039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Coef1</a:t>
            </a:r>
            <a:endParaRPr lang="zh-CN" altLang="en-US" dirty="0"/>
          </a:p>
        </p:txBody>
      </p:sp>
      <p:sp>
        <p:nvSpPr>
          <p:cNvPr id="15" name="流程图: 过程 14">
            <a:extLst>
              <a:ext uri="{FF2B5EF4-FFF2-40B4-BE49-F238E27FC236}">
                <a16:creationId xmlns:a16="http://schemas.microsoft.com/office/drawing/2014/main" id="{84C78E95-DFB7-B33F-DF56-88F7F38CB882}"/>
              </a:ext>
            </a:extLst>
          </p:cNvPr>
          <p:cNvSpPr/>
          <p:nvPr/>
        </p:nvSpPr>
        <p:spPr>
          <a:xfrm>
            <a:off x="7920540" y="3566404"/>
            <a:ext cx="1270234" cy="31039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Coef2</a:t>
            </a:r>
            <a:endParaRPr lang="zh-CN" altLang="en-US" dirty="0"/>
          </a:p>
        </p:txBody>
      </p:sp>
      <p:cxnSp>
        <p:nvCxnSpPr>
          <p:cNvPr id="16" name="直接箭头连接符 15">
            <a:extLst>
              <a:ext uri="{FF2B5EF4-FFF2-40B4-BE49-F238E27FC236}">
                <a16:creationId xmlns:a16="http://schemas.microsoft.com/office/drawing/2014/main" id="{474989C4-A583-7831-AB8C-6375F7258EAD}"/>
              </a:ext>
            </a:extLst>
          </p:cNvPr>
          <p:cNvCxnSpPr>
            <a:cxnSpLocks/>
            <a:stCxn id="13" idx="2"/>
            <a:endCxn id="12" idx="0"/>
          </p:cNvCxnSpPr>
          <p:nvPr/>
        </p:nvCxnSpPr>
        <p:spPr>
          <a:xfrm>
            <a:off x="7808081" y="2582310"/>
            <a:ext cx="0" cy="17197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F862208B-B95A-98FA-2B47-CBB48A337691}"/>
              </a:ext>
            </a:extLst>
          </p:cNvPr>
          <p:cNvCxnSpPr>
            <a:stCxn id="12" idx="2"/>
            <a:endCxn id="14" idx="0"/>
          </p:cNvCxnSpPr>
          <p:nvPr/>
        </p:nvCxnSpPr>
        <p:spPr>
          <a:xfrm flipH="1">
            <a:off x="7144647" y="3381951"/>
            <a:ext cx="663434" cy="1844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A8F3B33B-2585-EE4A-6D28-83136FFDC3C8}"/>
              </a:ext>
            </a:extLst>
          </p:cNvPr>
          <p:cNvCxnSpPr>
            <a:stCxn id="12" idx="2"/>
            <a:endCxn id="15" idx="0"/>
          </p:cNvCxnSpPr>
          <p:nvPr/>
        </p:nvCxnSpPr>
        <p:spPr>
          <a:xfrm>
            <a:off x="7808081" y="3381951"/>
            <a:ext cx="747576" cy="18445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流程图: 过程 18">
            <a:extLst>
              <a:ext uri="{FF2B5EF4-FFF2-40B4-BE49-F238E27FC236}">
                <a16:creationId xmlns:a16="http://schemas.microsoft.com/office/drawing/2014/main" id="{50F3E93C-67B9-C756-EF31-88CB50CBF9AC}"/>
              </a:ext>
            </a:extLst>
          </p:cNvPr>
          <p:cNvSpPr/>
          <p:nvPr/>
        </p:nvSpPr>
        <p:spPr>
          <a:xfrm>
            <a:off x="9787883" y="2754285"/>
            <a:ext cx="1471570" cy="62766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NOISE</a:t>
            </a:r>
            <a:endParaRPr lang="zh-CN" altLang="en-US" dirty="0"/>
          </a:p>
        </p:txBody>
      </p:sp>
      <p:cxnSp>
        <p:nvCxnSpPr>
          <p:cNvPr id="20" name="直接箭头连接符 19">
            <a:extLst>
              <a:ext uri="{FF2B5EF4-FFF2-40B4-BE49-F238E27FC236}">
                <a16:creationId xmlns:a16="http://schemas.microsoft.com/office/drawing/2014/main" id="{CE33753D-2925-F7A8-F5CB-256DB1C6AF49}"/>
              </a:ext>
            </a:extLst>
          </p:cNvPr>
          <p:cNvCxnSpPr>
            <a:stCxn id="19" idx="1"/>
            <a:endCxn id="12" idx="3"/>
          </p:cNvCxnSpPr>
          <p:nvPr/>
        </p:nvCxnSpPr>
        <p:spPr>
          <a:xfrm flipH="1">
            <a:off x="9032874" y="3068118"/>
            <a:ext cx="75500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id="{C93114AB-38B9-F79E-F142-0EF465164620}"/>
              </a:ext>
            </a:extLst>
          </p:cNvPr>
          <p:cNvSpPr/>
          <p:nvPr/>
        </p:nvSpPr>
        <p:spPr>
          <a:xfrm>
            <a:off x="1315724" y="3149675"/>
            <a:ext cx="1275127" cy="6207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Phase</a:t>
            </a:r>
            <a:endParaRPr lang="zh-CN" altLang="en-US" dirty="0"/>
          </a:p>
        </p:txBody>
      </p:sp>
      <p:sp>
        <p:nvSpPr>
          <p:cNvPr id="56" name="文本框 55">
            <a:extLst>
              <a:ext uri="{FF2B5EF4-FFF2-40B4-BE49-F238E27FC236}">
                <a16:creationId xmlns:a16="http://schemas.microsoft.com/office/drawing/2014/main" id="{392DD8E2-146C-15A3-7167-698C14CAE04B}"/>
              </a:ext>
            </a:extLst>
          </p:cNvPr>
          <p:cNvSpPr txBox="1"/>
          <p:nvPr/>
        </p:nvSpPr>
        <p:spPr>
          <a:xfrm>
            <a:off x="2066906" y="1728079"/>
            <a:ext cx="1737218" cy="492443"/>
          </a:xfrm>
          <a:prstGeom prst="rect">
            <a:avLst/>
          </a:prstGeom>
          <a:noFill/>
        </p:spPr>
        <p:txBody>
          <a:bodyPr wrap="square" rtlCol="0">
            <a:spAutoFit/>
          </a:bodyPr>
          <a:lstStyle/>
          <a:p>
            <a:r>
              <a:rPr lang="en-US" altLang="zh-CN" sz="2600" b="1" dirty="0"/>
              <a:t>DATASET</a:t>
            </a:r>
            <a:endParaRPr lang="zh-CN" altLang="en-US" sz="2600" b="1" dirty="0"/>
          </a:p>
        </p:txBody>
      </p:sp>
      <p:sp>
        <p:nvSpPr>
          <p:cNvPr id="61" name="矩形 60">
            <a:extLst>
              <a:ext uri="{FF2B5EF4-FFF2-40B4-BE49-F238E27FC236}">
                <a16:creationId xmlns:a16="http://schemas.microsoft.com/office/drawing/2014/main" id="{4BF8EF88-6893-8AA9-3997-361A51D2FB86}"/>
              </a:ext>
            </a:extLst>
          </p:cNvPr>
          <p:cNvSpPr/>
          <p:nvPr/>
        </p:nvSpPr>
        <p:spPr>
          <a:xfrm>
            <a:off x="2305095" y="5740405"/>
            <a:ext cx="1384916" cy="177554"/>
          </a:xfrm>
          <a:prstGeom prst="rect">
            <a:avLst/>
          </a:prstGeom>
          <a:solidFill>
            <a:schemeClr val="bg2">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Metal</a:t>
            </a:r>
            <a:endParaRPr lang="zh-CN" altLang="en-US" sz="1200" dirty="0">
              <a:solidFill>
                <a:schemeClr val="tx1"/>
              </a:solidFill>
            </a:endParaRPr>
          </a:p>
        </p:txBody>
      </p:sp>
      <p:sp>
        <p:nvSpPr>
          <p:cNvPr id="62" name="矩形 61">
            <a:extLst>
              <a:ext uri="{FF2B5EF4-FFF2-40B4-BE49-F238E27FC236}">
                <a16:creationId xmlns:a16="http://schemas.microsoft.com/office/drawing/2014/main" id="{21F3AA78-3A93-5284-91E3-C5646E70E6A1}"/>
              </a:ext>
            </a:extLst>
          </p:cNvPr>
          <p:cNvSpPr/>
          <p:nvPr/>
        </p:nvSpPr>
        <p:spPr>
          <a:xfrm>
            <a:off x="2305095" y="5917959"/>
            <a:ext cx="1384916" cy="7102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矩形 62">
            <a:extLst>
              <a:ext uri="{FF2B5EF4-FFF2-40B4-BE49-F238E27FC236}">
                <a16:creationId xmlns:a16="http://schemas.microsoft.com/office/drawing/2014/main" id="{501A5602-DD0A-1A89-7FDC-0BBE333816A6}"/>
              </a:ext>
            </a:extLst>
          </p:cNvPr>
          <p:cNvSpPr/>
          <p:nvPr/>
        </p:nvSpPr>
        <p:spPr>
          <a:xfrm>
            <a:off x="2305095" y="5988980"/>
            <a:ext cx="1384916" cy="2485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Substrate</a:t>
            </a:r>
            <a:endParaRPr lang="zh-CN" altLang="en-US" dirty="0"/>
          </a:p>
        </p:txBody>
      </p:sp>
      <p:cxnSp>
        <p:nvCxnSpPr>
          <p:cNvPr id="65" name="直接箭头连接符 64">
            <a:extLst>
              <a:ext uri="{FF2B5EF4-FFF2-40B4-BE49-F238E27FC236}">
                <a16:creationId xmlns:a16="http://schemas.microsoft.com/office/drawing/2014/main" id="{C3FD0F3D-73E2-42B9-3DD7-BB5D65C46B46}"/>
              </a:ext>
            </a:extLst>
          </p:cNvPr>
          <p:cNvCxnSpPr>
            <a:cxnSpLocks/>
            <a:endCxn id="61" idx="0"/>
          </p:cNvCxnSpPr>
          <p:nvPr/>
        </p:nvCxnSpPr>
        <p:spPr>
          <a:xfrm>
            <a:off x="2997553" y="5059161"/>
            <a:ext cx="0" cy="68124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id="{DAED3C7B-A7E6-0B75-2D65-27B88AA3855D}"/>
              </a:ext>
            </a:extLst>
          </p:cNvPr>
          <p:cNvSpPr txBox="1"/>
          <p:nvPr/>
        </p:nvSpPr>
        <p:spPr>
          <a:xfrm>
            <a:off x="2679811" y="4649127"/>
            <a:ext cx="801771" cy="369332"/>
          </a:xfrm>
          <a:prstGeom prst="rect">
            <a:avLst/>
          </a:prstGeom>
          <a:noFill/>
        </p:spPr>
        <p:txBody>
          <a:bodyPr wrap="square" rtlCol="0">
            <a:spAutoFit/>
          </a:bodyPr>
          <a:lstStyle/>
          <a:p>
            <a:r>
              <a:rPr lang="en-US" altLang="zh-CN" b="1" dirty="0"/>
              <a:t>Freq</a:t>
            </a:r>
            <a:endParaRPr lang="zh-CN" altLang="en-US" b="1" dirty="0"/>
          </a:p>
        </p:txBody>
      </p:sp>
      <p:cxnSp>
        <p:nvCxnSpPr>
          <p:cNvPr id="73" name="直接箭头连接符 72">
            <a:extLst>
              <a:ext uri="{FF2B5EF4-FFF2-40B4-BE49-F238E27FC236}">
                <a16:creationId xmlns:a16="http://schemas.microsoft.com/office/drawing/2014/main" id="{632A65E7-35A4-9330-F292-52653B9E6F77}"/>
              </a:ext>
            </a:extLst>
          </p:cNvPr>
          <p:cNvCxnSpPr>
            <a:cxnSpLocks/>
          </p:cNvCxnSpPr>
          <p:nvPr/>
        </p:nvCxnSpPr>
        <p:spPr>
          <a:xfrm>
            <a:off x="3690011" y="5988980"/>
            <a:ext cx="71755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B93F13BF-C8F4-8731-DD04-EC77355FE334}"/>
              </a:ext>
            </a:extLst>
          </p:cNvPr>
          <p:cNvSpPr txBox="1"/>
          <p:nvPr/>
        </p:nvSpPr>
        <p:spPr>
          <a:xfrm>
            <a:off x="4407561" y="5804314"/>
            <a:ext cx="801770" cy="369332"/>
          </a:xfrm>
          <a:prstGeom prst="rect">
            <a:avLst/>
          </a:prstGeom>
          <a:noFill/>
        </p:spPr>
        <p:txBody>
          <a:bodyPr wrap="square" rtlCol="0">
            <a:spAutoFit/>
          </a:bodyPr>
          <a:lstStyle/>
          <a:p>
            <a:r>
              <a:rPr lang="en-US" altLang="zh-CN" b="1" dirty="0"/>
              <a:t>Phase</a:t>
            </a:r>
            <a:endParaRPr lang="zh-CN" altLang="en-US" b="1" dirty="0"/>
          </a:p>
        </p:txBody>
      </p:sp>
      <p:sp>
        <p:nvSpPr>
          <p:cNvPr id="79" name="文本框 78">
            <a:extLst>
              <a:ext uri="{FF2B5EF4-FFF2-40B4-BE49-F238E27FC236}">
                <a16:creationId xmlns:a16="http://schemas.microsoft.com/office/drawing/2014/main" id="{58214427-1C01-5DDF-D425-3893244184FA}"/>
              </a:ext>
            </a:extLst>
          </p:cNvPr>
          <p:cNvSpPr txBox="1"/>
          <p:nvPr/>
        </p:nvSpPr>
        <p:spPr>
          <a:xfrm>
            <a:off x="218213" y="4670667"/>
            <a:ext cx="2254819" cy="369332"/>
          </a:xfrm>
          <a:prstGeom prst="rect">
            <a:avLst/>
          </a:prstGeom>
          <a:noFill/>
        </p:spPr>
        <p:txBody>
          <a:bodyPr wrap="square" rtlCol="0">
            <a:spAutoFit/>
          </a:bodyPr>
          <a:lstStyle/>
          <a:p>
            <a:r>
              <a:rPr lang="en-US" altLang="zh-CN" dirty="0"/>
              <a:t>TDTR Physical Model:</a:t>
            </a:r>
            <a:endParaRPr lang="zh-CN" altLang="en-US" dirty="0"/>
          </a:p>
        </p:txBody>
      </p:sp>
      <mc:AlternateContent xmlns:mc="http://schemas.openxmlformats.org/markup-compatibility/2006" xmlns:a14="http://schemas.microsoft.com/office/drawing/2010/main">
        <mc:Choice Requires="a14">
          <p:sp>
            <p:nvSpPr>
              <p:cNvPr id="82" name="文本框 81">
                <a:extLst>
                  <a:ext uri="{FF2B5EF4-FFF2-40B4-BE49-F238E27FC236}">
                    <a16:creationId xmlns:a16="http://schemas.microsoft.com/office/drawing/2014/main" id="{59A37225-3CE3-BC63-A1FA-8830615E596C}"/>
                  </a:ext>
                </a:extLst>
              </p:cNvPr>
              <p:cNvSpPr txBox="1"/>
              <p:nvPr/>
            </p:nvSpPr>
            <p:spPr>
              <a:xfrm>
                <a:off x="6166905" y="5283302"/>
                <a:ext cx="509254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𝑃h𝑎𝑠𝑒</m:t>
                      </m:r>
                      <m:r>
                        <a:rPr lang="en-US" altLang="zh-CN" b="0" i="1" smtClean="0">
                          <a:latin typeface="Cambria Math" panose="02040503050406030204" pitchFamily="18" charset="0"/>
                        </a:rPr>
                        <m:t>=</m:t>
                      </m:r>
                      <m:r>
                        <a:rPr lang="en-US" altLang="zh-CN" b="0" i="1" smtClean="0">
                          <a:latin typeface="Cambria Math" panose="02040503050406030204" pitchFamily="18" charset="0"/>
                        </a:rPr>
                        <m:t>𝑇𝐷𝑇𝑅</m:t>
                      </m:r>
                      <m:r>
                        <a:rPr lang="en-US" altLang="zh-CN" b="0" i="1" smtClean="0">
                          <a:latin typeface="Cambria Math" panose="02040503050406030204" pitchFamily="18" charset="0"/>
                        </a:rPr>
                        <m:t>_</m:t>
                      </m:r>
                      <m:r>
                        <m:rPr>
                          <m:sty m:val="p"/>
                        </m:rPr>
                        <a:rPr lang="en-US" altLang="zh-CN" i="1">
                          <a:latin typeface="Cambria Math" panose="02040503050406030204" pitchFamily="18" charset="0"/>
                        </a:rPr>
                        <m:t>func</m:t>
                      </m:r>
                      <m:r>
                        <a:rPr lang="en-US" altLang="zh-CN" b="0" i="1" smtClean="0">
                          <a:latin typeface="Cambria Math" panose="02040503050406030204" pitchFamily="18" charset="0"/>
                        </a:rPr>
                        <m:t>(</m:t>
                      </m:r>
                      <m:r>
                        <a:rPr lang="en-US" altLang="zh-CN" b="0" i="1" smtClean="0">
                          <a:latin typeface="Cambria Math" panose="02040503050406030204" pitchFamily="18" charset="0"/>
                        </a:rPr>
                        <m:t>𝑓𝑟𝑒𝑞</m:t>
                      </m:r>
                      <m:r>
                        <a:rPr lang="en-US" altLang="zh-CN" b="0" i="1" smtClean="0">
                          <a:latin typeface="Cambria Math" panose="02040503050406030204" pitchFamily="18" charset="0"/>
                        </a:rPr>
                        <m:t>,</m:t>
                      </m:r>
                      <m:r>
                        <a:rPr lang="en-US" altLang="zh-CN" b="0" i="1" smtClean="0">
                          <a:latin typeface="Cambria Math" panose="02040503050406030204" pitchFamily="18" charset="0"/>
                        </a:rPr>
                        <m:t>𝑝h𝑎𝑠𝑒</m:t>
                      </m:r>
                      <m:r>
                        <a:rPr lang="en-US" altLang="zh-CN" b="0" i="1" smtClean="0">
                          <a:latin typeface="Cambria Math" panose="02040503050406030204" pitchFamily="18" charset="0"/>
                        </a:rPr>
                        <m:t>,</m:t>
                      </m:r>
                      <m:r>
                        <a:rPr lang="en-US" altLang="zh-CN" b="0" i="1" smtClean="0">
                          <a:latin typeface="Cambria Math" panose="02040503050406030204" pitchFamily="18" charset="0"/>
                        </a:rPr>
                        <m:t>𝑐𝑜𝑒𝑓</m:t>
                      </m:r>
                      <m:r>
                        <a:rPr lang="en-US" altLang="zh-CN" b="0" i="1" smtClean="0">
                          <a:latin typeface="Cambria Math" panose="02040503050406030204" pitchFamily="18" charset="0"/>
                        </a:rPr>
                        <m:t>1,</m:t>
                      </m:r>
                      <m:r>
                        <a:rPr lang="en-US" altLang="zh-CN" b="0" i="1" smtClean="0">
                          <a:latin typeface="Cambria Math" panose="02040503050406030204" pitchFamily="18" charset="0"/>
                        </a:rPr>
                        <m:t>𝑐𝑜𝑒𝑓</m:t>
                      </m:r>
                      <m:r>
                        <a:rPr lang="en-US" altLang="zh-CN" b="0" i="1" smtClean="0">
                          <a:latin typeface="Cambria Math" panose="02040503050406030204" pitchFamily="18" charset="0"/>
                        </a:rPr>
                        <m:t>2,…)</m:t>
                      </m:r>
                    </m:oMath>
                  </m:oMathPara>
                </a14:m>
                <a:endParaRPr lang="zh-CN" altLang="en-US" dirty="0"/>
              </a:p>
            </p:txBody>
          </p:sp>
        </mc:Choice>
        <mc:Fallback xmlns="">
          <p:sp>
            <p:nvSpPr>
              <p:cNvPr id="82" name="文本框 81">
                <a:extLst>
                  <a:ext uri="{FF2B5EF4-FFF2-40B4-BE49-F238E27FC236}">
                    <a16:creationId xmlns:a16="http://schemas.microsoft.com/office/drawing/2014/main" id="{59A37225-3CE3-BC63-A1FA-8830615E596C}"/>
                  </a:ext>
                </a:extLst>
              </p:cNvPr>
              <p:cNvSpPr txBox="1">
                <a:spLocks noRot="1" noChangeAspect="1" noMove="1" noResize="1" noEditPoints="1" noAdjustHandles="1" noChangeArrowheads="1" noChangeShapeType="1" noTextEdit="1"/>
              </p:cNvSpPr>
              <p:nvPr/>
            </p:nvSpPr>
            <p:spPr>
              <a:xfrm>
                <a:off x="6166905" y="5283302"/>
                <a:ext cx="5092548" cy="276999"/>
              </a:xfrm>
              <a:prstGeom prst="rect">
                <a:avLst/>
              </a:prstGeom>
              <a:blipFill>
                <a:blip r:embed="rId3"/>
                <a:stretch>
                  <a:fillRect l="-958" t="-4444" r="-1557" b="-35556"/>
                </a:stretch>
              </a:blipFill>
            </p:spPr>
            <p:txBody>
              <a:bodyPr/>
              <a:lstStyle/>
              <a:p>
                <a:r>
                  <a:rPr lang="zh-CN" altLang="en-US">
                    <a:noFill/>
                  </a:rPr>
                  <a:t> </a:t>
                </a:r>
              </a:p>
            </p:txBody>
          </p:sp>
        </mc:Fallback>
      </mc:AlternateContent>
      <p:sp>
        <p:nvSpPr>
          <p:cNvPr id="83" name="文本框 82">
            <a:extLst>
              <a:ext uri="{FF2B5EF4-FFF2-40B4-BE49-F238E27FC236}">
                <a16:creationId xmlns:a16="http://schemas.microsoft.com/office/drawing/2014/main" id="{F2C638DB-27B8-D79F-A01B-75991C98E873}"/>
              </a:ext>
            </a:extLst>
          </p:cNvPr>
          <p:cNvSpPr txBox="1"/>
          <p:nvPr/>
        </p:nvSpPr>
        <p:spPr>
          <a:xfrm>
            <a:off x="7958315" y="1690688"/>
            <a:ext cx="1737218" cy="492443"/>
          </a:xfrm>
          <a:prstGeom prst="rect">
            <a:avLst/>
          </a:prstGeom>
          <a:noFill/>
        </p:spPr>
        <p:txBody>
          <a:bodyPr wrap="square" rtlCol="0">
            <a:spAutoFit/>
          </a:bodyPr>
          <a:lstStyle/>
          <a:p>
            <a:r>
              <a:rPr lang="en-US" altLang="zh-CN" sz="2600" b="1" dirty="0"/>
              <a:t>TRAINING</a:t>
            </a:r>
            <a:endParaRPr lang="zh-CN" altLang="en-US" sz="2600" b="1" dirty="0"/>
          </a:p>
        </p:txBody>
      </p:sp>
      <p:sp>
        <p:nvSpPr>
          <p:cNvPr id="3" name="文本框 2">
            <a:extLst>
              <a:ext uri="{FF2B5EF4-FFF2-40B4-BE49-F238E27FC236}">
                <a16:creationId xmlns:a16="http://schemas.microsoft.com/office/drawing/2014/main" id="{C3D60F9E-C682-21B5-A043-2DFE82FB930B}"/>
              </a:ext>
            </a:extLst>
          </p:cNvPr>
          <p:cNvSpPr txBox="1"/>
          <p:nvPr/>
        </p:nvSpPr>
        <p:spPr>
          <a:xfrm>
            <a:off x="5659525" y="887548"/>
            <a:ext cx="5044687" cy="369332"/>
          </a:xfrm>
          <a:prstGeom prst="rect">
            <a:avLst/>
          </a:prstGeom>
          <a:noFill/>
        </p:spPr>
        <p:txBody>
          <a:bodyPr wrap="square" rtlCol="0">
            <a:spAutoFit/>
          </a:bodyPr>
          <a:lstStyle/>
          <a:p>
            <a:r>
              <a:rPr lang="en-US" altLang="zh-CN" dirty="0"/>
              <a:t>Predict the parameters of the materials</a:t>
            </a:r>
            <a:endParaRPr lang="zh-CN" altLang="en-US" dirty="0"/>
          </a:p>
        </p:txBody>
      </p:sp>
    </p:spTree>
    <p:extLst>
      <p:ext uri="{BB962C8B-B14F-4D97-AF65-F5344CB8AC3E}">
        <p14:creationId xmlns:p14="http://schemas.microsoft.com/office/powerpoint/2010/main" val="1067035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C77FE1D6-3A05-F1EA-DFC1-C06716E28028}"/>
              </a:ext>
            </a:extLst>
          </p:cNvPr>
          <p:cNvPicPr>
            <a:picLocks noChangeAspect="1"/>
          </p:cNvPicPr>
          <p:nvPr/>
        </p:nvPicPr>
        <p:blipFill>
          <a:blip r:embed="rId3"/>
          <a:stretch>
            <a:fillRect/>
          </a:stretch>
        </p:blipFill>
        <p:spPr>
          <a:xfrm>
            <a:off x="6947433" y="1501072"/>
            <a:ext cx="3780952" cy="1580952"/>
          </a:xfrm>
          <a:prstGeom prst="rect">
            <a:avLst/>
          </a:prstGeom>
        </p:spPr>
      </p:pic>
      <p:sp>
        <p:nvSpPr>
          <p:cNvPr id="2" name="标题 1">
            <a:extLst>
              <a:ext uri="{FF2B5EF4-FFF2-40B4-BE49-F238E27FC236}">
                <a16:creationId xmlns:a16="http://schemas.microsoft.com/office/drawing/2014/main" id="{FE974183-31C8-783E-EE35-44BDA3331DC5}"/>
              </a:ext>
            </a:extLst>
          </p:cNvPr>
          <p:cNvSpPr>
            <a:spLocks noGrp="1"/>
          </p:cNvSpPr>
          <p:nvPr>
            <p:ph type="title"/>
          </p:nvPr>
        </p:nvSpPr>
        <p:spPr/>
        <p:txBody>
          <a:bodyPr/>
          <a:lstStyle/>
          <a:p>
            <a:r>
              <a:rPr lang="en-US" altLang="zh-CN" b="1" dirty="0"/>
              <a:t>Project Outcome</a:t>
            </a:r>
            <a:endParaRPr lang="zh-CN" altLang="en-US" b="1" dirty="0"/>
          </a:p>
        </p:txBody>
      </p:sp>
      <p:sp>
        <p:nvSpPr>
          <p:cNvPr id="3" name="内容占位符 2">
            <a:extLst>
              <a:ext uri="{FF2B5EF4-FFF2-40B4-BE49-F238E27FC236}">
                <a16:creationId xmlns:a16="http://schemas.microsoft.com/office/drawing/2014/main" id="{650561E0-88F3-B284-6575-A3705DA5D489}"/>
              </a:ext>
            </a:extLst>
          </p:cNvPr>
          <p:cNvSpPr>
            <a:spLocks noGrp="1"/>
          </p:cNvSpPr>
          <p:nvPr>
            <p:ph idx="1"/>
          </p:nvPr>
        </p:nvSpPr>
        <p:spPr/>
        <p:txBody>
          <a:bodyPr/>
          <a:lstStyle/>
          <a:p>
            <a:r>
              <a:rPr lang="en-US" altLang="zh-CN" dirty="0"/>
              <a:t>1. Model Constructing</a:t>
            </a:r>
          </a:p>
          <a:p>
            <a:pPr lvl="1"/>
            <a:r>
              <a:rPr lang="en-US" altLang="zh-CN" sz="2000" dirty="0"/>
              <a:t>Physical Model -&gt; </a:t>
            </a:r>
            <a:r>
              <a:rPr lang="en-US" altLang="zh-CN" sz="2000" dirty="0" err="1"/>
              <a:t>Numpy</a:t>
            </a:r>
            <a:r>
              <a:rPr lang="en-US" altLang="zh-CN" sz="2000" dirty="0"/>
              <a:t> -&gt;</a:t>
            </a:r>
            <a:r>
              <a:rPr lang="en-US" altLang="zh-CN" sz="2000" dirty="0" err="1"/>
              <a:t>Pytorch</a:t>
            </a:r>
            <a:endParaRPr lang="en-US" altLang="zh-CN" sz="2000" dirty="0"/>
          </a:p>
          <a:p>
            <a:endParaRPr lang="en-US" altLang="zh-CN" dirty="0"/>
          </a:p>
          <a:p>
            <a:r>
              <a:rPr lang="en-US" altLang="zh-CN" dirty="0"/>
              <a:t>2. Parameter Fitting</a:t>
            </a:r>
          </a:p>
          <a:p>
            <a:pPr lvl="1"/>
            <a:r>
              <a:rPr lang="en-US" altLang="zh-CN" sz="2000" dirty="0"/>
              <a:t>2 parameters</a:t>
            </a:r>
          </a:p>
          <a:p>
            <a:endParaRPr lang="en-US" altLang="zh-CN" dirty="0"/>
          </a:p>
          <a:p>
            <a:r>
              <a:rPr lang="en-US" altLang="zh-CN" dirty="0"/>
              <a:t>3. Practical Problem</a:t>
            </a:r>
          </a:p>
          <a:p>
            <a:pPr lvl="1"/>
            <a:r>
              <a:rPr lang="en-US" altLang="zh-CN" sz="2000" dirty="0"/>
              <a:t>Noise</a:t>
            </a:r>
          </a:p>
          <a:p>
            <a:pPr lvl="1"/>
            <a:r>
              <a:rPr lang="en-US" altLang="zh-CN" sz="2000" dirty="0"/>
              <a:t>Math problems (PDE)</a:t>
            </a:r>
            <a:endParaRPr lang="zh-CN" altLang="en-US" sz="2000" dirty="0"/>
          </a:p>
        </p:txBody>
      </p:sp>
      <p:pic>
        <p:nvPicPr>
          <p:cNvPr id="5" name="图片 4">
            <a:extLst>
              <a:ext uri="{FF2B5EF4-FFF2-40B4-BE49-F238E27FC236}">
                <a16:creationId xmlns:a16="http://schemas.microsoft.com/office/drawing/2014/main" id="{5E93E03D-3550-5B86-4BD2-57999AFD7E3E}"/>
              </a:ext>
            </a:extLst>
          </p:cNvPr>
          <p:cNvPicPr>
            <a:picLocks noChangeAspect="1"/>
          </p:cNvPicPr>
          <p:nvPr/>
        </p:nvPicPr>
        <p:blipFill>
          <a:blip r:embed="rId4"/>
          <a:stretch>
            <a:fillRect/>
          </a:stretch>
        </p:blipFill>
        <p:spPr>
          <a:xfrm>
            <a:off x="7028385" y="3295778"/>
            <a:ext cx="3619048" cy="323810"/>
          </a:xfrm>
          <a:prstGeom prst="rect">
            <a:avLst/>
          </a:prstGeom>
        </p:spPr>
      </p:pic>
      <p:sp>
        <p:nvSpPr>
          <p:cNvPr id="8" name="文本框 7">
            <a:extLst>
              <a:ext uri="{FF2B5EF4-FFF2-40B4-BE49-F238E27FC236}">
                <a16:creationId xmlns:a16="http://schemas.microsoft.com/office/drawing/2014/main" id="{C7A9C86E-2CEB-A607-657F-F128DED59411}"/>
              </a:ext>
            </a:extLst>
          </p:cNvPr>
          <p:cNvSpPr txBox="1"/>
          <p:nvPr/>
        </p:nvSpPr>
        <p:spPr>
          <a:xfrm>
            <a:off x="7028385" y="1129578"/>
            <a:ext cx="3990109" cy="369332"/>
          </a:xfrm>
          <a:prstGeom prst="rect">
            <a:avLst/>
          </a:prstGeom>
          <a:noFill/>
        </p:spPr>
        <p:txBody>
          <a:bodyPr wrap="square" rtlCol="0">
            <a:spAutoFit/>
          </a:bodyPr>
          <a:lstStyle/>
          <a:p>
            <a:r>
              <a:rPr lang="en-US" altLang="zh-CN" dirty="0"/>
              <a:t>Actual values: 1.00e02, 2.80e-06</a:t>
            </a:r>
            <a:endParaRPr lang="zh-CN" altLang="en-US" dirty="0"/>
          </a:p>
        </p:txBody>
      </p:sp>
      <p:pic>
        <p:nvPicPr>
          <p:cNvPr id="10" name="图片 9">
            <a:extLst>
              <a:ext uri="{FF2B5EF4-FFF2-40B4-BE49-F238E27FC236}">
                <a16:creationId xmlns:a16="http://schemas.microsoft.com/office/drawing/2014/main" id="{EC2CD65E-12F6-F657-E899-A60B9D318930}"/>
              </a:ext>
            </a:extLst>
          </p:cNvPr>
          <p:cNvPicPr>
            <a:picLocks noChangeAspect="1"/>
          </p:cNvPicPr>
          <p:nvPr/>
        </p:nvPicPr>
        <p:blipFill>
          <a:blip r:embed="rId5"/>
          <a:stretch>
            <a:fillRect/>
          </a:stretch>
        </p:blipFill>
        <p:spPr>
          <a:xfrm>
            <a:off x="7109337" y="3900916"/>
            <a:ext cx="3442446" cy="2591959"/>
          </a:xfrm>
          <a:prstGeom prst="rect">
            <a:avLst/>
          </a:prstGeom>
        </p:spPr>
      </p:pic>
    </p:spTree>
    <p:extLst>
      <p:ext uri="{BB962C8B-B14F-4D97-AF65-F5344CB8AC3E}">
        <p14:creationId xmlns:p14="http://schemas.microsoft.com/office/powerpoint/2010/main" val="1551545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038C44-C839-FDF5-18FD-30D1411B7275}"/>
              </a:ext>
            </a:extLst>
          </p:cNvPr>
          <p:cNvSpPr>
            <a:spLocks noGrp="1"/>
          </p:cNvSpPr>
          <p:nvPr>
            <p:ph type="title"/>
          </p:nvPr>
        </p:nvSpPr>
        <p:spPr/>
        <p:txBody>
          <a:bodyPr/>
          <a:lstStyle/>
          <a:p>
            <a:r>
              <a:rPr lang="en-US" altLang="zh-CN" b="1" dirty="0"/>
              <a:t>Project Limitations</a:t>
            </a:r>
            <a:endParaRPr lang="zh-CN" altLang="en-US" b="1" dirty="0"/>
          </a:p>
        </p:txBody>
      </p:sp>
      <p:sp>
        <p:nvSpPr>
          <p:cNvPr id="3" name="内容占位符 2">
            <a:extLst>
              <a:ext uri="{FF2B5EF4-FFF2-40B4-BE49-F238E27FC236}">
                <a16:creationId xmlns:a16="http://schemas.microsoft.com/office/drawing/2014/main" id="{2D3C8830-DEF0-A6F5-348D-0D9FF3D8BE7D}"/>
              </a:ext>
            </a:extLst>
          </p:cNvPr>
          <p:cNvSpPr>
            <a:spLocks noGrp="1"/>
          </p:cNvSpPr>
          <p:nvPr>
            <p:ph idx="1"/>
          </p:nvPr>
        </p:nvSpPr>
        <p:spPr/>
        <p:txBody>
          <a:bodyPr/>
          <a:lstStyle/>
          <a:p>
            <a:r>
              <a:rPr lang="en-US" altLang="zh-CN" dirty="0"/>
              <a:t>Noise</a:t>
            </a:r>
          </a:p>
          <a:p>
            <a:pPr lvl="1"/>
            <a:r>
              <a:rPr lang="en-US" altLang="zh-CN" sz="2000" dirty="0"/>
              <a:t>Undetermined</a:t>
            </a:r>
          </a:p>
          <a:p>
            <a:pPr lvl="1"/>
            <a:endParaRPr lang="en-US" altLang="zh-CN" dirty="0"/>
          </a:p>
          <a:p>
            <a:pPr lvl="1"/>
            <a:endParaRPr lang="en-US" altLang="zh-CN" dirty="0"/>
          </a:p>
          <a:p>
            <a:endParaRPr lang="en-US" altLang="zh-CN" dirty="0"/>
          </a:p>
          <a:p>
            <a:r>
              <a:rPr lang="en-US" altLang="zh-CN" dirty="0"/>
              <a:t>Generalization</a:t>
            </a:r>
          </a:p>
          <a:p>
            <a:pPr lvl="1"/>
            <a:r>
              <a:rPr lang="en-US" altLang="zh-CN" sz="2000" dirty="0"/>
              <a:t>More Materials (Multi-Dimensional)</a:t>
            </a:r>
            <a:endParaRPr lang="zh-CN" altLang="en-US" sz="2000" dirty="0"/>
          </a:p>
        </p:txBody>
      </p:sp>
    </p:spTree>
    <p:extLst>
      <p:ext uri="{BB962C8B-B14F-4D97-AF65-F5344CB8AC3E}">
        <p14:creationId xmlns:p14="http://schemas.microsoft.com/office/powerpoint/2010/main" val="991470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22BE3C-960B-3D7A-73F2-0FF5523E3F1F}"/>
              </a:ext>
            </a:extLst>
          </p:cNvPr>
          <p:cNvSpPr>
            <a:spLocks noGrp="1"/>
          </p:cNvSpPr>
          <p:nvPr>
            <p:ph type="title"/>
          </p:nvPr>
        </p:nvSpPr>
        <p:spPr/>
        <p:txBody>
          <a:bodyPr/>
          <a:lstStyle/>
          <a:p>
            <a:r>
              <a:rPr lang="en-US" altLang="zh-CN" b="1" dirty="0"/>
              <a:t>Project Gains</a:t>
            </a:r>
            <a:endParaRPr lang="zh-CN" altLang="en-US" dirty="0"/>
          </a:p>
        </p:txBody>
      </p:sp>
      <p:pic>
        <p:nvPicPr>
          <p:cNvPr id="5" name="图片 4">
            <a:extLst>
              <a:ext uri="{FF2B5EF4-FFF2-40B4-BE49-F238E27FC236}">
                <a16:creationId xmlns:a16="http://schemas.microsoft.com/office/drawing/2014/main" id="{87B5B0CF-0AF3-4F2F-6C4C-FF03B84DF379}"/>
              </a:ext>
            </a:extLst>
          </p:cNvPr>
          <p:cNvPicPr>
            <a:picLocks noChangeAspect="1"/>
          </p:cNvPicPr>
          <p:nvPr/>
        </p:nvPicPr>
        <p:blipFill>
          <a:blip r:embed="rId3"/>
          <a:stretch>
            <a:fillRect/>
          </a:stretch>
        </p:blipFill>
        <p:spPr>
          <a:xfrm>
            <a:off x="6252189" y="722921"/>
            <a:ext cx="4341505" cy="2713440"/>
          </a:xfrm>
          <a:prstGeom prst="rect">
            <a:avLst/>
          </a:prstGeom>
        </p:spPr>
      </p:pic>
      <p:pic>
        <p:nvPicPr>
          <p:cNvPr id="1026" name="Picture 2">
            <a:extLst>
              <a:ext uri="{FF2B5EF4-FFF2-40B4-BE49-F238E27FC236}">
                <a16:creationId xmlns:a16="http://schemas.microsoft.com/office/drawing/2014/main" id="{86F87A23-8AF4-595A-4B15-4D13AB151AAC}"/>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8643795" y="265752"/>
            <a:ext cx="2159287" cy="1788367"/>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EACC5099-372C-BD77-9EDE-46CC99F09CDD}"/>
              </a:ext>
            </a:extLst>
          </p:cNvPr>
          <p:cNvPicPr>
            <a:picLocks noChangeAspect="1"/>
          </p:cNvPicPr>
          <p:nvPr/>
        </p:nvPicPr>
        <p:blipFill>
          <a:blip r:embed="rId5"/>
          <a:stretch>
            <a:fillRect/>
          </a:stretch>
        </p:blipFill>
        <p:spPr>
          <a:xfrm>
            <a:off x="7468317" y="2107761"/>
            <a:ext cx="2604264" cy="1168118"/>
          </a:xfrm>
          <a:prstGeom prst="rect">
            <a:avLst/>
          </a:prstGeom>
        </p:spPr>
      </p:pic>
      <p:sp>
        <p:nvSpPr>
          <p:cNvPr id="10" name="文本框 9">
            <a:extLst>
              <a:ext uri="{FF2B5EF4-FFF2-40B4-BE49-F238E27FC236}">
                <a16:creationId xmlns:a16="http://schemas.microsoft.com/office/drawing/2014/main" id="{3CF873F4-F1F0-0135-E688-238B4CDD7EA1}"/>
              </a:ext>
            </a:extLst>
          </p:cNvPr>
          <p:cNvSpPr txBox="1"/>
          <p:nvPr/>
        </p:nvSpPr>
        <p:spPr>
          <a:xfrm>
            <a:off x="935182" y="1870364"/>
            <a:ext cx="10106891" cy="3108543"/>
          </a:xfrm>
          <a:prstGeom prst="rect">
            <a:avLst/>
          </a:prstGeom>
          <a:noFill/>
        </p:spPr>
        <p:txBody>
          <a:bodyPr wrap="square" rtlCol="0">
            <a:spAutoFit/>
          </a:bodyPr>
          <a:lstStyle/>
          <a:p>
            <a:r>
              <a:rPr lang="en-US" altLang="zh-CN" sz="2800" dirty="0"/>
              <a:t>Weekly/Daily Record</a:t>
            </a:r>
          </a:p>
          <a:p>
            <a:endParaRPr lang="en-US" altLang="zh-CN" sz="2800" dirty="0"/>
          </a:p>
          <a:p>
            <a:endParaRPr lang="en-US" altLang="zh-CN" sz="2800" dirty="0"/>
          </a:p>
          <a:p>
            <a:r>
              <a:rPr lang="en-US" altLang="zh-CN" sz="2800" dirty="0"/>
              <a:t>Seminar</a:t>
            </a:r>
          </a:p>
          <a:p>
            <a:endParaRPr lang="en-US" altLang="zh-CN" sz="2800" dirty="0"/>
          </a:p>
          <a:p>
            <a:endParaRPr lang="en-US" altLang="zh-CN" sz="2800" dirty="0"/>
          </a:p>
          <a:p>
            <a:r>
              <a:rPr lang="en-US" altLang="zh-CN" sz="2800" dirty="0"/>
              <a:t>Self-study Group</a:t>
            </a:r>
          </a:p>
        </p:txBody>
      </p:sp>
      <p:pic>
        <p:nvPicPr>
          <p:cNvPr id="16" name="图片 15">
            <a:extLst>
              <a:ext uri="{FF2B5EF4-FFF2-40B4-BE49-F238E27FC236}">
                <a16:creationId xmlns:a16="http://schemas.microsoft.com/office/drawing/2014/main" id="{5780EE56-4047-8F2D-A462-A078F4707792}"/>
              </a:ext>
            </a:extLst>
          </p:cNvPr>
          <p:cNvPicPr>
            <a:picLocks noChangeAspect="1"/>
          </p:cNvPicPr>
          <p:nvPr/>
        </p:nvPicPr>
        <p:blipFill>
          <a:blip r:embed="rId6"/>
          <a:stretch>
            <a:fillRect/>
          </a:stretch>
        </p:blipFill>
        <p:spPr>
          <a:xfrm>
            <a:off x="6514721" y="3913756"/>
            <a:ext cx="2147211" cy="2798260"/>
          </a:xfrm>
          <a:prstGeom prst="rect">
            <a:avLst/>
          </a:prstGeom>
        </p:spPr>
      </p:pic>
      <p:pic>
        <p:nvPicPr>
          <p:cNvPr id="18" name="图片 17">
            <a:extLst>
              <a:ext uri="{FF2B5EF4-FFF2-40B4-BE49-F238E27FC236}">
                <a16:creationId xmlns:a16="http://schemas.microsoft.com/office/drawing/2014/main" id="{61E72CC6-A5AF-BCE3-A63D-10714A8E296C}"/>
              </a:ext>
            </a:extLst>
          </p:cNvPr>
          <p:cNvPicPr>
            <a:picLocks noChangeAspect="1"/>
          </p:cNvPicPr>
          <p:nvPr/>
        </p:nvPicPr>
        <p:blipFill>
          <a:blip r:embed="rId7"/>
          <a:stretch>
            <a:fillRect/>
          </a:stretch>
        </p:blipFill>
        <p:spPr>
          <a:xfrm>
            <a:off x="8771424" y="3737873"/>
            <a:ext cx="2161157" cy="3120127"/>
          </a:xfrm>
          <a:prstGeom prst="rect">
            <a:avLst/>
          </a:prstGeom>
        </p:spPr>
      </p:pic>
    </p:spTree>
    <p:extLst>
      <p:ext uri="{BB962C8B-B14F-4D97-AF65-F5344CB8AC3E}">
        <p14:creationId xmlns:p14="http://schemas.microsoft.com/office/powerpoint/2010/main" val="457002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1970F2-8EC3-5240-CD84-2036E5DC681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63615BB-7F64-3CA8-1EF7-7D417BE6B30D}"/>
              </a:ext>
            </a:extLst>
          </p:cNvPr>
          <p:cNvSpPr>
            <a:spLocks noGrp="1"/>
          </p:cNvSpPr>
          <p:nvPr>
            <p:ph idx="1"/>
          </p:nvPr>
        </p:nvSpPr>
        <p:spPr/>
        <p:txBody>
          <a:bodyPr/>
          <a:lstStyle/>
          <a:p>
            <a:endParaRPr lang="zh-CN" altLang="en-US" dirty="0"/>
          </a:p>
        </p:txBody>
      </p:sp>
      <p:sp>
        <p:nvSpPr>
          <p:cNvPr id="5" name="文本框 4">
            <a:extLst>
              <a:ext uri="{FF2B5EF4-FFF2-40B4-BE49-F238E27FC236}">
                <a16:creationId xmlns:a16="http://schemas.microsoft.com/office/drawing/2014/main" id="{5D23623A-F7AA-5690-9C1F-D640A2DF494A}"/>
              </a:ext>
            </a:extLst>
          </p:cNvPr>
          <p:cNvSpPr txBox="1"/>
          <p:nvPr/>
        </p:nvSpPr>
        <p:spPr>
          <a:xfrm>
            <a:off x="3048740" y="2644170"/>
            <a:ext cx="6094520" cy="1569660"/>
          </a:xfrm>
          <a:prstGeom prst="rect">
            <a:avLst/>
          </a:prstGeom>
          <a:noFill/>
        </p:spPr>
        <p:txBody>
          <a:bodyPr wrap="square">
            <a:spAutoFit/>
          </a:bodyPr>
          <a:lstStyle/>
          <a:p>
            <a:pPr marL="0" indent="0" algn="ctr">
              <a:buNone/>
            </a:pPr>
            <a:r>
              <a:rPr lang="en-US" altLang="zh-CN" sz="9600" dirty="0"/>
              <a:t>Thanks</a:t>
            </a:r>
            <a:endParaRPr lang="zh-CN" altLang="en-US" sz="9600" dirty="0"/>
          </a:p>
        </p:txBody>
      </p:sp>
    </p:spTree>
    <p:extLst>
      <p:ext uri="{BB962C8B-B14F-4D97-AF65-F5344CB8AC3E}">
        <p14:creationId xmlns:p14="http://schemas.microsoft.com/office/powerpoint/2010/main" val="5353639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2877</TotalTime>
  <Words>598</Words>
  <Application>Microsoft Office PowerPoint</Application>
  <PresentationFormat>宽屏</PresentationFormat>
  <Paragraphs>72</Paragraphs>
  <Slides>6</Slides>
  <Notes>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等线</vt:lpstr>
      <vt:lpstr>等线 Light</vt:lpstr>
      <vt:lpstr>Arial</vt:lpstr>
      <vt:lpstr>Cambria Math</vt:lpstr>
      <vt:lpstr>Office 主题​​</vt:lpstr>
      <vt:lpstr>Neural Network Colliding with Material Model</vt:lpstr>
      <vt:lpstr>Project Overview</vt:lpstr>
      <vt:lpstr>Project Outcome</vt:lpstr>
      <vt:lpstr>Project Limitations</vt:lpstr>
      <vt:lpstr>Project Gains</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 Colliding with Material Model</dc:title>
  <dc:creator>8615712127977</dc:creator>
  <cp:lastModifiedBy>8615712127977</cp:lastModifiedBy>
  <cp:revision>43</cp:revision>
  <dcterms:created xsi:type="dcterms:W3CDTF">2023-05-08T01:54:23Z</dcterms:created>
  <dcterms:modified xsi:type="dcterms:W3CDTF">2023-05-13T09:53:39Z</dcterms:modified>
</cp:coreProperties>
</file>