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60" r:id="rId2"/>
    <p:sldId id="287" r:id="rId3"/>
    <p:sldId id="288" r:id="rId4"/>
    <p:sldId id="289" r:id="rId5"/>
    <p:sldId id="290" r:id="rId6"/>
    <p:sldId id="291" r:id="rId7"/>
    <p:sldId id="292" r:id="rId8"/>
    <p:sldId id="294" r:id="rId9"/>
    <p:sldId id="293" r:id="rId10"/>
    <p:sldId id="262" r:id="rId11"/>
    <p:sldId id="295" r:id="rId12"/>
    <p:sldId id="271" r:id="rId13"/>
    <p:sldId id="296" r:id="rId14"/>
    <p:sldId id="274" r:id="rId15"/>
    <p:sldId id="275" r:id="rId16"/>
    <p:sldId id="276" r:id="rId17"/>
    <p:sldId id="257" r:id="rId18"/>
    <p:sldId id="279" r:id="rId19"/>
    <p:sldId id="259" r:id="rId20"/>
    <p:sldId id="280" r:id="rId21"/>
    <p:sldId id="282" r:id="rId22"/>
    <p:sldId id="283" r:id="rId23"/>
    <p:sldId id="284" r:id="rId24"/>
    <p:sldId id="285" r:id="rId25"/>
    <p:sldId id="2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-120" y="-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98A1-7A84-46EA-BF22-9D8B66568E8D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82A21FA3-FA54-47B0-8F30-E3653D124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5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98A1-7A84-46EA-BF22-9D8B66568E8D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1FA3-FA54-47B0-8F30-E3653D124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9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98A1-7A84-46EA-BF22-9D8B66568E8D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1FA3-FA54-47B0-8F30-E3653D124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3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98A1-7A84-46EA-BF22-9D8B66568E8D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1FA3-FA54-47B0-8F30-E3653D124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6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5DE98A1-7A84-46EA-BF22-9D8B66568E8D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2A21FA3-FA54-47B0-8F30-E3653D124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98A1-7A84-46EA-BF22-9D8B66568E8D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1FA3-FA54-47B0-8F30-E3653D124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98A1-7A84-46EA-BF22-9D8B66568E8D}" type="datetimeFigureOut">
              <a:rPr lang="en-US" smtClean="0"/>
              <a:t>4/25/18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1FA3-FA54-47B0-8F30-E3653D124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3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98A1-7A84-46EA-BF22-9D8B66568E8D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1FA3-FA54-47B0-8F30-E3653D124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7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98A1-7A84-46EA-BF22-9D8B66568E8D}" type="datetimeFigureOut">
              <a:rPr lang="en-US" smtClean="0"/>
              <a:t>4/25/18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1FA3-FA54-47B0-8F30-E3653D124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6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98A1-7A84-46EA-BF22-9D8B66568E8D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1FA3-FA54-47B0-8F30-E3653D124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98A1-7A84-46EA-BF22-9D8B66568E8D}" type="datetimeFigureOut">
              <a:rPr lang="en-US" smtClean="0"/>
              <a:t>4/25/18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1FA3-FA54-47B0-8F30-E3653D124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5DE98A1-7A84-46EA-BF22-9D8B66568E8D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82A21FA3-FA54-47B0-8F30-E3653D124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7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qs.epa.gov/aqsweb/airdata/download_file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41934" y="5396201"/>
            <a:ext cx="2303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D. Hoogasian &amp; Jung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74234" y="1774154"/>
            <a:ext cx="978705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 </a:t>
            </a:r>
            <a:r>
              <a:rPr lang="en-US" altLang="ko-KR" sz="4000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Air Quality Index </a:t>
            </a:r>
            <a:r>
              <a:rPr lang="en-US" altLang="ko-KR" sz="4000" dirty="0" smtClean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Analysis </a:t>
            </a:r>
            <a:r>
              <a:rPr lang="en-US" altLang="ko-KR" sz="4000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in Data </a:t>
            </a:r>
            <a:r>
              <a:rPr lang="en-US" altLang="ko-KR" sz="4000" dirty="0" smtClean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Mining</a:t>
            </a:r>
            <a:endParaRPr lang="en-US" altLang="ko-KR" sz="3200" dirty="0">
              <a:latin typeface="Arial" panose="020B0604020202020204" pitchFamily="34" charset="0"/>
            </a:endParaRPr>
          </a:p>
          <a:p>
            <a:endParaRPr lang="en-US" dirty="0"/>
          </a:p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r>
              <a:rPr lang="en-US" dirty="0" smtClean="0"/>
              <a:t>CS699 </a:t>
            </a:r>
            <a:r>
              <a:rPr lang="en-US" dirty="0"/>
              <a:t>Spring 2018</a:t>
            </a:r>
          </a:p>
        </p:txBody>
      </p:sp>
    </p:spTree>
    <p:extLst>
      <p:ext uri="{BB962C8B-B14F-4D97-AF65-F5344CB8AC3E}">
        <p14:creationId xmlns:p14="http://schemas.microsoft.com/office/powerpoint/2010/main" val="44386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730987"/>
              </p:ext>
            </p:extLst>
          </p:nvPr>
        </p:nvGraphicFramePr>
        <p:xfrm>
          <a:off x="921946" y="865687"/>
          <a:ext cx="10262727" cy="5891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790">
                  <a:extLst>
                    <a:ext uri="{9D8B030D-6E8A-4147-A177-3AD203B41FA5}">
                      <a16:colId xmlns:a16="http://schemas.microsoft.com/office/drawing/2014/main" xmlns="" val="792349942"/>
                    </a:ext>
                  </a:extLst>
                </a:gridCol>
                <a:gridCol w="1598911">
                  <a:extLst>
                    <a:ext uri="{9D8B030D-6E8A-4147-A177-3AD203B41FA5}">
                      <a16:colId xmlns:a16="http://schemas.microsoft.com/office/drawing/2014/main" xmlns="" val="3648388144"/>
                    </a:ext>
                  </a:extLst>
                </a:gridCol>
                <a:gridCol w="4660546">
                  <a:extLst>
                    <a:ext uri="{9D8B030D-6E8A-4147-A177-3AD203B41FA5}">
                      <a16:colId xmlns:a16="http://schemas.microsoft.com/office/drawing/2014/main" xmlns="" val="2588332966"/>
                    </a:ext>
                  </a:extLst>
                </a:gridCol>
                <a:gridCol w="1413480">
                  <a:extLst>
                    <a:ext uri="{9D8B030D-6E8A-4147-A177-3AD203B41FA5}">
                      <a16:colId xmlns:a16="http://schemas.microsoft.com/office/drawing/2014/main" xmlns="" val="2915036930"/>
                    </a:ext>
                  </a:extLst>
                </a:gridCol>
              </a:tblGrid>
              <a:tr h="45355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Attribute Evaluator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Search Method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Selected</a:t>
                      </a:r>
                      <a:r>
                        <a:rPr lang="en-US" sz="1400" baseline="0" dirty="0" smtClean="0"/>
                        <a:t> attributes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number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7980377"/>
                  </a:ext>
                </a:extLst>
              </a:tr>
              <a:tr h="117923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CorrelationAttributeEval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Ranker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0.6371   3 </a:t>
                      </a:r>
                      <a:r>
                        <a:rPr lang="en-US" sz="1400" dirty="0" err="1" smtClean="0"/>
                        <a:t>Moderate.Days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 0.5108   9 X90th.Percentile.AQI</a:t>
                      </a:r>
                    </a:p>
                    <a:p>
                      <a:r>
                        <a:rPr lang="en-US" sz="1400" dirty="0" smtClean="0"/>
                        <a:t> 0.434   10 </a:t>
                      </a:r>
                      <a:r>
                        <a:rPr lang="en-US" sz="1400" dirty="0" err="1" smtClean="0"/>
                        <a:t>Median.AQI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 0.4071   4 </a:t>
                      </a:r>
                      <a:r>
                        <a:rPr lang="en-US" sz="1400" dirty="0" err="1" smtClean="0"/>
                        <a:t>Unhealthy.for.Sensitive.Groups.Days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 0.3291   1 </a:t>
                      </a:r>
                      <a:r>
                        <a:rPr lang="en-US" sz="1400" dirty="0" err="1" smtClean="0"/>
                        <a:t>Days.with.AQI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8795786"/>
                  </a:ext>
                </a:extLst>
              </a:tr>
              <a:tr h="81639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GainRationAttributeEval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Ranker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0.1955   3 </a:t>
                      </a:r>
                      <a:r>
                        <a:rPr lang="en-US" sz="1400" dirty="0" err="1" smtClean="0"/>
                        <a:t>Moderate.Days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 0.1944   6 </a:t>
                      </a:r>
                      <a:r>
                        <a:rPr lang="en-US" sz="1400" dirty="0" err="1" smtClean="0"/>
                        <a:t>Very.Unhealthy.Days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 0.1882   9 X90th.Percentile.AQI</a:t>
                      </a:r>
                    </a:p>
                    <a:p>
                      <a:r>
                        <a:rPr lang="en-US" sz="1400" dirty="0" smtClean="0"/>
                        <a:t> 0.1878   5 </a:t>
                      </a:r>
                      <a:r>
                        <a:rPr lang="en-US" sz="1400" dirty="0" err="1" smtClean="0"/>
                        <a:t>Unhealthy.Days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1957992"/>
                  </a:ext>
                </a:extLst>
              </a:tr>
              <a:tr h="99781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InfoGainAttributeEval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Ranker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0.3746   3 </a:t>
                      </a:r>
                      <a:r>
                        <a:rPr lang="en-US" sz="1400" dirty="0" err="1" smtClean="0"/>
                        <a:t>Moderate.Days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 0.306    9 X90th.Percentile.AQI</a:t>
                      </a:r>
                    </a:p>
                    <a:p>
                      <a:r>
                        <a:rPr lang="en-US" sz="1400" dirty="0" smtClean="0"/>
                        <a:t> 0.2879   4 </a:t>
                      </a:r>
                      <a:r>
                        <a:rPr lang="en-US" sz="1400" dirty="0" err="1" smtClean="0"/>
                        <a:t>Unhealthy.for.Sensitive.Groups.Days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 0.2642   8 </a:t>
                      </a:r>
                      <a:r>
                        <a:rPr lang="en-US" sz="1400" dirty="0" err="1" smtClean="0"/>
                        <a:t>Max.AQI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0938638"/>
                  </a:ext>
                </a:extLst>
              </a:tr>
              <a:tr h="99781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ReliefFAttributeEval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Ranker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0.129451   1 </a:t>
                      </a:r>
                      <a:r>
                        <a:rPr lang="en-US" sz="1400" dirty="0" err="1" smtClean="0"/>
                        <a:t>Days.with.AQI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 0.120633   2 </a:t>
                      </a:r>
                      <a:r>
                        <a:rPr lang="en-US" sz="1400" dirty="0" err="1" smtClean="0"/>
                        <a:t>Good.Days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 0.092016  15 Days.PM2.5</a:t>
                      </a:r>
                    </a:p>
                    <a:p>
                      <a:r>
                        <a:rPr lang="en-US" sz="1400" dirty="0" smtClean="0"/>
                        <a:t> 0.085883  13 </a:t>
                      </a:r>
                      <a:r>
                        <a:rPr lang="en-US" sz="1400" dirty="0" err="1" smtClean="0"/>
                        <a:t>Days.Ozone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 0.067579   3 </a:t>
                      </a:r>
                      <a:r>
                        <a:rPr lang="en-US" sz="1400" dirty="0" err="1" smtClean="0"/>
                        <a:t>Moderate.Days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5626652"/>
                  </a:ext>
                </a:extLst>
              </a:tr>
              <a:tr h="99781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Personally Selected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N/A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</a:t>
                      </a:r>
                      <a:r>
                        <a:rPr lang="en-US" sz="1400" dirty="0" err="1" smtClean="0"/>
                        <a:t>Days.with.AQI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2 </a:t>
                      </a:r>
                      <a:r>
                        <a:rPr lang="en-US" sz="1400" dirty="0" err="1" smtClean="0"/>
                        <a:t>Good.Days</a:t>
                      </a:r>
                      <a:endParaRPr lang="en-US" sz="1400" baseline="0" dirty="0" smtClean="0"/>
                    </a:p>
                    <a:p>
                      <a:r>
                        <a:rPr lang="en-US" sz="1400" dirty="0" smtClean="0"/>
                        <a:t>3 </a:t>
                      </a:r>
                      <a:r>
                        <a:rPr lang="en-US" sz="1400" dirty="0" err="1" smtClean="0"/>
                        <a:t>Moderate.Days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4 </a:t>
                      </a:r>
                      <a:r>
                        <a:rPr lang="en-US" sz="1400" dirty="0" err="1" smtClean="0"/>
                        <a:t>Unhealthy.for.Sensitive.Groups.Days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13 </a:t>
                      </a:r>
                      <a:r>
                        <a:rPr lang="en-US" sz="1400" dirty="0" err="1" smtClean="0"/>
                        <a:t>Days.Ozone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802242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35770" y="290188"/>
            <a:ext cx="35096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/>
            <a:r>
              <a:rPr lang="en-US" sz="2400" b="1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∙  </a:t>
            </a:r>
            <a:r>
              <a:rPr lang="en-US" sz="2400" b="1" dirty="0" smtClean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Attribute selection</a:t>
            </a:r>
            <a:endParaRPr lang="en-US" sz="2400" b="1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712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499" y="2121844"/>
            <a:ext cx="11322450" cy="2589494"/>
          </a:xfrm>
        </p:spPr>
        <p:txBody>
          <a:bodyPr>
            <a:normAutofit/>
          </a:bodyPr>
          <a:lstStyle/>
          <a:p>
            <a:r>
              <a:rPr lang="en-US" dirty="0"/>
              <a:t>5. Data mining result </a:t>
            </a:r>
            <a:r>
              <a:rPr lang="en-US" dirty="0" smtClean="0"/>
              <a:t>&amp; evaluation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35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781298"/>
              </p:ext>
            </p:extLst>
          </p:nvPr>
        </p:nvGraphicFramePr>
        <p:xfrm>
          <a:off x="916532" y="1706878"/>
          <a:ext cx="11015616" cy="4241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936">
                  <a:extLst>
                    <a:ext uri="{9D8B030D-6E8A-4147-A177-3AD203B41FA5}">
                      <a16:colId xmlns:a16="http://schemas.microsoft.com/office/drawing/2014/main" xmlns="" val="3648388144"/>
                    </a:ext>
                  </a:extLst>
                </a:gridCol>
                <a:gridCol w="1835936">
                  <a:extLst>
                    <a:ext uri="{9D8B030D-6E8A-4147-A177-3AD203B41FA5}">
                      <a16:colId xmlns:a16="http://schemas.microsoft.com/office/drawing/2014/main" xmlns="" val="2588332966"/>
                    </a:ext>
                  </a:extLst>
                </a:gridCol>
                <a:gridCol w="1835936">
                  <a:extLst>
                    <a:ext uri="{9D8B030D-6E8A-4147-A177-3AD203B41FA5}">
                      <a16:colId xmlns:a16="http://schemas.microsoft.com/office/drawing/2014/main" xmlns="" val="1117595063"/>
                    </a:ext>
                  </a:extLst>
                </a:gridCol>
                <a:gridCol w="1835936">
                  <a:extLst>
                    <a:ext uri="{9D8B030D-6E8A-4147-A177-3AD203B41FA5}">
                      <a16:colId xmlns:a16="http://schemas.microsoft.com/office/drawing/2014/main" xmlns="" val="180687925"/>
                    </a:ext>
                  </a:extLst>
                </a:gridCol>
                <a:gridCol w="1835936">
                  <a:extLst>
                    <a:ext uri="{9D8B030D-6E8A-4147-A177-3AD203B41FA5}">
                      <a16:colId xmlns:a16="http://schemas.microsoft.com/office/drawing/2014/main" xmlns="" val="1329283199"/>
                    </a:ext>
                  </a:extLst>
                </a:gridCol>
                <a:gridCol w="1835936">
                  <a:extLst>
                    <a:ext uri="{9D8B030D-6E8A-4147-A177-3AD203B41FA5}">
                      <a16:colId xmlns:a16="http://schemas.microsoft.com/office/drawing/2014/main" xmlns="" val="2915036930"/>
                    </a:ext>
                  </a:extLst>
                </a:gridCol>
              </a:tblGrid>
              <a:tr h="937500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AUC(ROC)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taken to build model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7980377"/>
                  </a:ext>
                </a:extLst>
              </a:tr>
              <a:tr h="62500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Naïve Bayes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87.84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1003247"/>
                  </a:ext>
                </a:extLst>
              </a:tr>
              <a:tr h="53571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RandomForest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91.83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9143368"/>
                  </a:ext>
                </a:extLst>
              </a:tr>
              <a:tr h="535715">
                <a:tc>
                  <a:txBody>
                    <a:bodyPr/>
                    <a:lstStyle/>
                    <a:p>
                      <a:r>
                        <a:rPr lang="en-US" dirty="0" smtClean="0"/>
                        <a:t>J48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8795786"/>
                  </a:ext>
                </a:extLst>
              </a:tr>
              <a:tr h="53571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1957992"/>
                  </a:ext>
                </a:extLst>
              </a:tr>
              <a:tr h="535715">
                <a:tc>
                  <a:txBody>
                    <a:bodyPr/>
                    <a:lstStyle/>
                    <a:p>
                      <a:r>
                        <a:rPr lang="en-US" dirty="0" smtClean="0"/>
                        <a:t>IBK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8377553"/>
                  </a:ext>
                </a:extLst>
              </a:tr>
              <a:tr h="535715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</a:t>
                      </a:r>
                      <a:r>
                        <a:rPr lang="en-US" baseline="0" dirty="0" smtClean="0"/>
                        <a:t>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387705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59520" y="3249382"/>
            <a:ext cx="11329639" cy="5301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1557" y="386027"/>
            <a:ext cx="99580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CorrelationAttributeEval</a:t>
            </a:r>
            <a:endParaRPr lang="en-US" sz="2400" dirty="0"/>
          </a:p>
          <a:p>
            <a:r>
              <a:rPr lang="en-US" dirty="0"/>
              <a:t>Selected Attributes; 1 </a:t>
            </a:r>
            <a:r>
              <a:rPr lang="en-US" dirty="0" err="1"/>
              <a:t>Days.with.AQI</a:t>
            </a:r>
            <a:r>
              <a:rPr lang="en-US" dirty="0"/>
              <a:t>, 3 </a:t>
            </a:r>
            <a:r>
              <a:rPr lang="en-US" dirty="0" err="1"/>
              <a:t>Moderate.Days</a:t>
            </a:r>
            <a:r>
              <a:rPr lang="en-US" dirty="0"/>
              <a:t>, 4 </a:t>
            </a:r>
            <a:r>
              <a:rPr lang="en-US" dirty="0" err="1"/>
              <a:t>Unhealthy.for.Sensitive.Groups.Days</a:t>
            </a:r>
            <a:r>
              <a:rPr lang="en-US" dirty="0"/>
              <a:t>, 9 X90th.Percentile.AQI, 10 </a:t>
            </a:r>
            <a:r>
              <a:rPr lang="en-US" dirty="0" err="1"/>
              <a:t>Median.AQI</a:t>
            </a:r>
            <a:r>
              <a:rPr lang="en-US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3384173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936393" y="1906858"/>
          <a:ext cx="11015616" cy="3969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936">
                  <a:extLst>
                    <a:ext uri="{9D8B030D-6E8A-4147-A177-3AD203B41FA5}">
                      <a16:colId xmlns:a16="http://schemas.microsoft.com/office/drawing/2014/main" xmlns="" val="3648388144"/>
                    </a:ext>
                  </a:extLst>
                </a:gridCol>
                <a:gridCol w="1835936">
                  <a:extLst>
                    <a:ext uri="{9D8B030D-6E8A-4147-A177-3AD203B41FA5}">
                      <a16:colId xmlns:a16="http://schemas.microsoft.com/office/drawing/2014/main" xmlns="" val="2588332966"/>
                    </a:ext>
                  </a:extLst>
                </a:gridCol>
                <a:gridCol w="1835936">
                  <a:extLst>
                    <a:ext uri="{9D8B030D-6E8A-4147-A177-3AD203B41FA5}">
                      <a16:colId xmlns:a16="http://schemas.microsoft.com/office/drawing/2014/main" xmlns="" val="1117595063"/>
                    </a:ext>
                  </a:extLst>
                </a:gridCol>
                <a:gridCol w="1835936">
                  <a:extLst>
                    <a:ext uri="{9D8B030D-6E8A-4147-A177-3AD203B41FA5}">
                      <a16:colId xmlns:a16="http://schemas.microsoft.com/office/drawing/2014/main" xmlns="" val="180687925"/>
                    </a:ext>
                  </a:extLst>
                </a:gridCol>
                <a:gridCol w="1835936">
                  <a:extLst>
                    <a:ext uri="{9D8B030D-6E8A-4147-A177-3AD203B41FA5}">
                      <a16:colId xmlns:a16="http://schemas.microsoft.com/office/drawing/2014/main" xmlns="" val="1329283199"/>
                    </a:ext>
                  </a:extLst>
                </a:gridCol>
                <a:gridCol w="1835936">
                  <a:extLst>
                    <a:ext uri="{9D8B030D-6E8A-4147-A177-3AD203B41FA5}">
                      <a16:colId xmlns:a16="http://schemas.microsoft.com/office/drawing/2014/main" xmlns="" val="2915036930"/>
                    </a:ext>
                  </a:extLst>
                </a:gridCol>
              </a:tblGrid>
              <a:tr h="87754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Classifier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Accuracy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TP rate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FP rate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AUC(ROC)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Time taken to build model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7980377"/>
                  </a:ext>
                </a:extLst>
              </a:tr>
              <a:tr h="58502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Naïve Bayes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83.10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0.965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0.602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0.909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 seconds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1003247"/>
                  </a:ext>
                </a:extLst>
              </a:tr>
              <a:tr h="501453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RandomForest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84.81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0.910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0.353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0.922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0.31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seconds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9143368"/>
                  </a:ext>
                </a:extLst>
              </a:tr>
              <a:tr h="501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J48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86.32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0.874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0.173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0.907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0.01 seconds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8795786"/>
                  </a:ext>
                </a:extLst>
              </a:tr>
              <a:tr h="501453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OneR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83.67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0.907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0.390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0.759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 seconds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1957992"/>
                  </a:ext>
                </a:extLst>
              </a:tr>
              <a:tr h="501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IBK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84.24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0.917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0.398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0.809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0 seconds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8377553"/>
                  </a:ext>
                </a:extLst>
              </a:tr>
              <a:tr h="501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Logistic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84.52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0.935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0.446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0.925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0.02 seconds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387705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47183" y="370135"/>
            <a:ext cx="10541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GainRatioAttributeEval</a:t>
            </a:r>
            <a:endParaRPr lang="en-US" sz="2400" dirty="0"/>
          </a:p>
          <a:p>
            <a:r>
              <a:rPr lang="en-US" dirty="0" smtClean="0"/>
              <a:t>Selected Attributes; </a:t>
            </a:r>
            <a:r>
              <a:rPr lang="en-US" dirty="0"/>
              <a:t>3 </a:t>
            </a:r>
            <a:r>
              <a:rPr lang="en-US" dirty="0" err="1" smtClean="0"/>
              <a:t>Moderate.Days</a:t>
            </a:r>
            <a:r>
              <a:rPr lang="en-US" dirty="0" smtClean="0"/>
              <a:t>, </a:t>
            </a:r>
            <a:r>
              <a:rPr lang="en-US" dirty="0"/>
              <a:t>5 </a:t>
            </a:r>
            <a:r>
              <a:rPr lang="en-US" dirty="0" err="1" smtClean="0"/>
              <a:t>Unhealthy.Days</a:t>
            </a:r>
            <a:r>
              <a:rPr lang="en-US" dirty="0" smtClean="0"/>
              <a:t>, </a:t>
            </a:r>
            <a:r>
              <a:rPr lang="en-US" dirty="0"/>
              <a:t>6 </a:t>
            </a:r>
            <a:r>
              <a:rPr lang="en-US" dirty="0" err="1" smtClean="0"/>
              <a:t>Very.Unhealthy.Days</a:t>
            </a:r>
            <a:r>
              <a:rPr lang="en-US" dirty="0" smtClean="0"/>
              <a:t>, </a:t>
            </a:r>
            <a:r>
              <a:rPr lang="en-US" dirty="0"/>
              <a:t>9 X90th.Percentile.AQI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2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99305"/>
              </p:ext>
            </p:extLst>
          </p:nvPr>
        </p:nvGraphicFramePr>
        <p:xfrm>
          <a:off x="925552" y="1862256"/>
          <a:ext cx="11048760" cy="3902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460">
                  <a:extLst>
                    <a:ext uri="{9D8B030D-6E8A-4147-A177-3AD203B41FA5}">
                      <a16:colId xmlns:a16="http://schemas.microsoft.com/office/drawing/2014/main" xmlns="" val="3648388144"/>
                    </a:ext>
                  </a:extLst>
                </a:gridCol>
                <a:gridCol w="1841460">
                  <a:extLst>
                    <a:ext uri="{9D8B030D-6E8A-4147-A177-3AD203B41FA5}">
                      <a16:colId xmlns:a16="http://schemas.microsoft.com/office/drawing/2014/main" xmlns="" val="2588332966"/>
                    </a:ext>
                  </a:extLst>
                </a:gridCol>
                <a:gridCol w="1841460">
                  <a:extLst>
                    <a:ext uri="{9D8B030D-6E8A-4147-A177-3AD203B41FA5}">
                      <a16:colId xmlns:a16="http://schemas.microsoft.com/office/drawing/2014/main" xmlns="" val="1117595063"/>
                    </a:ext>
                  </a:extLst>
                </a:gridCol>
                <a:gridCol w="1841460">
                  <a:extLst>
                    <a:ext uri="{9D8B030D-6E8A-4147-A177-3AD203B41FA5}">
                      <a16:colId xmlns:a16="http://schemas.microsoft.com/office/drawing/2014/main" xmlns="" val="180687925"/>
                    </a:ext>
                  </a:extLst>
                </a:gridCol>
                <a:gridCol w="1841460">
                  <a:extLst>
                    <a:ext uri="{9D8B030D-6E8A-4147-A177-3AD203B41FA5}">
                      <a16:colId xmlns:a16="http://schemas.microsoft.com/office/drawing/2014/main" xmlns="" val="1329283199"/>
                    </a:ext>
                  </a:extLst>
                </a:gridCol>
                <a:gridCol w="1841460">
                  <a:extLst>
                    <a:ext uri="{9D8B030D-6E8A-4147-A177-3AD203B41FA5}">
                      <a16:colId xmlns:a16="http://schemas.microsoft.com/office/drawing/2014/main" xmlns="" val="2915036930"/>
                    </a:ext>
                  </a:extLst>
                </a:gridCol>
              </a:tblGrid>
              <a:tr h="862752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AUC(ROC)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taken to build model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7980377"/>
                  </a:ext>
                </a:extLst>
              </a:tr>
              <a:tr h="57516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Naïve Bayes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1003247"/>
                  </a:ext>
                </a:extLst>
              </a:tr>
              <a:tr h="49300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RandomForest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.028 </a:t>
                      </a:r>
                      <a:r>
                        <a:rPr lang="en-US" dirty="0" smtClean="0"/>
                        <a:t>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9143368"/>
                  </a:ext>
                </a:extLst>
              </a:tr>
              <a:tr h="493001">
                <a:tc>
                  <a:txBody>
                    <a:bodyPr/>
                    <a:lstStyle/>
                    <a:p>
                      <a:r>
                        <a:rPr lang="en-US" dirty="0" smtClean="0"/>
                        <a:t>J48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8795786"/>
                  </a:ext>
                </a:extLst>
              </a:tr>
              <a:tr h="49300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1957992"/>
                  </a:ext>
                </a:extLst>
              </a:tr>
              <a:tr h="493001">
                <a:tc>
                  <a:txBody>
                    <a:bodyPr/>
                    <a:lstStyle/>
                    <a:p>
                      <a:r>
                        <a:rPr lang="en-US" dirty="0" smtClean="0"/>
                        <a:t>IBK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87.27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0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8377553"/>
                  </a:ext>
                </a:extLst>
              </a:tr>
              <a:tr h="493001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0.939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0.386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0.940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0.02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387705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62361" y="358983"/>
            <a:ext cx="10541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InfoGainAttributeEval</a:t>
            </a:r>
            <a:endParaRPr lang="en-US" sz="2400" dirty="0"/>
          </a:p>
          <a:p>
            <a:r>
              <a:rPr lang="en-US" dirty="0" smtClean="0"/>
              <a:t>Selected Attributes; </a:t>
            </a:r>
            <a:r>
              <a:rPr lang="en-US" dirty="0"/>
              <a:t>3 </a:t>
            </a:r>
            <a:r>
              <a:rPr lang="en-US" dirty="0" err="1" smtClean="0"/>
              <a:t>Moderate.Days</a:t>
            </a:r>
            <a:r>
              <a:rPr lang="en-US" dirty="0" smtClean="0"/>
              <a:t>, </a:t>
            </a:r>
            <a:r>
              <a:rPr lang="en-US" dirty="0"/>
              <a:t>4 </a:t>
            </a:r>
            <a:r>
              <a:rPr lang="en-US" dirty="0" err="1" smtClean="0"/>
              <a:t>Unhealthy.for.Sensitive.Groups.Days</a:t>
            </a:r>
            <a:r>
              <a:rPr lang="en-US" dirty="0" smtClean="0"/>
              <a:t>, </a:t>
            </a:r>
            <a:r>
              <a:rPr lang="en-US" dirty="0"/>
              <a:t>8 </a:t>
            </a:r>
            <a:r>
              <a:rPr lang="en-US" dirty="0" err="1" smtClean="0"/>
              <a:t>Max.AQI</a:t>
            </a:r>
            <a:r>
              <a:rPr lang="en-US" dirty="0" smtClean="0"/>
              <a:t>, </a:t>
            </a:r>
            <a:r>
              <a:rPr lang="en-US" dirty="0"/>
              <a:t>9 </a:t>
            </a:r>
            <a:r>
              <a:rPr lang="en-US" dirty="0" smtClean="0"/>
              <a:t>X90th.Percentile.AQI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79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088971"/>
              </p:ext>
            </p:extLst>
          </p:nvPr>
        </p:nvGraphicFramePr>
        <p:xfrm>
          <a:off x="936394" y="1895708"/>
          <a:ext cx="10834956" cy="3825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826">
                  <a:extLst>
                    <a:ext uri="{9D8B030D-6E8A-4147-A177-3AD203B41FA5}">
                      <a16:colId xmlns:a16="http://schemas.microsoft.com/office/drawing/2014/main" xmlns="" val="3648388144"/>
                    </a:ext>
                  </a:extLst>
                </a:gridCol>
                <a:gridCol w="1805826">
                  <a:extLst>
                    <a:ext uri="{9D8B030D-6E8A-4147-A177-3AD203B41FA5}">
                      <a16:colId xmlns:a16="http://schemas.microsoft.com/office/drawing/2014/main" xmlns="" val="2588332966"/>
                    </a:ext>
                  </a:extLst>
                </a:gridCol>
                <a:gridCol w="1805826">
                  <a:extLst>
                    <a:ext uri="{9D8B030D-6E8A-4147-A177-3AD203B41FA5}">
                      <a16:colId xmlns:a16="http://schemas.microsoft.com/office/drawing/2014/main" xmlns="" val="1117595063"/>
                    </a:ext>
                  </a:extLst>
                </a:gridCol>
                <a:gridCol w="1805826">
                  <a:extLst>
                    <a:ext uri="{9D8B030D-6E8A-4147-A177-3AD203B41FA5}">
                      <a16:colId xmlns:a16="http://schemas.microsoft.com/office/drawing/2014/main" xmlns="" val="180687925"/>
                    </a:ext>
                  </a:extLst>
                </a:gridCol>
                <a:gridCol w="1805826">
                  <a:extLst>
                    <a:ext uri="{9D8B030D-6E8A-4147-A177-3AD203B41FA5}">
                      <a16:colId xmlns:a16="http://schemas.microsoft.com/office/drawing/2014/main" xmlns="" val="1329283199"/>
                    </a:ext>
                  </a:extLst>
                </a:gridCol>
                <a:gridCol w="1805826">
                  <a:extLst>
                    <a:ext uri="{9D8B030D-6E8A-4147-A177-3AD203B41FA5}">
                      <a16:colId xmlns:a16="http://schemas.microsoft.com/office/drawing/2014/main" xmlns="" val="2915036930"/>
                    </a:ext>
                  </a:extLst>
                </a:gridCol>
              </a:tblGrid>
              <a:tr h="845708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AUC(ROC)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taken to build model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7980377"/>
                  </a:ext>
                </a:extLst>
              </a:tr>
              <a:tr h="56380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Naïve Bayes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79.58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0.750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0.056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0.927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0 </a:t>
                      </a:r>
                      <a:r>
                        <a:rPr lang="en-US" dirty="0" smtClean="0"/>
                        <a:t>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1003247"/>
                  </a:ext>
                </a:extLst>
              </a:tr>
              <a:tr h="48326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RandomForest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89.74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0.935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0.225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0.953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0.17 </a:t>
                      </a:r>
                      <a:r>
                        <a:rPr lang="en-US" dirty="0" smtClean="0"/>
                        <a:t>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9143368"/>
                  </a:ext>
                </a:extLst>
              </a:tr>
              <a:tr h="483262">
                <a:tc>
                  <a:txBody>
                    <a:bodyPr/>
                    <a:lstStyle/>
                    <a:p>
                      <a:r>
                        <a:rPr lang="en-US" dirty="0" smtClean="0"/>
                        <a:t>J48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89.55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0.932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0.221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0.901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8795786"/>
                  </a:ext>
                </a:extLst>
              </a:tr>
              <a:tr h="48326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83.67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0.907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0.390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0.759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1957992"/>
                  </a:ext>
                </a:extLst>
              </a:tr>
              <a:tr h="483262">
                <a:tc>
                  <a:txBody>
                    <a:bodyPr/>
                    <a:lstStyle/>
                    <a:p>
                      <a:r>
                        <a:rPr lang="en-US" dirty="0" smtClean="0"/>
                        <a:t>IBK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86.32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0.913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0.297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0.821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0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8377553"/>
                  </a:ext>
                </a:extLst>
              </a:tr>
              <a:tr h="483262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89.93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0.958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0.289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0.957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0.02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387705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40057" y="593160"/>
            <a:ext cx="10541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ReliefFAttributeEval</a:t>
            </a:r>
            <a:endParaRPr lang="en-US" sz="2400" dirty="0"/>
          </a:p>
          <a:p>
            <a:r>
              <a:rPr lang="en-US" dirty="0" smtClean="0"/>
              <a:t>Selected Attributes; </a:t>
            </a:r>
            <a:r>
              <a:rPr lang="en-US" dirty="0"/>
              <a:t>1 </a:t>
            </a:r>
            <a:r>
              <a:rPr lang="en-US" dirty="0" err="1" smtClean="0"/>
              <a:t>Days.with.AQI</a:t>
            </a:r>
            <a:r>
              <a:rPr lang="en-US" dirty="0" smtClean="0"/>
              <a:t>, 2 </a:t>
            </a:r>
            <a:r>
              <a:rPr lang="en-US" dirty="0" err="1" smtClean="0"/>
              <a:t>Good.Days</a:t>
            </a:r>
            <a:r>
              <a:rPr lang="en-US" dirty="0" smtClean="0"/>
              <a:t>, </a:t>
            </a:r>
            <a:r>
              <a:rPr lang="en-US" dirty="0"/>
              <a:t>3 </a:t>
            </a:r>
            <a:r>
              <a:rPr lang="en-US" dirty="0" err="1" smtClean="0"/>
              <a:t>Moderate.Days</a:t>
            </a:r>
            <a:r>
              <a:rPr lang="en-US" dirty="0" smtClean="0"/>
              <a:t>, </a:t>
            </a:r>
            <a:r>
              <a:rPr lang="en-US" dirty="0"/>
              <a:t>13 </a:t>
            </a:r>
            <a:r>
              <a:rPr lang="en-US" dirty="0" err="1" smtClean="0"/>
              <a:t>Days.Ozone</a:t>
            </a:r>
            <a:r>
              <a:rPr lang="en-US" dirty="0" smtClean="0"/>
              <a:t>, 15 Days.PM2.5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10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460627"/>
              </p:ext>
            </p:extLst>
          </p:nvPr>
        </p:nvGraphicFramePr>
        <p:xfrm>
          <a:off x="925243" y="2029524"/>
          <a:ext cx="11015616" cy="3770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936">
                  <a:extLst>
                    <a:ext uri="{9D8B030D-6E8A-4147-A177-3AD203B41FA5}">
                      <a16:colId xmlns:a16="http://schemas.microsoft.com/office/drawing/2014/main" xmlns="" val="3648388144"/>
                    </a:ext>
                  </a:extLst>
                </a:gridCol>
                <a:gridCol w="1835936">
                  <a:extLst>
                    <a:ext uri="{9D8B030D-6E8A-4147-A177-3AD203B41FA5}">
                      <a16:colId xmlns:a16="http://schemas.microsoft.com/office/drawing/2014/main" xmlns="" val="2588332966"/>
                    </a:ext>
                  </a:extLst>
                </a:gridCol>
                <a:gridCol w="1835936">
                  <a:extLst>
                    <a:ext uri="{9D8B030D-6E8A-4147-A177-3AD203B41FA5}">
                      <a16:colId xmlns:a16="http://schemas.microsoft.com/office/drawing/2014/main" xmlns="" val="1117595063"/>
                    </a:ext>
                  </a:extLst>
                </a:gridCol>
                <a:gridCol w="1835936">
                  <a:extLst>
                    <a:ext uri="{9D8B030D-6E8A-4147-A177-3AD203B41FA5}">
                      <a16:colId xmlns:a16="http://schemas.microsoft.com/office/drawing/2014/main" xmlns="" val="180687925"/>
                    </a:ext>
                  </a:extLst>
                </a:gridCol>
                <a:gridCol w="1835936">
                  <a:extLst>
                    <a:ext uri="{9D8B030D-6E8A-4147-A177-3AD203B41FA5}">
                      <a16:colId xmlns:a16="http://schemas.microsoft.com/office/drawing/2014/main" xmlns="" val="1329283199"/>
                    </a:ext>
                  </a:extLst>
                </a:gridCol>
                <a:gridCol w="1835936">
                  <a:extLst>
                    <a:ext uri="{9D8B030D-6E8A-4147-A177-3AD203B41FA5}">
                      <a16:colId xmlns:a16="http://schemas.microsoft.com/office/drawing/2014/main" xmlns="" val="2915036930"/>
                    </a:ext>
                  </a:extLst>
                </a:gridCol>
              </a:tblGrid>
              <a:tr h="833454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AUC(ROC)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taken to build model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7980377"/>
                  </a:ext>
                </a:extLst>
              </a:tr>
              <a:tr h="55563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Naïve Bayes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88.13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0.892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0.153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0.944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0 </a:t>
                      </a:r>
                      <a:r>
                        <a:rPr lang="en-US" dirty="0" smtClean="0"/>
                        <a:t>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1003247"/>
                  </a:ext>
                </a:extLst>
              </a:tr>
              <a:tr h="47625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RandomForest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91.55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0.945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0.181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0.965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0.17 </a:t>
                      </a:r>
                      <a:r>
                        <a:rPr lang="en-US" dirty="0" smtClean="0"/>
                        <a:t>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9143368"/>
                  </a:ext>
                </a:extLst>
              </a:tr>
              <a:tr h="476259">
                <a:tc>
                  <a:txBody>
                    <a:bodyPr/>
                    <a:lstStyle/>
                    <a:p>
                      <a:r>
                        <a:rPr lang="en-US" dirty="0" smtClean="0"/>
                        <a:t>J48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92.88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0.961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0.177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0.928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8795786"/>
                  </a:ext>
                </a:extLst>
              </a:tr>
              <a:tr h="47625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83.67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0.907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0.390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0.759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1957992"/>
                  </a:ext>
                </a:extLst>
              </a:tr>
              <a:tr h="476259">
                <a:tc>
                  <a:txBody>
                    <a:bodyPr/>
                    <a:lstStyle/>
                    <a:p>
                      <a:r>
                        <a:rPr lang="en-US" dirty="0" smtClean="0"/>
                        <a:t>IBK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85.57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0.907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0.309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0.813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0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8377553"/>
                  </a:ext>
                </a:extLst>
              </a:tr>
              <a:tr h="476259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89.46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0.958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0.309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0.960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0.02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387705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62361" y="312274"/>
            <a:ext cx="10541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Personally Selected Attributes</a:t>
            </a:r>
            <a:endParaRPr lang="en-US" sz="2400" dirty="0"/>
          </a:p>
          <a:p>
            <a:r>
              <a:rPr lang="en-US" dirty="0" smtClean="0"/>
              <a:t>Selected Attributes; </a:t>
            </a:r>
            <a:r>
              <a:rPr lang="en-US" dirty="0"/>
              <a:t>1 </a:t>
            </a:r>
            <a:r>
              <a:rPr lang="en-US" dirty="0" err="1"/>
              <a:t>Days.with.AQI</a:t>
            </a:r>
            <a:r>
              <a:rPr lang="en-US" dirty="0"/>
              <a:t>, 2 </a:t>
            </a:r>
            <a:r>
              <a:rPr lang="en-US" dirty="0" err="1"/>
              <a:t>Good.Days</a:t>
            </a:r>
            <a:r>
              <a:rPr lang="en-US" dirty="0"/>
              <a:t>, 3 </a:t>
            </a:r>
            <a:r>
              <a:rPr lang="en-US" dirty="0" err="1"/>
              <a:t>Moderate.Days</a:t>
            </a:r>
            <a:r>
              <a:rPr lang="en-US" dirty="0"/>
              <a:t>, 4 </a:t>
            </a:r>
            <a:r>
              <a:rPr lang="en-US" dirty="0" err="1" smtClean="0"/>
              <a:t>Unhealthy.for.Sensitive.Groups.Days</a:t>
            </a:r>
            <a:r>
              <a:rPr lang="en-US" dirty="0" smtClean="0"/>
              <a:t>, 13 </a:t>
            </a:r>
            <a:r>
              <a:rPr lang="en-US" dirty="0" err="1" smtClean="0"/>
              <a:t>Days.Ozone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70487" y="3931088"/>
            <a:ext cx="11329639" cy="4014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6828" y="3379573"/>
            <a:ext cx="11329639" cy="4783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4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50487" y="575489"/>
            <a:ext cx="58283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5. </a:t>
            </a:r>
            <a:r>
              <a:rPr lang="en-US" sz="2400" b="1" dirty="0"/>
              <a:t>Data mining result and evaluation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62721" y="1534173"/>
            <a:ext cx="100881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/>
              <a:t>Best algorithm</a:t>
            </a:r>
          </a:p>
          <a:p>
            <a:pPr lvl="0"/>
            <a:endParaRPr lang="en-US" sz="2000" b="1" dirty="0"/>
          </a:p>
          <a:p>
            <a:pPr marL="342900" lvl="0" indent="-342900">
              <a:buFont typeface="Arial"/>
              <a:buChar char="•"/>
            </a:pPr>
            <a:r>
              <a:rPr lang="en-US" sz="2000" dirty="0" smtClean="0"/>
              <a:t>Chose </a:t>
            </a:r>
            <a:r>
              <a:rPr lang="en-US" sz="2000" dirty="0"/>
              <a:t>Random Forest and J48 as the top two algorithms with personal selection </a:t>
            </a:r>
            <a:r>
              <a:rPr lang="en-US" sz="2000" dirty="0" smtClean="0"/>
              <a:t>sets.</a:t>
            </a:r>
            <a:endParaRPr lang="en-US" sz="2000" dirty="0"/>
          </a:p>
          <a:p>
            <a:pPr lvl="0"/>
            <a:endParaRPr lang="en-US" sz="2000" dirty="0"/>
          </a:p>
          <a:p>
            <a:pPr marL="342900" lvl="0" indent="-342900">
              <a:buFont typeface="Arial"/>
              <a:buChar char="•"/>
            </a:pPr>
            <a:r>
              <a:rPr lang="en-US" sz="2000" dirty="0"/>
              <a:t>Random Forest with personal selection sets and correlation attribute evaluator shows the best AUC.</a:t>
            </a:r>
          </a:p>
          <a:p>
            <a:pPr lvl="0"/>
            <a:endParaRPr lang="en-US" sz="2000" dirty="0"/>
          </a:p>
          <a:p>
            <a:pPr marL="342900" lvl="0" indent="-342900">
              <a:buFont typeface="Arial"/>
              <a:buChar char="•"/>
            </a:pPr>
            <a:r>
              <a:rPr lang="en-US" sz="2000" dirty="0"/>
              <a:t>J48 with personal selection sets shows the best accuracy. </a:t>
            </a:r>
          </a:p>
        </p:txBody>
      </p:sp>
    </p:spTree>
    <p:extLst>
      <p:ext uri="{BB962C8B-B14F-4D97-AF65-F5344CB8AC3E}">
        <p14:creationId xmlns:p14="http://schemas.microsoft.com/office/powerpoint/2010/main" val="4228935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50487" y="575489"/>
            <a:ext cx="58283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6. Application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973873" y="1503622"/>
            <a:ext cx="1006583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We applied these two models (J48 and Random Forest) built from the 2016 dataset on the 2017 dataset. The two models performed more than 90% accuracy. J48 performed better than Random Forest in both ways.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We ran R to predict 2017 result using 2016 model. </a:t>
            </a:r>
          </a:p>
        </p:txBody>
      </p:sp>
    </p:spTree>
    <p:extLst>
      <p:ext uri="{BB962C8B-B14F-4D97-AF65-F5344CB8AC3E}">
        <p14:creationId xmlns:p14="http://schemas.microsoft.com/office/powerpoint/2010/main" val="4244704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52399" y="228087"/>
            <a:ext cx="11824011" cy="648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05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mbria"/>
                <a:ea typeface="ＭＳ 明朝"/>
                <a:cs typeface="Times New Roman"/>
              </a:rPr>
              <a:t>1. </a:t>
            </a:r>
            <a:r>
              <a:rPr lang="en-US" sz="2400" dirty="0">
                <a:solidFill>
                  <a:srgbClr val="000000"/>
                </a:solidFill>
                <a:latin typeface="Cambria"/>
                <a:ea typeface="ＭＳ 明朝"/>
                <a:cs typeface="Times New Roman"/>
              </a:rPr>
              <a:t>D</a:t>
            </a:r>
            <a:r>
              <a:rPr lang="en-US" sz="2400" dirty="0" smtClean="0">
                <a:solidFill>
                  <a:srgbClr val="000000"/>
                </a:solidFill>
                <a:latin typeface="Cambria"/>
                <a:ea typeface="ＭＳ 明朝"/>
                <a:cs typeface="Times New Roman"/>
              </a:rPr>
              <a:t>ata mining goals</a:t>
            </a: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/>
              <a:t>o</a:t>
            </a:r>
            <a:r>
              <a:rPr lang="en-US" dirty="0" smtClean="0"/>
              <a:t>riginal dataset had difficult to understand measures of air quality</a:t>
            </a:r>
          </a:p>
          <a:p>
            <a:r>
              <a:rPr lang="en-US" dirty="0" smtClean="0"/>
              <a:t>Our goal was to create an easy to understand class attribute to show if an area’s air quality is poor enough for people to make a note of</a:t>
            </a:r>
          </a:p>
          <a:p>
            <a:pPr lvl="1"/>
            <a:r>
              <a:rPr lang="en-US" dirty="0" smtClean="0"/>
              <a:t>Goal was only to “flag” areas, more detailed research is needed if this is a serious concern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Would be good piece of information to include on real estate websites or on area statistics websites like city-</a:t>
            </a:r>
            <a:r>
              <a:rPr lang="en-US" dirty="0" err="1" smtClean="0"/>
              <a:t>data.com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4356099"/>
            <a:ext cx="4648200" cy="1619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3417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1248" y="226199"/>
            <a:ext cx="11779406" cy="636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77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021659" y="1204333"/>
            <a:ext cx="5468210" cy="402559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68350" y="1204333"/>
            <a:ext cx="5408343" cy="389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36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30458" y="164681"/>
            <a:ext cx="11511776" cy="616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89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19307" y="275775"/>
            <a:ext cx="11623287" cy="625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78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154040" y="1121983"/>
            <a:ext cx="5588194" cy="428635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89448" y="1121983"/>
            <a:ext cx="5554151" cy="428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61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0487" y="575489"/>
            <a:ext cx="58283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7. Discussion and conclusion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873515" y="1398775"/>
            <a:ext cx="100881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∙ We </a:t>
            </a:r>
            <a:r>
              <a:rPr lang="en-US" sz="2000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can successfully create a useful set of data classifications. With our dataset, further research would be needed to make a fully informed decision where to not live if air quality is a </a:t>
            </a:r>
            <a:r>
              <a:rPr lang="en-US" sz="2000" dirty="0" smtClean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concern</a:t>
            </a:r>
            <a:r>
              <a:rPr lang="en-US" sz="2000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.</a:t>
            </a:r>
            <a:r>
              <a:rPr lang="en-US" sz="2000" dirty="0" smtClean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Our </a:t>
            </a:r>
            <a:r>
              <a:rPr lang="en-US" sz="2000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results simply flag areas of concern. </a:t>
            </a:r>
            <a:endParaRPr lang="en-US" sz="2000" dirty="0" smtClean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endParaRPr lang="en-US" sz="2000" dirty="0" smtClean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∙ From </a:t>
            </a:r>
            <a:r>
              <a:rPr lang="en-US" sz="2000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this project we learned how to complete the whole procedure of taking a dataset, creating class attributes, selecting efficient sets of attributes, running data mining classification algorithms, comparing quantified classification performance measures and choosing a top classifier to use on new datasets. </a:t>
            </a:r>
            <a:endParaRPr lang="en-US" sz="2000" dirty="0" smtClean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endParaRPr lang="en-US" sz="20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∙ </a:t>
            </a:r>
            <a:r>
              <a:rPr lang="en-US" sz="2000" dirty="0" smtClean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We </a:t>
            </a:r>
            <a:r>
              <a:rPr lang="en-US" sz="2000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went a step farther and actually applied it to a dataset from a different year. </a:t>
            </a:r>
            <a:r>
              <a:rPr lang="en-US" sz="2000" dirty="0" smtClean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We found the pattern using data mining and proved our model is accurate. We can predict any place in any year using our model.</a:t>
            </a:r>
          </a:p>
          <a:p>
            <a:endParaRPr lang="en-US" sz="20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0770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48386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ambria"/>
                <a:ea typeface="ＭＳ 明朝"/>
                <a:cs typeface="Times New Roman"/>
              </a:rPr>
              <a:t>2. </a:t>
            </a:r>
            <a:r>
              <a:rPr lang="en-US" sz="2400" dirty="0">
                <a:solidFill>
                  <a:schemeClr val="tx1"/>
                </a:solidFill>
                <a:latin typeface="Cambria"/>
                <a:ea typeface="ＭＳ 明朝"/>
                <a:cs typeface="Times New Roman"/>
              </a:rPr>
              <a:t>D</a:t>
            </a:r>
            <a:r>
              <a:rPr lang="en-US" sz="2400" dirty="0" smtClean="0">
                <a:solidFill>
                  <a:schemeClr val="tx1"/>
                </a:solidFill>
                <a:latin typeface="Cambria"/>
                <a:ea typeface="ＭＳ 明朝"/>
                <a:cs typeface="Times New Roman"/>
              </a:rPr>
              <a:t>escription </a:t>
            </a:r>
            <a:r>
              <a:rPr lang="en-US" sz="2400" dirty="0">
                <a:solidFill>
                  <a:schemeClr val="tx1"/>
                </a:solidFill>
                <a:latin typeface="Cambria"/>
                <a:ea typeface="ＭＳ 明朝"/>
                <a:cs typeface="Times New Roman"/>
              </a:rPr>
              <a:t>of d</a:t>
            </a:r>
            <a:r>
              <a:rPr lang="en-US" sz="2400" dirty="0" smtClean="0">
                <a:solidFill>
                  <a:schemeClr val="tx1"/>
                </a:solidFill>
                <a:latin typeface="Cambria"/>
                <a:ea typeface="ＭＳ 明朝"/>
                <a:cs typeface="Times New Roman"/>
              </a:rPr>
              <a:t>ataset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Annual summary of Air Quality Index (AQI) values for 2016, which are recordings of the levels of various hazardous airborne molecules (particulates)</a:t>
            </a:r>
          </a:p>
          <a:p>
            <a:r>
              <a:rPr lang="en-US" dirty="0" smtClean="0"/>
              <a:t>1053 tuples – one for each county in America</a:t>
            </a:r>
          </a:p>
          <a:p>
            <a:r>
              <a:rPr lang="en-US" dirty="0" smtClean="0"/>
              <a:t>Made available by EPA through their AQS Data Mart database</a:t>
            </a:r>
          </a:p>
          <a:p>
            <a:pPr lvl="1"/>
            <a:r>
              <a:rPr lang="en-US" dirty="0" smtClean="0"/>
              <a:t>Datasets going back to 1990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767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84632"/>
            <a:ext cx="10061448" cy="139496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mbria"/>
                <a:ea typeface="ＭＳ 明朝"/>
                <a:cs typeface="Times New Roman"/>
              </a:rPr>
              <a:t>2. Description of d</a:t>
            </a:r>
            <a:r>
              <a:rPr lang="en-US" sz="2400" dirty="0" smtClean="0">
                <a:solidFill>
                  <a:schemeClr val="tx1"/>
                </a:solidFill>
                <a:latin typeface="Cambria"/>
                <a:ea typeface="ＭＳ 明朝"/>
                <a:cs typeface="Times New Roman"/>
              </a:rPr>
              <a:t>ataset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3 attributes (</a:t>
            </a:r>
            <a:r>
              <a:rPr lang="en-US" dirty="0"/>
              <a:t>A-C</a:t>
            </a:r>
            <a:r>
              <a:rPr lang="en-US" dirty="0" smtClean="0"/>
              <a:t>) are state, county and year, respectively</a:t>
            </a:r>
          </a:p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attribute </a:t>
            </a:r>
            <a:r>
              <a:rPr lang="en-US" dirty="0"/>
              <a:t>(D</a:t>
            </a:r>
            <a:r>
              <a:rPr lang="en-US" dirty="0" smtClean="0"/>
              <a:t>) is the number of days the AQI was recorded</a:t>
            </a:r>
          </a:p>
          <a:p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through 10</a:t>
            </a:r>
            <a:r>
              <a:rPr lang="en-US" baseline="30000" dirty="0" smtClean="0"/>
              <a:t>th</a:t>
            </a:r>
            <a:r>
              <a:rPr lang="en-US" dirty="0" smtClean="0"/>
              <a:t> attribute (E-J) represent the number of days falling under the specified classification representing the overall level of air quality</a:t>
            </a:r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4355464"/>
            <a:ext cx="10033000" cy="12452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9849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mbria"/>
                <a:ea typeface="ＭＳ 明朝"/>
                <a:cs typeface="Times New Roman"/>
              </a:rPr>
              <a:t>2. Description of d</a:t>
            </a:r>
            <a:r>
              <a:rPr lang="en-US" sz="2400" dirty="0" smtClean="0">
                <a:solidFill>
                  <a:schemeClr val="tx1"/>
                </a:solidFill>
                <a:latin typeface="Cambria"/>
                <a:ea typeface="ＭＳ 明朝"/>
                <a:cs typeface="Times New Roman"/>
              </a:rPr>
              <a:t>ataset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r>
              <a:rPr lang="en-US" baseline="30000" dirty="0" smtClean="0"/>
              <a:t>th</a:t>
            </a:r>
            <a:r>
              <a:rPr lang="en-US" dirty="0" smtClean="0"/>
              <a:t> through 13</a:t>
            </a:r>
            <a:r>
              <a:rPr lang="en-US" baseline="30000" dirty="0" smtClean="0"/>
              <a:t>th</a:t>
            </a:r>
            <a:r>
              <a:rPr lang="en-US" dirty="0" smtClean="0"/>
              <a:t> attribute (K-M) are statistics on the overall AQI measurement</a:t>
            </a:r>
          </a:p>
          <a:p>
            <a:r>
              <a:rPr lang="en-US" dirty="0" smtClean="0"/>
              <a:t>14</a:t>
            </a:r>
            <a:r>
              <a:rPr lang="en-US" baseline="30000" dirty="0" smtClean="0"/>
              <a:t>th</a:t>
            </a:r>
            <a:r>
              <a:rPr lang="en-US" dirty="0" smtClean="0"/>
              <a:t> through 17</a:t>
            </a:r>
            <a:r>
              <a:rPr lang="en-US" baseline="30000" dirty="0" smtClean="0"/>
              <a:t>th</a:t>
            </a:r>
            <a:r>
              <a:rPr lang="en-US" dirty="0" smtClean="0"/>
              <a:t> attribute (N-Q) are the number of days where levels of the particulate exceeded some threshold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18</a:t>
            </a:r>
            <a:r>
              <a:rPr lang="en-US" baseline="30000" dirty="0" smtClean="0"/>
              <a:t>th</a:t>
            </a:r>
            <a:r>
              <a:rPr lang="en-US" dirty="0" smtClean="0"/>
              <a:t> and 19</a:t>
            </a:r>
            <a:r>
              <a:rPr lang="en-US" baseline="30000" dirty="0" smtClean="0"/>
              <a:t>th</a:t>
            </a:r>
            <a:r>
              <a:rPr lang="en-US" dirty="0" smtClean="0"/>
              <a:t> attribute (R </a:t>
            </a:r>
            <a:r>
              <a:rPr lang="en-US" dirty="0" smtClean="0">
                <a:latin typeface="Cambria"/>
                <a:ea typeface="ＭＳ 明朝"/>
                <a:cs typeface="Times New Roman"/>
              </a:rPr>
              <a:t>&amp;</a:t>
            </a:r>
            <a:r>
              <a:rPr lang="en-US" dirty="0" smtClean="0"/>
              <a:t> S) similarly each represent a group of like sized particulates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366" y="4403619"/>
            <a:ext cx="7395634" cy="11335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7039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ambria"/>
                <a:ea typeface="ＭＳ 明朝"/>
                <a:cs typeface="Times New Roman"/>
              </a:rPr>
              <a:t>3. </a:t>
            </a:r>
            <a:r>
              <a:rPr lang="en-US" sz="2400" dirty="0">
                <a:solidFill>
                  <a:schemeClr val="tx1"/>
                </a:solidFill>
                <a:latin typeface="Cambria"/>
                <a:ea typeface="ＭＳ 明朝"/>
                <a:cs typeface="Times New Roman"/>
              </a:rPr>
              <a:t>T</a:t>
            </a:r>
            <a:r>
              <a:rPr lang="en-US" sz="2400" dirty="0" smtClean="0">
                <a:solidFill>
                  <a:schemeClr val="tx1"/>
                </a:solidFill>
                <a:latin typeface="Cambria"/>
                <a:ea typeface="ＭＳ 明朝"/>
                <a:cs typeface="Times New Roman"/>
              </a:rPr>
              <a:t>ools and algorithms used </a:t>
            </a:r>
            <a:r>
              <a:rPr lang="en-US" sz="2400" dirty="0">
                <a:solidFill>
                  <a:schemeClr val="tx1"/>
                </a:solidFill>
                <a:latin typeface="Cambria"/>
                <a:ea typeface="ＭＳ 明朝"/>
                <a:cs typeface="Times New Roman"/>
              </a:rPr>
              <a:t>-</a:t>
            </a:r>
            <a:r>
              <a:rPr lang="en-US" sz="2400" dirty="0" smtClean="0">
                <a:solidFill>
                  <a:schemeClr val="tx1"/>
                </a:solidFill>
                <a:latin typeface="Cambria"/>
                <a:ea typeface="ＭＳ 明朝"/>
                <a:cs typeface="Times New Roman"/>
              </a:rPr>
              <a:t> 4 attribute selection algorithms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Correlation attribute evaluator – uses correlation coefficient between the numeric attribute and </a:t>
            </a:r>
            <a:r>
              <a:rPr lang="en-US" dirty="0"/>
              <a:t>class attribute to </a:t>
            </a:r>
            <a:r>
              <a:rPr lang="en-US" dirty="0" smtClean="0"/>
              <a:t>assign weights for all attributes</a:t>
            </a:r>
          </a:p>
          <a:p>
            <a:r>
              <a:rPr lang="en-US" dirty="0" smtClean="0"/>
              <a:t>Information </a:t>
            </a:r>
            <a:r>
              <a:rPr lang="en-US" dirty="0"/>
              <a:t>gain attribute evaluator </a:t>
            </a:r>
            <a:r>
              <a:rPr lang="en-US" dirty="0" smtClean="0"/>
              <a:t>– uses </a:t>
            </a:r>
            <a:r>
              <a:rPr lang="en-US" dirty="0"/>
              <a:t>logarithmic functions to quantify the </a:t>
            </a:r>
            <a:r>
              <a:rPr lang="en-US" dirty="0" smtClean="0"/>
              <a:t>information </a:t>
            </a:r>
            <a:r>
              <a:rPr lang="en-US" dirty="0"/>
              <a:t>needed to classify a given tuple, according to which attributes are being </a:t>
            </a:r>
            <a:r>
              <a:rPr lang="en-US" dirty="0" smtClean="0"/>
              <a:t>considered</a:t>
            </a:r>
          </a:p>
          <a:p>
            <a:r>
              <a:rPr lang="en-US" dirty="0" smtClean="0"/>
              <a:t>Gain ratio attribute evaluator - takes information </a:t>
            </a:r>
            <a:r>
              <a:rPr lang="en-US" dirty="0"/>
              <a:t>gain of an attribute and weighs it against the number of values for that </a:t>
            </a:r>
            <a:r>
              <a:rPr lang="en-US" dirty="0" smtClean="0"/>
              <a:t>attribute</a:t>
            </a:r>
          </a:p>
          <a:p>
            <a:r>
              <a:rPr lang="en-US" dirty="0" err="1" smtClean="0"/>
              <a:t>ReliefF</a:t>
            </a:r>
            <a:r>
              <a:rPr lang="en-US" dirty="0" smtClean="0"/>
              <a:t> attribute evaluator - samples </a:t>
            </a:r>
            <a:r>
              <a:rPr lang="en-US" dirty="0"/>
              <a:t>tuples and looks at the k-nearest </a:t>
            </a:r>
            <a:r>
              <a:rPr lang="en-US" dirty="0" smtClean="0"/>
              <a:t>instances </a:t>
            </a:r>
            <a:r>
              <a:rPr lang="en-US" dirty="0"/>
              <a:t>to quantify the worth of an </a:t>
            </a:r>
            <a:r>
              <a:rPr lang="en-US" dirty="0" smtClean="0"/>
              <a:t>attribute</a:t>
            </a:r>
          </a:p>
          <a:p>
            <a:r>
              <a:rPr lang="en-US" dirty="0" smtClean="0"/>
              <a:t>Lastly we used a set selected by ourselves, based on which attributes had the overall highest </a:t>
            </a:r>
            <a:r>
              <a:rPr lang="en-US" dirty="0"/>
              <a:t>relative </a:t>
            </a:r>
            <a:r>
              <a:rPr lang="en-US" dirty="0" smtClean="0"/>
              <a:t>weights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64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mbria"/>
                <a:ea typeface="ＭＳ 明朝"/>
                <a:cs typeface="Cambria"/>
              </a:rPr>
              <a:t>3. </a:t>
            </a:r>
            <a:r>
              <a:rPr lang="en-US" sz="2400" dirty="0" smtClean="0">
                <a:solidFill>
                  <a:schemeClr val="tx1"/>
                </a:solidFill>
                <a:latin typeface="Cambria"/>
                <a:ea typeface="ＭＳ 明朝"/>
                <a:cs typeface="Cambria"/>
              </a:rPr>
              <a:t>Tools and algorithms used - 6 </a:t>
            </a:r>
            <a:r>
              <a:rPr lang="en-US" sz="2400" dirty="0" smtClean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classification </a:t>
            </a:r>
            <a:r>
              <a:rPr lang="en-US" sz="2400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algorithms</a:t>
            </a:r>
            <a:endParaRPr lang="en-US" sz="24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/>
              <a:t>Bayes </a:t>
            </a:r>
            <a:r>
              <a:rPr lang="en-US" dirty="0" smtClean="0"/>
              <a:t>- use </a:t>
            </a:r>
            <a:r>
              <a:rPr lang="en-US" dirty="0"/>
              <a:t>Bayes Theorem and probabilistic </a:t>
            </a:r>
            <a:r>
              <a:rPr lang="en-US" dirty="0" smtClean="0"/>
              <a:t>prediction</a:t>
            </a:r>
          </a:p>
          <a:p>
            <a:r>
              <a:rPr lang="en-US" dirty="0" smtClean="0"/>
              <a:t>Random </a:t>
            </a:r>
            <a:r>
              <a:rPr lang="en-US" dirty="0"/>
              <a:t>forest tree </a:t>
            </a:r>
            <a:r>
              <a:rPr lang="en-US" dirty="0" smtClean="0"/>
              <a:t>ensemble - uses a </a:t>
            </a:r>
            <a:r>
              <a:rPr lang="en-US" dirty="0"/>
              <a:t>variety of decision tree </a:t>
            </a:r>
            <a:r>
              <a:rPr lang="en-US" dirty="0" smtClean="0"/>
              <a:t>algorithms to create more accurate classifications</a:t>
            </a:r>
            <a:endParaRPr lang="en-US" dirty="0"/>
          </a:p>
          <a:p>
            <a:r>
              <a:rPr lang="en-US" dirty="0"/>
              <a:t>J48 </a:t>
            </a:r>
            <a:r>
              <a:rPr lang="en-US" dirty="0" smtClean="0"/>
              <a:t>tree - based </a:t>
            </a:r>
            <a:r>
              <a:rPr lang="en-US" dirty="0"/>
              <a:t>on the C4.5 </a:t>
            </a:r>
            <a:r>
              <a:rPr lang="en-US" dirty="0" smtClean="0"/>
              <a:t>tree algorithm</a:t>
            </a:r>
            <a:endParaRPr lang="en-US" dirty="0"/>
          </a:p>
          <a:p>
            <a:r>
              <a:rPr lang="en-US" dirty="0" err="1"/>
              <a:t>OneR</a:t>
            </a:r>
            <a:r>
              <a:rPr lang="en-US" dirty="0"/>
              <a:t> </a:t>
            </a:r>
            <a:r>
              <a:rPr lang="en-US" dirty="0" smtClean="0"/>
              <a:t>rule – makes decisions based off whichever attribute has the lowest error rate</a:t>
            </a:r>
            <a:endParaRPr lang="en-US" dirty="0"/>
          </a:p>
          <a:p>
            <a:r>
              <a:rPr lang="en-US" dirty="0" smtClean="0"/>
              <a:t>IBK - uses a </a:t>
            </a:r>
            <a:r>
              <a:rPr lang="en-US" dirty="0"/>
              <a:t>k-nearest neighbor type </a:t>
            </a:r>
            <a:r>
              <a:rPr lang="en-US" dirty="0" smtClean="0"/>
              <a:t>algorithm</a:t>
            </a:r>
            <a:endParaRPr lang="en-US" dirty="0"/>
          </a:p>
          <a:p>
            <a:r>
              <a:rPr lang="en-US" dirty="0"/>
              <a:t>Logistic </a:t>
            </a:r>
            <a:r>
              <a:rPr lang="en-US" dirty="0" smtClean="0"/>
              <a:t>function – polynomial </a:t>
            </a:r>
            <a:r>
              <a:rPr lang="en-US" dirty="0"/>
              <a:t>logistic regression </a:t>
            </a:r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5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solidFill>
                  <a:prstClr val="black"/>
                </a:solidFill>
                <a:latin typeface="Trebuchet MS"/>
                <a:ea typeface="+mn-ea"/>
                <a:cs typeface="+mn-cs"/>
              </a:rPr>
              <a:t>4. </a:t>
            </a:r>
            <a:r>
              <a:rPr lang="en-US" sz="2400" dirty="0">
                <a:solidFill>
                  <a:prstClr val="black"/>
                </a:solidFill>
                <a:latin typeface="Trebuchet MS"/>
                <a:ea typeface="+mn-ea"/>
                <a:cs typeface="+mn-cs"/>
              </a:rPr>
              <a:t>D</a:t>
            </a:r>
            <a:r>
              <a:rPr lang="en-US" sz="2400" dirty="0" smtClean="0">
                <a:solidFill>
                  <a:prstClr val="black"/>
                </a:solidFill>
                <a:latin typeface="Trebuchet MS"/>
                <a:ea typeface="+mn-ea"/>
                <a:cs typeface="+mn-cs"/>
              </a:rPr>
              <a:t>ata </a:t>
            </a:r>
            <a:r>
              <a:rPr lang="en-US" sz="2400" dirty="0">
                <a:solidFill>
                  <a:prstClr val="black"/>
                </a:solidFill>
                <a:latin typeface="Trebuchet MS"/>
                <a:ea typeface="+mn-ea"/>
                <a:cs typeface="+mn-cs"/>
              </a:rPr>
              <a:t>mining </a:t>
            </a:r>
            <a:r>
              <a:rPr lang="en-US" sz="2400" dirty="0" smtClean="0">
                <a:solidFill>
                  <a:prstClr val="black"/>
                </a:solidFill>
                <a:latin typeface="Trebuchet MS"/>
                <a:ea typeface="+mn-ea"/>
                <a:cs typeface="+mn-cs"/>
              </a:rPr>
              <a:t>procedure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41751" y="1600421"/>
            <a:ext cx="97647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2000" dirty="0" smtClean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∙ We </a:t>
            </a:r>
            <a:r>
              <a:rPr lang="en-US" sz="2000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downloaded the data </a:t>
            </a:r>
            <a:r>
              <a:rPr lang="en-US" sz="2000" dirty="0" smtClean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from EPA </a:t>
            </a:r>
            <a:r>
              <a:rPr lang="en-US" sz="2000" dirty="0" smtClean="0">
                <a:solidFill>
                  <a:srgbClr val="2347B3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sz="2000" dirty="0">
                <a:solidFill>
                  <a:srgbClr val="2347B3"/>
                </a:solidFill>
                <a:latin typeface="Cambria" panose="02040503050406030204" pitchFamily="18" charset="0"/>
                <a:ea typeface="MS Mincho"/>
                <a:cs typeface="Times New Roman" panose="02020603050405020304" pitchFamily="18" charset="0"/>
                <a:hlinkClick r:id="rId2"/>
              </a:rPr>
              <a:t>://aqs.epa.gov/aqsweb/airdata/download_files.html</a:t>
            </a:r>
            <a:r>
              <a:rPr lang="en-US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7326" y="2598642"/>
            <a:ext cx="9820507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2400" b="1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∙ </a:t>
            </a:r>
            <a:r>
              <a:rPr lang="en-US" sz="2400" b="1" dirty="0" smtClean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Data preprocessing</a:t>
            </a:r>
          </a:p>
          <a:p>
            <a:pPr indent="457200"/>
            <a:endParaRPr lang="en-US" sz="2000" dirty="0" smtClean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indent="457200"/>
            <a:r>
              <a:rPr lang="en-US" sz="2000" dirty="0" smtClean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For making the class attribute we follow this steps.</a:t>
            </a:r>
          </a:p>
          <a:p>
            <a:pPr indent="457200"/>
            <a:endParaRPr lang="en-US" sz="20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914400" lvl="1" indent="-457200">
              <a:buAutoNum type="alphaLcParenR"/>
            </a:pPr>
            <a:r>
              <a:rPr lang="en-US" sz="2000" dirty="0" smtClean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Give 1 points if a value is more than average for each attributes.</a:t>
            </a:r>
          </a:p>
          <a:p>
            <a:pPr marL="914400" lvl="1" indent="-457200">
              <a:buAutoNum type="alphaLcParenR"/>
            </a:pPr>
            <a:r>
              <a:rPr lang="en-US" sz="2000" dirty="0" smtClean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Make row sums and define bad air quality proportion.</a:t>
            </a:r>
          </a:p>
          <a:p>
            <a:pPr marL="914400" lvl="1" indent="-457200">
              <a:buAutoNum type="alphaLcParenR"/>
            </a:pPr>
            <a:r>
              <a:rPr lang="en-US" sz="2000" dirty="0" smtClean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Set 25% of row sum attribute as a bad air quality</a:t>
            </a:r>
          </a:p>
          <a:p>
            <a:pPr marL="914400" lvl="1" indent="-457200">
              <a:buAutoNum type="alphaLcParenR"/>
            </a:pPr>
            <a:r>
              <a:rPr lang="en-US" sz="2000" dirty="0" smtClean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Create class attribute and this step’s also used for testing 2017 data sets.</a:t>
            </a:r>
            <a:endParaRPr lang="en-US" sz="20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indent="457200"/>
            <a:endParaRPr lang="en-US" sz="20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451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solidFill>
                  <a:prstClr val="black"/>
                </a:solidFill>
                <a:latin typeface="Trebuchet MS"/>
                <a:ea typeface="+mn-ea"/>
                <a:cs typeface="+mn-cs"/>
              </a:rPr>
              <a:t>4. </a:t>
            </a:r>
            <a:r>
              <a:rPr lang="en-US" sz="2400" dirty="0">
                <a:solidFill>
                  <a:prstClr val="black"/>
                </a:solidFill>
                <a:latin typeface="Trebuchet MS"/>
                <a:ea typeface="+mn-ea"/>
                <a:cs typeface="+mn-cs"/>
              </a:rPr>
              <a:t>D</a:t>
            </a:r>
            <a:r>
              <a:rPr lang="en-US" sz="2400" dirty="0" smtClean="0">
                <a:solidFill>
                  <a:prstClr val="black"/>
                </a:solidFill>
                <a:latin typeface="Trebuchet MS"/>
                <a:ea typeface="+mn-ea"/>
                <a:cs typeface="+mn-cs"/>
              </a:rPr>
              <a:t>ata </a:t>
            </a:r>
            <a:r>
              <a:rPr lang="en-US" sz="2400" dirty="0">
                <a:solidFill>
                  <a:prstClr val="black"/>
                </a:solidFill>
                <a:latin typeface="Trebuchet MS"/>
                <a:ea typeface="+mn-ea"/>
                <a:cs typeface="+mn-cs"/>
              </a:rPr>
              <a:t>mining </a:t>
            </a:r>
            <a:r>
              <a:rPr lang="en-US" sz="2400" dirty="0" smtClean="0">
                <a:solidFill>
                  <a:prstClr val="black"/>
                </a:solidFill>
                <a:latin typeface="Trebuchet MS"/>
                <a:ea typeface="+mn-ea"/>
                <a:cs typeface="+mn-cs"/>
              </a:rPr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preprocessing we saved the data as </a:t>
            </a:r>
            <a:r>
              <a:rPr lang="en-US" dirty="0" err="1" smtClean="0"/>
              <a:t>csv</a:t>
            </a:r>
            <a:r>
              <a:rPr lang="en-US" dirty="0" smtClean="0"/>
              <a:t> file and read it into </a:t>
            </a:r>
            <a:r>
              <a:rPr lang="en-US" dirty="0" err="1" smtClean="0"/>
              <a:t>Weka</a:t>
            </a:r>
            <a:endParaRPr lang="en-US" dirty="0"/>
          </a:p>
          <a:p>
            <a:r>
              <a:rPr lang="en-US" dirty="0" smtClean="0"/>
              <a:t>Then ran 4 attribute selection algorithms, saved files with these selections, then ran 6 different classifiers on each set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05773"/>
            <a:ext cx="4051300" cy="3572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255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4904</TotalTime>
  <Words>1343</Words>
  <Application>Microsoft Macintosh PowerPoint</Application>
  <PresentationFormat>Custom</PresentationFormat>
  <Paragraphs>333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Wood Type</vt:lpstr>
      <vt:lpstr>PowerPoint Presentation</vt:lpstr>
      <vt:lpstr>1. Data mining goals</vt:lpstr>
      <vt:lpstr>2. Description of dataset</vt:lpstr>
      <vt:lpstr>2. Description of dataset</vt:lpstr>
      <vt:lpstr>2. Description of dataset</vt:lpstr>
      <vt:lpstr>3. Tools and algorithms used - 4 attribute selection algorithms</vt:lpstr>
      <vt:lpstr>3. Tools and algorithms used - 6 classification algorithms</vt:lpstr>
      <vt:lpstr>4. Data mining procedure</vt:lpstr>
      <vt:lpstr>4. Data mining procedure</vt:lpstr>
      <vt:lpstr>PowerPoint Presentation</vt:lpstr>
      <vt:lpstr>5. Data mining result &amp; evaluation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Dan Hoogasian</cp:lastModifiedBy>
  <cp:revision>92</cp:revision>
  <dcterms:created xsi:type="dcterms:W3CDTF">2018-03-23T15:06:43Z</dcterms:created>
  <dcterms:modified xsi:type="dcterms:W3CDTF">2018-04-25T20:49:26Z</dcterms:modified>
</cp:coreProperties>
</file>