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nter SemiBold"/>
      <p:regular r:id="rId18"/>
      <p:bold r:id="rId19"/>
    </p:embeddedFont>
    <p:embeddedFont>
      <p:font typeface="Roboto"/>
      <p:regular r:id="rId20"/>
      <p:bold r:id="rId21"/>
      <p:italic r:id="rId22"/>
      <p:boldItalic r:id="rId23"/>
    </p:embeddedFont>
    <p:embeddedFont>
      <p:font typeface="Inter"/>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Int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terSemiBold-bold.fntdata"/><Relationship Id="rId18" Type="http://schemas.openxmlformats.org/officeDocument/2006/relationships/font" Target="fonts/Inter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aughn.edu/wp-content/uploads/2021/01/Mechanical-Engineering-Jobs_Feature.jp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c977620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https://www.vaughn.edu/wp-content/uploads/2021/01/Mechanical-Engineering-Jobs_Feature.jpg</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Hello, today we will be discussing the system analysis phase report of Prime Partners Engineering, a small business electrical engineering contracting company based in DC. Before we officially begin, let me introduce the team</a:t>
            </a:r>
            <a:endParaRPr/>
          </a:p>
        </p:txBody>
      </p:sp>
      <p:sp>
        <p:nvSpPr>
          <p:cNvPr id="52" name="Google Shape;52;g2cc9776207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e54203c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e54203c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and Dorian</a:t>
            </a:r>
            <a:endParaRPr/>
          </a:p>
          <a:p>
            <a:pPr indent="0" lvl="0" marL="0" rtl="0" algn="l">
              <a:spcBef>
                <a:spcPts val="0"/>
              </a:spcBef>
              <a:spcAft>
                <a:spcPts val="0"/>
              </a:spcAft>
              <a:buNone/>
            </a:pPr>
            <a:r>
              <a:t/>
            </a:r>
            <a:endParaRPr/>
          </a:p>
          <a:p>
            <a:pPr indent="-304800" lvl="0" marL="457200" rtl="0" algn="l">
              <a:spcBef>
                <a:spcPts val="0"/>
              </a:spcBef>
              <a:spcAft>
                <a:spcPts val="0"/>
              </a:spcAft>
              <a:buClr>
                <a:schemeClr val="dk1"/>
              </a:buClr>
              <a:buSzPts val="1200"/>
              <a:buChar char="-"/>
            </a:pPr>
            <a:r>
              <a:rPr lang="en" sz="1200">
                <a:solidFill>
                  <a:schemeClr val="dk1"/>
                </a:solidFill>
              </a:rPr>
              <a:t>This query </a:t>
            </a:r>
            <a:r>
              <a:rPr lang="en" sz="1200">
                <a:solidFill>
                  <a:schemeClr val="dk1"/>
                </a:solidFill>
                <a:latin typeface="Roboto"/>
                <a:ea typeface="Roboto"/>
                <a:cs typeface="Roboto"/>
                <a:sym typeface="Roboto"/>
              </a:rPr>
              <a:t>combines the first and last names of the managers to create a full name and makes then manger name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Does a distinct count of projects to remove duplicates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manager's ID matches the manager's ID in the Work table’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950">
                <a:solidFill>
                  <a:schemeClr val="dk1"/>
                </a:solidFill>
                <a:latin typeface="Courier New"/>
                <a:ea typeface="Courier New"/>
                <a:cs typeface="Courier New"/>
                <a:sym typeface="Courier New"/>
              </a:rPr>
              <a:t>DATEDIFF</a:t>
            </a:r>
            <a:r>
              <a:rPr lang="en" sz="1200">
                <a:solidFill>
                  <a:schemeClr val="dk1"/>
                </a:solidFill>
                <a:latin typeface="Roboto"/>
                <a:ea typeface="Roboto"/>
                <a:cs typeface="Roboto"/>
                <a:sym typeface="Roboto"/>
              </a:rPr>
              <a:t> function to filter only those projects where the difference between the project's start and end dates is six months or less.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t>
            </a:r>
            <a:r>
              <a:rPr lang="en" sz="950">
                <a:solidFill>
                  <a:schemeClr val="dk1"/>
                </a:solidFill>
                <a:latin typeface="Courier New"/>
                <a:ea typeface="Courier New"/>
                <a:cs typeface="Courier New"/>
                <a:sym typeface="Courier New"/>
              </a:rPr>
              <a:t>GROUP BY</a:t>
            </a:r>
            <a:r>
              <a:rPr lang="en" sz="1200">
                <a:solidFill>
                  <a:schemeClr val="dk1"/>
                </a:solidFill>
                <a:latin typeface="Roboto"/>
                <a:ea typeface="Roboto"/>
                <a:cs typeface="Roboto"/>
                <a:sym typeface="Roboto"/>
              </a:rPr>
              <a:t> clause groups the results by each unique manager,Finally, the results are sorted in descending order based on the number of projects completed within six months.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f8e7174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f8e7174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and Dorian</a:t>
            </a:r>
            <a:endParaRPr/>
          </a:p>
          <a:p>
            <a:pPr indent="0" lvl="0" marL="0" rtl="0" algn="l">
              <a:spcBef>
                <a:spcPts val="0"/>
              </a:spcBef>
              <a:spcAft>
                <a:spcPts val="0"/>
              </a:spcAft>
              <a:buNone/>
            </a:pPr>
            <a:r>
              <a:t/>
            </a:r>
            <a:endParaRPr/>
          </a:p>
          <a:p>
            <a:pPr indent="-304800" lvl="0" marL="457200" rtl="0" algn="l">
              <a:spcBef>
                <a:spcPts val="0"/>
              </a:spcBef>
              <a:spcAft>
                <a:spcPts val="0"/>
              </a:spcAft>
              <a:buClr>
                <a:schemeClr val="dk1"/>
              </a:buClr>
              <a:buSzPts val="1200"/>
              <a:buChar char="-"/>
            </a:pPr>
            <a:r>
              <a:rPr lang="en" sz="1200">
                <a:solidFill>
                  <a:schemeClr val="dk1"/>
                </a:solidFill>
              </a:rPr>
              <a:t>This query </a:t>
            </a:r>
            <a:r>
              <a:rPr lang="en" sz="1200">
                <a:solidFill>
                  <a:schemeClr val="dk1"/>
                </a:solidFill>
                <a:latin typeface="Roboto"/>
                <a:ea typeface="Roboto"/>
                <a:cs typeface="Roboto"/>
                <a:sym typeface="Roboto"/>
              </a:rPr>
              <a:t>combines the first and last names of the managers to create a full name and makes then manger name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Does a distinct count of projects to remove duplicates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manager's ID matches the manager's ID in the Work table’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950">
                <a:solidFill>
                  <a:schemeClr val="dk1"/>
                </a:solidFill>
                <a:latin typeface="Courier New"/>
                <a:ea typeface="Courier New"/>
                <a:cs typeface="Courier New"/>
                <a:sym typeface="Courier New"/>
              </a:rPr>
              <a:t>DATEDIFF</a:t>
            </a:r>
            <a:r>
              <a:rPr lang="en" sz="1200">
                <a:solidFill>
                  <a:schemeClr val="dk1"/>
                </a:solidFill>
                <a:latin typeface="Roboto"/>
                <a:ea typeface="Roboto"/>
                <a:cs typeface="Roboto"/>
                <a:sym typeface="Roboto"/>
              </a:rPr>
              <a:t> function to filter only those projects where the difference between the project's start and end dates is six months or less.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t>
            </a:r>
            <a:r>
              <a:rPr lang="en" sz="950">
                <a:solidFill>
                  <a:schemeClr val="dk1"/>
                </a:solidFill>
                <a:latin typeface="Courier New"/>
                <a:ea typeface="Courier New"/>
                <a:cs typeface="Courier New"/>
                <a:sym typeface="Courier New"/>
              </a:rPr>
              <a:t>GROUP BY</a:t>
            </a:r>
            <a:r>
              <a:rPr lang="en" sz="1200">
                <a:solidFill>
                  <a:schemeClr val="dk1"/>
                </a:solidFill>
                <a:latin typeface="Roboto"/>
                <a:ea typeface="Roboto"/>
                <a:cs typeface="Roboto"/>
                <a:sym typeface="Roboto"/>
              </a:rPr>
              <a:t> clause groups the results by each unique manager,Finally, the results are sorted in descending order based on the number of projects completed within six months.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f8e71744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f8e71744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and Dorian</a:t>
            </a:r>
            <a:endParaRPr/>
          </a:p>
          <a:p>
            <a:pPr indent="0" lvl="0" marL="0" rtl="0" algn="l">
              <a:spcBef>
                <a:spcPts val="0"/>
              </a:spcBef>
              <a:spcAft>
                <a:spcPts val="0"/>
              </a:spcAft>
              <a:buNone/>
            </a:pPr>
            <a:r>
              <a:t/>
            </a:r>
            <a:endParaRPr/>
          </a:p>
          <a:p>
            <a:pPr indent="-304800" lvl="0" marL="457200" rtl="0" algn="l">
              <a:spcBef>
                <a:spcPts val="0"/>
              </a:spcBef>
              <a:spcAft>
                <a:spcPts val="0"/>
              </a:spcAft>
              <a:buClr>
                <a:schemeClr val="dk1"/>
              </a:buClr>
              <a:buSzPts val="1200"/>
              <a:buChar char="-"/>
            </a:pPr>
            <a:r>
              <a:rPr lang="en" sz="1200">
                <a:solidFill>
                  <a:schemeClr val="dk1"/>
                </a:solidFill>
              </a:rPr>
              <a:t>This query </a:t>
            </a:r>
            <a:r>
              <a:rPr lang="en" sz="1200">
                <a:solidFill>
                  <a:schemeClr val="dk1"/>
                </a:solidFill>
                <a:latin typeface="Roboto"/>
                <a:ea typeface="Roboto"/>
                <a:cs typeface="Roboto"/>
                <a:sym typeface="Roboto"/>
              </a:rPr>
              <a:t>combines the first and last names of the managers to create a full name and makes then manger name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Does a distinct count of projects to remove duplicates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manager's ID matches the manager's ID in the Work table’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950">
                <a:solidFill>
                  <a:schemeClr val="dk1"/>
                </a:solidFill>
                <a:latin typeface="Courier New"/>
                <a:ea typeface="Courier New"/>
                <a:cs typeface="Courier New"/>
                <a:sym typeface="Courier New"/>
              </a:rPr>
              <a:t>DATEDIFF</a:t>
            </a:r>
            <a:r>
              <a:rPr lang="en" sz="1200">
                <a:solidFill>
                  <a:schemeClr val="dk1"/>
                </a:solidFill>
                <a:latin typeface="Roboto"/>
                <a:ea typeface="Roboto"/>
                <a:cs typeface="Roboto"/>
                <a:sym typeface="Roboto"/>
              </a:rPr>
              <a:t> function to filter only those projects where the difference between the project's start and end dates is six months or less.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t>
            </a:r>
            <a:r>
              <a:rPr lang="en" sz="950">
                <a:solidFill>
                  <a:schemeClr val="dk1"/>
                </a:solidFill>
                <a:latin typeface="Courier New"/>
                <a:ea typeface="Courier New"/>
                <a:cs typeface="Courier New"/>
                <a:sym typeface="Courier New"/>
              </a:rPr>
              <a:t>GROUP BY</a:t>
            </a:r>
            <a:r>
              <a:rPr lang="en" sz="1200">
                <a:solidFill>
                  <a:schemeClr val="dk1"/>
                </a:solidFill>
                <a:latin typeface="Roboto"/>
                <a:ea typeface="Roboto"/>
                <a:cs typeface="Roboto"/>
                <a:sym typeface="Roboto"/>
              </a:rPr>
              <a:t> clause groups the results by each unique manager,Finally, the results are sorted in descending order based on the number of projects completed within six months.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6e7dae7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6e7dae7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6e7dae74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6e7dae74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c97761f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c97761f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Dorian</a:t>
            </a:r>
            <a:endParaRPr/>
          </a:p>
          <a:p>
            <a:pPr indent="0" lvl="0" marL="0" rtl="0" algn="l">
              <a:spcBef>
                <a:spcPts val="0"/>
              </a:spcBef>
              <a:spcAft>
                <a:spcPts val="0"/>
              </a:spcAft>
              <a:buNone/>
            </a:pPr>
            <a:r>
              <a:rPr lang="en"/>
              <a:t>Many engineer can be assigned on many projects  (changed to many to many)</a:t>
            </a:r>
            <a:endParaRPr/>
          </a:p>
          <a:p>
            <a:pPr indent="0" lvl="0" marL="0" rtl="0" algn="l">
              <a:spcBef>
                <a:spcPts val="0"/>
              </a:spcBef>
              <a:spcAft>
                <a:spcPts val="0"/>
              </a:spcAft>
              <a:buNone/>
            </a:pPr>
            <a:r>
              <a:rPr lang="en"/>
              <a:t>One Client can </a:t>
            </a:r>
            <a:r>
              <a:rPr lang="en"/>
              <a:t>propose</a:t>
            </a:r>
            <a:r>
              <a:rPr lang="en"/>
              <a:t> many projects </a:t>
            </a:r>
            <a:endParaRPr/>
          </a:p>
          <a:p>
            <a:pPr indent="0" lvl="0" marL="0" rtl="0" algn="l">
              <a:spcBef>
                <a:spcPts val="0"/>
              </a:spcBef>
              <a:spcAft>
                <a:spcPts val="0"/>
              </a:spcAft>
              <a:buNone/>
            </a:pPr>
            <a:r>
              <a:rPr lang="en"/>
              <a:t>One Project </a:t>
            </a:r>
            <a:r>
              <a:rPr lang="en"/>
              <a:t>manager</a:t>
            </a:r>
            <a:r>
              <a:rPr lang="en"/>
              <a:t> can work on project and many project can have many project manager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97761fe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97761fe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Ryan - entities to relation, as well as assign and work, split composite attributes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c97761f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c97761f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create table for our Project entity. ProjectId is the primary key, with other attributes like project start date, end date which have datetime data type, and project milestone and project </a:t>
            </a:r>
            <a:r>
              <a:rPr lang="en"/>
              <a:t>current status which have varchar data type. We have the constraint functions to specify the primary and foreign keys, as well as ensuring that on delete and on update, there is no action as we want to maintain the historical integrity of the database.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97761f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97761f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c9776207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c9776207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Dylan - Here we are looking for the number of unique jobs that an Engineer (EOC) is assigned to. With our select statement, we decided to retrieve the engineer’s name, ensuring that engineering ID from the engineering table and engineering ID from the assign table are equal, and the Project IDs from the assign table are equal to the project IDs in the </a:t>
            </a:r>
            <a:r>
              <a:rPr lang="en"/>
              <a:t>project</a:t>
            </a:r>
            <a:r>
              <a:rPr lang="en"/>
              <a:t> table. As we learned earlier last week, if we did not group by, we would have gotten the error, saying that engineer name cannot be grouped due to not being an aggregate function. Here is the SQL output and the Tableau table.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c97761f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c97761f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Ryan - subquery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5731" l="0" r="0" t="15724"/>
          <a:stretch/>
        </p:blipFill>
        <p:spPr>
          <a:xfrm>
            <a:off x="0" y="1869880"/>
            <a:ext cx="9144000" cy="3290591"/>
          </a:xfrm>
          <a:prstGeom prst="rect">
            <a:avLst/>
          </a:prstGeom>
          <a:noFill/>
          <a:ln>
            <a:noFill/>
          </a:ln>
        </p:spPr>
      </p:pic>
      <p:sp>
        <p:nvSpPr>
          <p:cNvPr id="55" name="Google Shape;55;p13"/>
          <p:cNvSpPr txBox="1"/>
          <p:nvPr/>
        </p:nvSpPr>
        <p:spPr>
          <a:xfrm>
            <a:off x="1227425" y="131875"/>
            <a:ext cx="4040700" cy="116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3800">
                <a:latin typeface="Inter SemiBold"/>
                <a:ea typeface="Inter SemiBold"/>
                <a:cs typeface="Inter SemiBold"/>
                <a:sym typeface="Inter SemiBold"/>
              </a:rPr>
              <a:t>Prime Partners Engineering</a:t>
            </a:r>
            <a:endParaRPr sz="700"/>
          </a:p>
        </p:txBody>
      </p:sp>
      <p:sp>
        <p:nvSpPr>
          <p:cNvPr id="56" name="Google Shape;56;p13"/>
          <p:cNvSpPr txBox="1"/>
          <p:nvPr/>
        </p:nvSpPr>
        <p:spPr>
          <a:xfrm>
            <a:off x="6688800" y="423750"/>
            <a:ext cx="2002800" cy="339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600"/>
              <a:buNone/>
            </a:pPr>
            <a:r>
              <a:rPr lang="en" sz="1000">
                <a:solidFill>
                  <a:srgbClr val="172134"/>
                </a:solidFill>
                <a:latin typeface="Inter"/>
                <a:ea typeface="Inter"/>
                <a:cs typeface="Inter"/>
                <a:sym typeface="Inter"/>
              </a:rPr>
              <a:t>Dylan Tam, Ryan Chng, </a:t>
            </a:r>
            <a:endParaRPr sz="1000">
              <a:solidFill>
                <a:srgbClr val="172134"/>
              </a:solidFill>
              <a:latin typeface="Inter"/>
              <a:ea typeface="Inter"/>
              <a:cs typeface="Inter"/>
              <a:sym typeface="Inter"/>
            </a:endParaRPr>
          </a:p>
          <a:p>
            <a:pPr indent="0" lvl="0" marL="0" rtl="0" algn="l">
              <a:spcBef>
                <a:spcPts val="0"/>
              </a:spcBef>
              <a:spcAft>
                <a:spcPts val="0"/>
              </a:spcAft>
              <a:buSzPts val="600"/>
              <a:buNone/>
            </a:pPr>
            <a:r>
              <a:rPr lang="en" sz="1000">
                <a:solidFill>
                  <a:srgbClr val="172134"/>
                </a:solidFill>
                <a:latin typeface="Inter"/>
                <a:ea typeface="Inter"/>
                <a:cs typeface="Inter"/>
                <a:sym typeface="Inter"/>
              </a:rPr>
              <a:t>Dorian Houssou, Erik Geibler</a:t>
            </a:r>
            <a:endParaRPr sz="1000">
              <a:solidFill>
                <a:srgbClr val="172134"/>
              </a:solidFill>
              <a:latin typeface="Inter"/>
              <a:ea typeface="Inter"/>
              <a:cs typeface="Inter"/>
              <a:sym typeface="Inter"/>
            </a:endParaRPr>
          </a:p>
          <a:p>
            <a:pPr indent="0" lvl="0" marL="0" rtl="0" algn="l">
              <a:spcBef>
                <a:spcPts val="0"/>
              </a:spcBef>
              <a:spcAft>
                <a:spcPts val="0"/>
              </a:spcAft>
              <a:buClr>
                <a:schemeClr val="dk1"/>
              </a:buClr>
              <a:buSzPts val="600"/>
              <a:buFont typeface="Arial"/>
              <a:buNone/>
            </a:pPr>
            <a:r>
              <a:t/>
            </a:r>
            <a:endParaRPr sz="1200">
              <a:latin typeface="Inter"/>
              <a:ea typeface="Inter"/>
              <a:cs typeface="Inter"/>
              <a:sym typeface="Inter"/>
            </a:endParaRPr>
          </a:p>
          <a:p>
            <a:pPr indent="0" lvl="0" marL="0" rtl="0" algn="l">
              <a:spcBef>
                <a:spcPts val="0"/>
              </a:spcBef>
              <a:spcAft>
                <a:spcPts val="0"/>
              </a:spcAft>
              <a:buClr>
                <a:schemeClr val="dk1"/>
              </a:buClr>
              <a:buSzPts val="600"/>
              <a:buFont typeface="Arial"/>
              <a:buNone/>
            </a:pPr>
            <a:r>
              <a:t/>
            </a:r>
            <a:endParaRPr sz="1200">
              <a:latin typeface="Inter"/>
              <a:ea typeface="Inter"/>
              <a:cs typeface="Inter"/>
              <a:sym typeface="Inter"/>
            </a:endParaRPr>
          </a:p>
          <a:p>
            <a:pPr indent="0" lvl="0" marL="0" marR="0" rtl="0" algn="l">
              <a:lnSpc>
                <a:spcPct val="100000"/>
              </a:lnSpc>
              <a:spcBef>
                <a:spcPts val="0"/>
              </a:spcBef>
              <a:spcAft>
                <a:spcPts val="0"/>
              </a:spcAft>
              <a:buNone/>
            </a:pPr>
            <a:r>
              <a:t/>
            </a:r>
            <a:endParaRPr sz="900">
              <a:latin typeface="Inter"/>
              <a:ea typeface="Inter"/>
              <a:cs typeface="Inter"/>
              <a:sym typeface="Inter"/>
            </a:endParaRPr>
          </a:p>
        </p:txBody>
      </p:sp>
      <p:sp>
        <p:nvSpPr>
          <p:cNvPr id="57" name="Google Shape;57;p13"/>
          <p:cNvSpPr txBox="1"/>
          <p:nvPr/>
        </p:nvSpPr>
        <p:spPr>
          <a:xfrm>
            <a:off x="1227425" y="1467063"/>
            <a:ext cx="2959800" cy="234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600"/>
              <a:buFont typeface="Arial"/>
              <a:buNone/>
            </a:pPr>
            <a:r>
              <a:rPr b="1" i="1" lang="en" sz="1100">
                <a:latin typeface="Inter"/>
                <a:ea typeface="Inter"/>
                <a:cs typeface="Inter"/>
                <a:sym typeface="Inter"/>
              </a:rPr>
              <a:t>Historical Engineer of Choice Performance </a:t>
            </a:r>
            <a:endParaRPr b="1" i="1" sz="1100">
              <a:latin typeface="Inter"/>
              <a:ea typeface="Inter"/>
              <a:cs typeface="Inter"/>
              <a:sym typeface="Inter"/>
            </a:endParaRPr>
          </a:p>
          <a:p>
            <a:pPr indent="0" lvl="0" marL="0" rtl="0" algn="l">
              <a:spcBef>
                <a:spcPts val="0"/>
              </a:spcBef>
              <a:spcAft>
                <a:spcPts val="0"/>
              </a:spcAft>
              <a:buClr>
                <a:schemeClr val="dk1"/>
              </a:buClr>
              <a:buSzPts val="600"/>
              <a:buFont typeface="Arial"/>
              <a:buNone/>
            </a:pPr>
            <a:r>
              <a:t/>
            </a:r>
            <a:endParaRPr b="1" i="1" sz="800">
              <a:latin typeface="Inter"/>
              <a:ea typeface="Inter"/>
              <a:cs typeface="Inter"/>
              <a:sym typeface="Inter"/>
            </a:endParaRPr>
          </a:p>
          <a:p>
            <a:pPr indent="0" lvl="0" marL="0" marR="0" rtl="0" algn="l">
              <a:lnSpc>
                <a:spcPct val="100000"/>
              </a:lnSpc>
              <a:spcBef>
                <a:spcPts val="0"/>
              </a:spcBef>
              <a:spcAft>
                <a:spcPts val="0"/>
              </a:spcAft>
              <a:buNone/>
            </a:pPr>
            <a:r>
              <a:t/>
            </a:r>
            <a:endParaRPr b="1" i="1" sz="800">
              <a:latin typeface="Inter"/>
              <a:ea typeface="Inter"/>
              <a:cs typeface="Inter"/>
              <a:sym typeface="Inter"/>
            </a:endParaRPr>
          </a:p>
        </p:txBody>
      </p:sp>
      <p:sp>
        <p:nvSpPr>
          <p:cNvPr id="58" name="Google Shape;58;p13"/>
          <p:cNvSpPr txBox="1"/>
          <p:nvPr/>
        </p:nvSpPr>
        <p:spPr>
          <a:xfrm>
            <a:off x="7877438" y="1569413"/>
            <a:ext cx="752100" cy="1230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800">
                <a:latin typeface="Inter"/>
                <a:ea typeface="Inter"/>
                <a:cs typeface="Inter"/>
                <a:sym typeface="Inter"/>
              </a:rPr>
              <a:t>April 15</a:t>
            </a:r>
            <a:r>
              <a:rPr b="0" i="0" lang="en" sz="800" u="none" cap="none" strike="noStrike">
                <a:solidFill>
                  <a:srgbClr val="000000"/>
                </a:solidFill>
                <a:latin typeface="Inter"/>
                <a:ea typeface="Inter"/>
                <a:cs typeface="Inter"/>
                <a:sym typeface="Inter"/>
              </a:rPr>
              <a:t>, 2024</a:t>
            </a:r>
            <a:endParaRPr sz="700"/>
          </a:p>
        </p:txBody>
      </p:sp>
      <p:cxnSp>
        <p:nvCxnSpPr>
          <p:cNvPr id="59" name="Google Shape;59;p13"/>
          <p:cNvCxnSpPr/>
          <p:nvPr/>
        </p:nvCxnSpPr>
        <p:spPr>
          <a:xfrm>
            <a:off x="6627063" y="383700"/>
            <a:ext cx="0" cy="420000"/>
          </a:xfrm>
          <a:prstGeom prst="straightConnector1">
            <a:avLst/>
          </a:prstGeom>
          <a:noFill/>
          <a:ln cap="flat" cmpd="sng" w="19050">
            <a:solidFill>
              <a:srgbClr val="172134"/>
            </a:solidFill>
            <a:prstDash val="solid"/>
            <a:round/>
            <a:headEnd len="med" w="med" type="none"/>
            <a:tailEnd len="med" w="med" type="none"/>
          </a:ln>
        </p:spPr>
      </p:cxnSp>
      <p:pic>
        <p:nvPicPr>
          <p:cNvPr id="60" name="Google Shape;60;p13"/>
          <p:cNvPicPr preferRelativeResize="0"/>
          <p:nvPr/>
        </p:nvPicPr>
        <p:blipFill>
          <a:blip r:embed="rId4">
            <a:alphaModFix/>
          </a:blip>
          <a:stretch>
            <a:fillRect/>
          </a:stretch>
        </p:blipFill>
        <p:spPr>
          <a:xfrm>
            <a:off x="7377564" y="1869875"/>
            <a:ext cx="1751850" cy="1751850"/>
          </a:xfrm>
          <a:prstGeom prst="rect">
            <a:avLst/>
          </a:prstGeom>
          <a:noFill/>
          <a:ln>
            <a:noFill/>
          </a:ln>
        </p:spPr>
      </p:pic>
      <p:sp>
        <p:nvSpPr>
          <p:cNvPr id="61" name="Google Shape;61;p13"/>
          <p:cNvSpPr/>
          <p:nvPr/>
        </p:nvSpPr>
        <p:spPr>
          <a:xfrm>
            <a:off x="0" y="0"/>
            <a:ext cx="1063800" cy="5143500"/>
          </a:xfrm>
          <a:prstGeom prst="rect">
            <a:avLst/>
          </a:prstGeom>
          <a:solidFill>
            <a:srgbClr val="172134"/>
          </a:solidFill>
          <a:ln cap="flat" cmpd="sng" w="9525">
            <a:solidFill>
              <a:srgbClr val="1721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4</a:t>
            </a:r>
            <a:endParaRPr>
              <a:latin typeface="Times New Roman"/>
              <a:ea typeface="Times New Roman"/>
              <a:cs typeface="Times New Roman"/>
              <a:sym typeface="Times New Roman"/>
            </a:endParaRPr>
          </a:p>
        </p:txBody>
      </p:sp>
      <p:sp>
        <p:nvSpPr>
          <p:cNvPr id="146" name="Google Shape;146;p22"/>
          <p:cNvSpPr txBox="1"/>
          <p:nvPr>
            <p:ph idx="1" type="body"/>
          </p:nvPr>
        </p:nvSpPr>
        <p:spPr>
          <a:xfrm>
            <a:off x="311700" y="1152475"/>
            <a:ext cx="8520600" cy="49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chemeClr val="dk1"/>
                </a:solidFill>
                <a:latin typeface="Times"/>
                <a:ea typeface="Times"/>
                <a:cs typeface="Times"/>
                <a:sym typeface="Times"/>
              </a:rPr>
              <a:t>For each manager, how many projects took no more than six months to complete?</a:t>
            </a:r>
            <a:endParaRPr b="1" sz="4800">
              <a:solidFill>
                <a:schemeClr val="dk1"/>
              </a:solidFill>
              <a:latin typeface="Times"/>
              <a:ea typeface="Times"/>
              <a:cs typeface="Times"/>
              <a:sym typeface="Times"/>
            </a:endParaRPr>
          </a:p>
          <a:p>
            <a:pPr indent="0" lvl="0" marL="0" rtl="0" algn="l">
              <a:spcBef>
                <a:spcPts val="1200"/>
              </a:spcBef>
              <a:spcAft>
                <a:spcPts val="0"/>
              </a:spcAft>
              <a:buNone/>
            </a:pPr>
            <a:r>
              <a:t/>
            </a:r>
            <a:endParaRPr sz="1200">
              <a:solidFill>
                <a:schemeClr val="dk1"/>
              </a:solidFill>
              <a:latin typeface="Times"/>
              <a:ea typeface="Times"/>
              <a:cs typeface="Times"/>
              <a:sym typeface="Times"/>
            </a:endParaRPr>
          </a:p>
          <a:p>
            <a:pPr indent="0" lvl="0" marL="0" rtl="0" algn="l">
              <a:spcBef>
                <a:spcPts val="1200"/>
              </a:spcBef>
              <a:spcAft>
                <a:spcPts val="1200"/>
              </a:spcAft>
              <a:buNone/>
            </a:pPr>
            <a:r>
              <a:t/>
            </a:r>
            <a:endParaRPr sz="1200">
              <a:solidFill>
                <a:schemeClr val="dk1"/>
              </a:solidFill>
              <a:latin typeface="Times"/>
              <a:ea typeface="Times"/>
              <a:cs typeface="Times"/>
              <a:sym typeface="Times"/>
            </a:endParaRPr>
          </a:p>
        </p:txBody>
      </p:sp>
      <p:pic>
        <p:nvPicPr>
          <p:cNvPr id="147" name="Google Shape;147;p22"/>
          <p:cNvPicPr preferRelativeResize="0"/>
          <p:nvPr/>
        </p:nvPicPr>
        <p:blipFill>
          <a:blip r:embed="rId3">
            <a:alphaModFix/>
          </a:blip>
          <a:stretch>
            <a:fillRect/>
          </a:stretch>
        </p:blipFill>
        <p:spPr>
          <a:xfrm>
            <a:off x="8185200" y="53250"/>
            <a:ext cx="902700" cy="902700"/>
          </a:xfrm>
          <a:prstGeom prst="rect">
            <a:avLst/>
          </a:prstGeom>
          <a:noFill/>
          <a:ln>
            <a:noFill/>
          </a:ln>
        </p:spPr>
      </p:pic>
      <p:sp>
        <p:nvSpPr>
          <p:cNvPr id="148" name="Google Shape;148;p22"/>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2"/>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0" name="Google Shape;150;p22"/>
          <p:cNvPicPr preferRelativeResize="0"/>
          <p:nvPr/>
        </p:nvPicPr>
        <p:blipFill>
          <a:blip r:embed="rId4">
            <a:alphaModFix/>
          </a:blip>
          <a:stretch>
            <a:fillRect/>
          </a:stretch>
        </p:blipFill>
        <p:spPr>
          <a:xfrm>
            <a:off x="311700" y="1651963"/>
            <a:ext cx="8705150" cy="689062"/>
          </a:xfrm>
          <a:prstGeom prst="rect">
            <a:avLst/>
          </a:prstGeom>
          <a:noFill/>
          <a:ln cap="flat" cmpd="sng" w="9525">
            <a:solidFill>
              <a:schemeClr val="dk2"/>
            </a:solidFill>
            <a:prstDash val="solid"/>
            <a:round/>
            <a:headEnd len="sm" w="sm" type="none"/>
            <a:tailEnd len="sm" w="sm" type="none"/>
          </a:ln>
        </p:spPr>
      </p:pic>
      <p:pic>
        <p:nvPicPr>
          <p:cNvPr id="151" name="Google Shape;151;p22"/>
          <p:cNvPicPr preferRelativeResize="0"/>
          <p:nvPr/>
        </p:nvPicPr>
        <p:blipFill>
          <a:blip r:embed="rId5">
            <a:alphaModFix/>
          </a:blip>
          <a:stretch>
            <a:fillRect/>
          </a:stretch>
        </p:blipFill>
        <p:spPr>
          <a:xfrm>
            <a:off x="311700" y="2531850"/>
            <a:ext cx="2905125" cy="109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5</a:t>
            </a:r>
            <a:endParaRPr>
              <a:latin typeface="Times New Roman"/>
              <a:ea typeface="Times New Roman"/>
              <a:cs typeface="Times New Roman"/>
              <a:sym typeface="Times New Roman"/>
            </a:endParaRPr>
          </a:p>
        </p:txBody>
      </p:sp>
      <p:sp>
        <p:nvSpPr>
          <p:cNvPr id="157" name="Google Shape;157;p23"/>
          <p:cNvSpPr txBox="1"/>
          <p:nvPr>
            <p:ph idx="1" type="body"/>
          </p:nvPr>
        </p:nvSpPr>
        <p:spPr>
          <a:xfrm>
            <a:off x="311700" y="1152475"/>
            <a:ext cx="8520600" cy="49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800">
                <a:solidFill>
                  <a:schemeClr val="dk1"/>
                </a:solidFill>
                <a:latin typeface="Times"/>
                <a:ea typeface="Times"/>
                <a:cs typeface="Times"/>
                <a:sym typeface="Times"/>
              </a:rPr>
              <a:t>What is the average project duration per job type?</a:t>
            </a:r>
            <a:endParaRPr b="1" sz="4800">
              <a:solidFill>
                <a:schemeClr val="dk1"/>
              </a:solidFill>
              <a:latin typeface="Times"/>
              <a:ea typeface="Times"/>
              <a:cs typeface="Times"/>
              <a:sym typeface="Times"/>
            </a:endParaRPr>
          </a:p>
          <a:p>
            <a:pPr indent="0" lvl="0" marL="0" rtl="0" algn="l">
              <a:spcBef>
                <a:spcPts val="1200"/>
              </a:spcBef>
              <a:spcAft>
                <a:spcPts val="0"/>
              </a:spcAft>
              <a:buNone/>
            </a:pPr>
            <a:r>
              <a:t/>
            </a:r>
            <a:endParaRPr sz="1200">
              <a:solidFill>
                <a:schemeClr val="dk1"/>
              </a:solidFill>
              <a:latin typeface="Times"/>
              <a:ea typeface="Times"/>
              <a:cs typeface="Times"/>
              <a:sym typeface="Times"/>
            </a:endParaRPr>
          </a:p>
          <a:p>
            <a:pPr indent="0" lvl="0" marL="0" rtl="0" algn="l">
              <a:spcBef>
                <a:spcPts val="1200"/>
              </a:spcBef>
              <a:spcAft>
                <a:spcPts val="1200"/>
              </a:spcAft>
              <a:buNone/>
            </a:pPr>
            <a:r>
              <a:t/>
            </a:r>
            <a:endParaRPr sz="1200">
              <a:solidFill>
                <a:schemeClr val="dk1"/>
              </a:solidFill>
              <a:latin typeface="Times"/>
              <a:ea typeface="Times"/>
              <a:cs typeface="Times"/>
              <a:sym typeface="Times"/>
            </a:endParaRPr>
          </a:p>
        </p:txBody>
      </p:sp>
      <p:pic>
        <p:nvPicPr>
          <p:cNvPr id="158" name="Google Shape;158;p23"/>
          <p:cNvPicPr preferRelativeResize="0"/>
          <p:nvPr/>
        </p:nvPicPr>
        <p:blipFill>
          <a:blip r:embed="rId3">
            <a:alphaModFix/>
          </a:blip>
          <a:stretch>
            <a:fillRect/>
          </a:stretch>
        </p:blipFill>
        <p:spPr>
          <a:xfrm>
            <a:off x="8185200" y="53250"/>
            <a:ext cx="902700" cy="902700"/>
          </a:xfrm>
          <a:prstGeom prst="rect">
            <a:avLst/>
          </a:prstGeom>
          <a:noFill/>
          <a:ln>
            <a:noFill/>
          </a:ln>
        </p:spPr>
      </p:pic>
      <p:sp>
        <p:nvSpPr>
          <p:cNvPr id="159" name="Google Shape;159;p23"/>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3"/>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1" name="Google Shape;161;p23"/>
          <p:cNvPicPr preferRelativeResize="0"/>
          <p:nvPr/>
        </p:nvPicPr>
        <p:blipFill>
          <a:blip r:embed="rId4">
            <a:alphaModFix/>
          </a:blip>
          <a:stretch>
            <a:fillRect/>
          </a:stretch>
        </p:blipFill>
        <p:spPr>
          <a:xfrm>
            <a:off x="311700" y="1559525"/>
            <a:ext cx="7164901" cy="657245"/>
          </a:xfrm>
          <a:prstGeom prst="rect">
            <a:avLst/>
          </a:prstGeom>
          <a:noFill/>
          <a:ln>
            <a:noFill/>
          </a:ln>
        </p:spPr>
      </p:pic>
      <p:pic>
        <p:nvPicPr>
          <p:cNvPr id="162" name="Google Shape;162;p23"/>
          <p:cNvPicPr preferRelativeResize="0"/>
          <p:nvPr/>
        </p:nvPicPr>
        <p:blipFill>
          <a:blip r:embed="rId5">
            <a:alphaModFix/>
          </a:blip>
          <a:stretch>
            <a:fillRect/>
          </a:stretch>
        </p:blipFill>
        <p:spPr>
          <a:xfrm>
            <a:off x="89700" y="2571751"/>
            <a:ext cx="2845025" cy="82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6</a:t>
            </a:r>
            <a:endParaRPr>
              <a:latin typeface="Times New Roman"/>
              <a:ea typeface="Times New Roman"/>
              <a:cs typeface="Times New Roman"/>
              <a:sym typeface="Times New Roman"/>
            </a:endParaRPr>
          </a:p>
        </p:txBody>
      </p:sp>
      <p:sp>
        <p:nvSpPr>
          <p:cNvPr id="168" name="Google Shape;168;p24"/>
          <p:cNvSpPr txBox="1"/>
          <p:nvPr>
            <p:ph idx="1" type="body"/>
          </p:nvPr>
        </p:nvSpPr>
        <p:spPr>
          <a:xfrm>
            <a:off x="311700" y="1152475"/>
            <a:ext cx="8520600" cy="499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1200"/>
              </a:spcAft>
              <a:buNone/>
            </a:pPr>
            <a:r>
              <a:rPr b="1" lang="en" sz="4800">
                <a:solidFill>
                  <a:schemeClr val="dk1"/>
                </a:solidFill>
                <a:latin typeface="Times"/>
                <a:ea typeface="Times"/>
                <a:cs typeface="Times"/>
                <a:sym typeface="Times"/>
              </a:rPr>
              <a:t>What is the proportion of jobs that are completed vs canceled for each Engineer?</a:t>
            </a:r>
            <a:endParaRPr sz="1200">
              <a:solidFill>
                <a:schemeClr val="dk1"/>
              </a:solidFill>
              <a:latin typeface="Times"/>
              <a:ea typeface="Times"/>
              <a:cs typeface="Times"/>
              <a:sym typeface="Times"/>
            </a:endParaRPr>
          </a:p>
        </p:txBody>
      </p:sp>
      <p:pic>
        <p:nvPicPr>
          <p:cNvPr id="169" name="Google Shape;169;p24"/>
          <p:cNvPicPr preferRelativeResize="0"/>
          <p:nvPr/>
        </p:nvPicPr>
        <p:blipFill>
          <a:blip r:embed="rId3">
            <a:alphaModFix/>
          </a:blip>
          <a:stretch>
            <a:fillRect/>
          </a:stretch>
        </p:blipFill>
        <p:spPr>
          <a:xfrm>
            <a:off x="8185200" y="53250"/>
            <a:ext cx="902700" cy="902700"/>
          </a:xfrm>
          <a:prstGeom prst="rect">
            <a:avLst/>
          </a:prstGeom>
          <a:noFill/>
          <a:ln>
            <a:noFill/>
          </a:ln>
        </p:spPr>
      </p:pic>
      <p:sp>
        <p:nvSpPr>
          <p:cNvPr id="170" name="Google Shape;170;p24"/>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4"/>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2" name="Google Shape;172;p24"/>
          <p:cNvPicPr preferRelativeResize="0"/>
          <p:nvPr/>
        </p:nvPicPr>
        <p:blipFill>
          <a:blip r:embed="rId4">
            <a:alphaModFix/>
          </a:blip>
          <a:stretch>
            <a:fillRect/>
          </a:stretch>
        </p:blipFill>
        <p:spPr>
          <a:xfrm>
            <a:off x="188025" y="1701950"/>
            <a:ext cx="4230174" cy="2138675"/>
          </a:xfrm>
          <a:prstGeom prst="rect">
            <a:avLst/>
          </a:prstGeom>
          <a:noFill/>
          <a:ln>
            <a:noFill/>
          </a:ln>
        </p:spPr>
      </p:pic>
      <p:pic>
        <p:nvPicPr>
          <p:cNvPr id="173" name="Google Shape;173;p24"/>
          <p:cNvPicPr preferRelativeResize="0"/>
          <p:nvPr/>
        </p:nvPicPr>
        <p:blipFill>
          <a:blip r:embed="rId5">
            <a:alphaModFix/>
          </a:blip>
          <a:stretch>
            <a:fillRect/>
          </a:stretch>
        </p:blipFill>
        <p:spPr>
          <a:xfrm>
            <a:off x="311700" y="3890600"/>
            <a:ext cx="3067050" cy="113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rgbClr val="2D3B45"/>
                </a:solidFill>
                <a:highlight>
                  <a:srgbClr val="FFFFFF"/>
                </a:highlight>
                <a:latin typeface="Times"/>
                <a:ea typeface="Times"/>
                <a:cs typeface="Times"/>
                <a:sym typeface="Times"/>
              </a:rPr>
              <a:t>Mission</a:t>
            </a:r>
            <a:endParaRPr sz="2000">
              <a:solidFill>
                <a:srgbClr val="2D3B45"/>
              </a:solidFill>
              <a:highlight>
                <a:srgbClr val="FFFFFF"/>
              </a:highlight>
              <a:latin typeface="Times"/>
              <a:ea typeface="Times"/>
              <a:cs typeface="Times"/>
              <a:sym typeface="Times"/>
            </a:endParaRPr>
          </a:p>
          <a:p>
            <a:pPr indent="0" lvl="0" marL="0" rtl="0" algn="l">
              <a:spcBef>
                <a:spcPts val="1200"/>
              </a:spcBef>
              <a:spcAft>
                <a:spcPts val="0"/>
              </a:spcAft>
              <a:buNone/>
            </a:pPr>
            <a:r>
              <a:rPr lang="en" sz="1500">
                <a:solidFill>
                  <a:schemeClr val="dk1"/>
                </a:solidFill>
                <a:latin typeface="Times"/>
                <a:ea typeface="Times"/>
                <a:cs typeface="Times"/>
                <a:sym typeface="Times"/>
              </a:rPr>
              <a:t>To improve the efficiency of PPE’s current system of assessing and assigning an Engineer of Choice to construct work on projects. We aim to provide our clients with the best service possible by assigning them engineers who fit each project to ensure quality results. This system will allow our company to push innovative and sustainable solutions to complex engineering endeavors while maintaining satisfaction between clients and staff.</a:t>
            </a:r>
            <a:endParaRPr b="1" sz="1500">
              <a:solidFill>
                <a:schemeClr val="dk1"/>
              </a:solidFill>
              <a:latin typeface="Times"/>
              <a:ea typeface="Times"/>
              <a:cs typeface="Times"/>
              <a:sym typeface="Times"/>
            </a:endParaRPr>
          </a:p>
          <a:p>
            <a:pPr indent="0" lvl="0" marL="0" rtl="0" algn="l">
              <a:lnSpc>
                <a:spcPct val="150000"/>
              </a:lnSpc>
              <a:spcBef>
                <a:spcPts val="1200"/>
              </a:spcBef>
              <a:spcAft>
                <a:spcPts val="1200"/>
              </a:spcAft>
              <a:buNone/>
            </a:pPr>
            <a:r>
              <a:t/>
            </a:r>
            <a:endParaRPr sz="1200">
              <a:solidFill>
                <a:srgbClr val="2D3B45"/>
              </a:solidFill>
              <a:highlight>
                <a:srgbClr val="FFFFFF"/>
              </a:highlight>
              <a:latin typeface="Times"/>
              <a:ea typeface="Times"/>
              <a:cs typeface="Times"/>
              <a:sym typeface="Times"/>
            </a:endParaRPr>
          </a:p>
        </p:txBody>
      </p:sp>
      <p:sp>
        <p:nvSpPr>
          <p:cNvPr id="67" name="Google Shape;67;p14"/>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8185200" y="53250"/>
            <a:ext cx="902700" cy="90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rgbClr val="2D3B45"/>
                </a:solidFill>
                <a:highlight>
                  <a:srgbClr val="FFFFFF"/>
                </a:highlight>
                <a:latin typeface="Times"/>
                <a:ea typeface="Times"/>
                <a:cs typeface="Times"/>
                <a:sym typeface="Times"/>
              </a:rPr>
              <a:t>Mission Objectives:</a:t>
            </a:r>
            <a:endParaRPr b="1" sz="2000">
              <a:solidFill>
                <a:srgbClr val="2D3B45"/>
              </a:solidFill>
              <a:highlight>
                <a:srgbClr val="FFFFFF"/>
              </a:highlight>
              <a:latin typeface="Times"/>
              <a:ea typeface="Times"/>
              <a:cs typeface="Times"/>
              <a:sym typeface="Times"/>
            </a:endParaRPr>
          </a:p>
          <a:p>
            <a:pPr indent="-323850" lvl="0" marL="457200" rtl="0" algn="l">
              <a:spcBef>
                <a:spcPts val="1200"/>
              </a:spcBef>
              <a:spcAft>
                <a:spcPts val="0"/>
              </a:spcAft>
              <a:buClr>
                <a:schemeClr val="dk1"/>
              </a:buClr>
              <a:buSzPts val="1500"/>
              <a:buFont typeface="Times"/>
              <a:buChar char="●"/>
            </a:pPr>
            <a:r>
              <a:rPr lang="en" sz="1500">
                <a:solidFill>
                  <a:schemeClr val="dk1"/>
                </a:solidFill>
                <a:latin typeface="Times"/>
                <a:ea typeface="Times"/>
                <a:cs typeface="Times"/>
                <a:sym typeface="Times"/>
              </a:rPr>
              <a:t>What is the number of jobs each </a:t>
            </a:r>
            <a:r>
              <a:rPr lang="en" sz="1500">
                <a:solidFill>
                  <a:schemeClr val="dk1"/>
                </a:solidFill>
                <a:latin typeface="Times"/>
                <a:ea typeface="Times"/>
                <a:cs typeface="Times"/>
                <a:sym typeface="Times"/>
              </a:rPr>
              <a:t>Engineer</a:t>
            </a:r>
            <a:r>
              <a:rPr lang="en" sz="1500">
                <a:solidFill>
                  <a:schemeClr val="dk1"/>
                </a:solidFill>
                <a:latin typeface="Times"/>
                <a:ea typeface="Times"/>
                <a:cs typeface="Times"/>
                <a:sym typeface="Times"/>
              </a:rPr>
              <a:t> is assigned to?</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What is the proportion of jobs that are completed vs canceled for each </a:t>
            </a:r>
            <a:r>
              <a:rPr lang="en" sz="1500">
                <a:solidFill>
                  <a:schemeClr val="dk1"/>
                </a:solidFill>
                <a:latin typeface="Times"/>
                <a:ea typeface="Times"/>
                <a:cs typeface="Times"/>
                <a:sym typeface="Times"/>
              </a:rPr>
              <a:t>Engineer</a:t>
            </a:r>
            <a:r>
              <a:rPr lang="en" sz="1500">
                <a:solidFill>
                  <a:schemeClr val="dk1"/>
                </a:solidFill>
                <a:latin typeface="Times"/>
                <a:ea typeface="Times"/>
                <a:cs typeface="Times"/>
                <a:sym typeface="Times"/>
              </a:rPr>
              <a:t>?</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For job types, which Engineer has the highest completion/success rate?</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What is the average number of jobs an </a:t>
            </a:r>
            <a:r>
              <a:rPr lang="en" sz="1500">
                <a:solidFill>
                  <a:schemeClr val="dk1"/>
                </a:solidFill>
                <a:latin typeface="Times"/>
                <a:ea typeface="Times"/>
                <a:cs typeface="Times"/>
                <a:sym typeface="Times"/>
              </a:rPr>
              <a:t>Engineer</a:t>
            </a:r>
            <a:r>
              <a:rPr lang="en" sz="1500">
                <a:solidFill>
                  <a:schemeClr val="dk1"/>
                </a:solidFill>
                <a:latin typeface="Times"/>
                <a:ea typeface="Times"/>
                <a:cs typeface="Times"/>
                <a:sym typeface="Times"/>
              </a:rPr>
              <a:t> is assigned to?</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For each manager, how many projects took no more than six months to complete?</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Which manager has the highest overall completion/success rate?</a:t>
            </a:r>
            <a:endParaRPr sz="1500">
              <a:solidFill>
                <a:schemeClr val="dk1"/>
              </a:solidFill>
              <a:latin typeface="Times"/>
              <a:ea typeface="Times"/>
              <a:cs typeface="Times"/>
              <a:sym typeface="Times"/>
            </a:endParaRPr>
          </a:p>
          <a:p>
            <a:pPr indent="-323850" lvl="0" marL="457200" rtl="0" algn="l">
              <a:lnSpc>
                <a:spcPct val="150000"/>
              </a:lnSpc>
              <a:spcBef>
                <a:spcPts val="0"/>
              </a:spcBef>
              <a:spcAft>
                <a:spcPts val="0"/>
              </a:spcAft>
              <a:buClr>
                <a:schemeClr val="dk1"/>
              </a:buClr>
              <a:buSzPts val="1500"/>
              <a:buFont typeface="Times"/>
              <a:buChar char="●"/>
            </a:pPr>
            <a:r>
              <a:rPr lang="en" sz="1500">
                <a:solidFill>
                  <a:schemeClr val="dk1"/>
                </a:solidFill>
                <a:latin typeface="Times"/>
                <a:ea typeface="Times"/>
                <a:cs typeface="Times"/>
                <a:sym typeface="Times"/>
              </a:rPr>
              <a:t>What is the most common project type worked on?</a:t>
            </a:r>
            <a:endParaRPr sz="1500">
              <a:solidFill>
                <a:srgbClr val="2D3B45"/>
              </a:solidFill>
              <a:highlight>
                <a:srgbClr val="FFFFFF"/>
              </a:highlight>
              <a:latin typeface="Times"/>
              <a:ea typeface="Times"/>
              <a:cs typeface="Times"/>
              <a:sym typeface="Times"/>
            </a:endParaRPr>
          </a:p>
        </p:txBody>
      </p:sp>
      <p:sp>
        <p:nvSpPr>
          <p:cNvPr id="75" name="Google Shape;75;p15"/>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8185200" y="53250"/>
            <a:ext cx="902700" cy="90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24925" y="218250"/>
            <a:ext cx="449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Conceptual Database Design</a:t>
            </a:r>
            <a:endParaRPr>
              <a:latin typeface="Times"/>
              <a:ea typeface="Times"/>
              <a:cs typeface="Times"/>
              <a:sym typeface="Times"/>
            </a:endParaRPr>
          </a:p>
        </p:txBody>
      </p:sp>
      <p:pic>
        <p:nvPicPr>
          <p:cNvPr id="83" name="Google Shape;83;p16"/>
          <p:cNvPicPr preferRelativeResize="0"/>
          <p:nvPr/>
        </p:nvPicPr>
        <p:blipFill rotWithShape="1">
          <a:blip r:embed="rId3">
            <a:alphaModFix/>
          </a:blip>
          <a:srcRect b="0" l="0" r="0" t="0"/>
          <a:stretch/>
        </p:blipFill>
        <p:spPr>
          <a:xfrm>
            <a:off x="1621775" y="955950"/>
            <a:ext cx="5900450" cy="3939976"/>
          </a:xfrm>
          <a:prstGeom prst="rect">
            <a:avLst/>
          </a:prstGeom>
          <a:noFill/>
          <a:ln>
            <a:noFill/>
          </a:ln>
        </p:spPr>
      </p:pic>
      <p:sp>
        <p:nvSpPr>
          <p:cNvPr id="84" name="Google Shape;84;p16"/>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6"/>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6" name="Google Shape;86;p16"/>
          <p:cNvPicPr preferRelativeResize="0"/>
          <p:nvPr/>
        </p:nvPicPr>
        <p:blipFill>
          <a:blip r:embed="rId4">
            <a:alphaModFix/>
          </a:blip>
          <a:stretch>
            <a:fillRect/>
          </a:stretch>
        </p:blipFill>
        <p:spPr>
          <a:xfrm>
            <a:off x="8185200" y="53250"/>
            <a:ext cx="902700" cy="9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128350" y="135100"/>
            <a:ext cx="8520600" cy="42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Logical Database Design</a:t>
            </a:r>
            <a:endParaRPr>
              <a:latin typeface="Times"/>
              <a:ea typeface="Times"/>
              <a:cs typeface="Times"/>
              <a:sym typeface="Times"/>
            </a:endParaRPr>
          </a:p>
        </p:txBody>
      </p:sp>
      <p:sp>
        <p:nvSpPr>
          <p:cNvPr id="92" name="Google Shape;92;p17"/>
          <p:cNvSpPr txBox="1"/>
          <p:nvPr>
            <p:ph idx="1" type="body"/>
          </p:nvPr>
        </p:nvSpPr>
        <p:spPr>
          <a:xfrm>
            <a:off x="248975" y="752000"/>
            <a:ext cx="8520600" cy="23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latin typeface="Times"/>
                <a:ea typeface="Times"/>
                <a:cs typeface="Times"/>
                <a:sym typeface="Times"/>
              </a:rPr>
              <a:t>ProjectManager (</a:t>
            </a:r>
            <a:r>
              <a:rPr b="1" lang="en" sz="1300" u="sng">
                <a:solidFill>
                  <a:schemeClr val="dk1"/>
                </a:solidFill>
                <a:latin typeface="Times"/>
                <a:ea typeface="Times"/>
                <a:cs typeface="Times"/>
                <a:sym typeface="Times"/>
              </a:rPr>
              <a:t>managerId</a:t>
            </a:r>
            <a:r>
              <a:rPr lang="en" sz="1300">
                <a:solidFill>
                  <a:schemeClr val="dk1"/>
                </a:solidFill>
                <a:latin typeface="Times"/>
                <a:ea typeface="Times"/>
                <a:cs typeface="Times"/>
                <a:sym typeface="Times"/>
              </a:rPr>
              <a:t>, managerFirstName, managerLastName)</a:t>
            </a:r>
            <a:endParaRPr sz="1300">
              <a:solidFill>
                <a:schemeClr val="dk1"/>
              </a:solidFill>
              <a:latin typeface="Times"/>
              <a:ea typeface="Times"/>
              <a:cs typeface="Times"/>
              <a:sym typeface="Times"/>
            </a:endParaRPr>
          </a:p>
          <a:p>
            <a:pPr indent="0" lvl="0" marL="0" rtl="0" algn="l">
              <a:spcBef>
                <a:spcPts val="1200"/>
              </a:spcBef>
              <a:spcAft>
                <a:spcPts val="0"/>
              </a:spcAft>
              <a:buNone/>
            </a:pPr>
            <a:r>
              <a:rPr lang="en" sz="1300">
                <a:solidFill>
                  <a:schemeClr val="dk1"/>
                </a:solidFill>
                <a:latin typeface="Times"/>
                <a:ea typeface="Times"/>
                <a:cs typeface="Times"/>
                <a:sym typeface="Times"/>
              </a:rPr>
              <a:t>Client (</a:t>
            </a:r>
            <a:r>
              <a:rPr b="1" lang="en" sz="1300" u="sng">
                <a:solidFill>
                  <a:schemeClr val="dk1"/>
                </a:solidFill>
                <a:latin typeface="Times"/>
                <a:ea typeface="Times"/>
                <a:cs typeface="Times"/>
                <a:sym typeface="Times"/>
              </a:rPr>
              <a:t>clientId</a:t>
            </a:r>
            <a:r>
              <a:rPr lang="en" sz="1300">
                <a:solidFill>
                  <a:schemeClr val="dk1"/>
                </a:solidFill>
                <a:latin typeface="Times"/>
                <a:ea typeface="Times"/>
                <a:cs typeface="Times"/>
                <a:sym typeface="Times"/>
              </a:rPr>
              <a:t>, clientFirstName, clientLastName)</a:t>
            </a:r>
            <a:endParaRPr sz="1300">
              <a:solidFill>
                <a:schemeClr val="dk1"/>
              </a:solidFill>
              <a:latin typeface="Times"/>
              <a:ea typeface="Times"/>
              <a:cs typeface="Times"/>
              <a:sym typeface="Times"/>
            </a:endParaRPr>
          </a:p>
          <a:p>
            <a:pPr indent="0" lvl="0" marL="0" rtl="0" algn="l">
              <a:spcBef>
                <a:spcPts val="1200"/>
              </a:spcBef>
              <a:spcAft>
                <a:spcPts val="0"/>
              </a:spcAft>
              <a:buNone/>
            </a:pPr>
            <a:r>
              <a:rPr lang="en" sz="1300">
                <a:solidFill>
                  <a:schemeClr val="dk1"/>
                </a:solidFill>
                <a:latin typeface="Times"/>
                <a:ea typeface="Times"/>
                <a:cs typeface="Times"/>
                <a:sym typeface="Times"/>
              </a:rPr>
              <a:t>Project (</a:t>
            </a:r>
            <a:r>
              <a:rPr b="1" lang="en" sz="1300" u="sng">
                <a:solidFill>
                  <a:schemeClr val="dk1"/>
                </a:solidFill>
                <a:latin typeface="Times"/>
                <a:ea typeface="Times"/>
                <a:cs typeface="Times"/>
                <a:sym typeface="Times"/>
              </a:rPr>
              <a:t>projectId</a:t>
            </a:r>
            <a:r>
              <a:rPr lang="en" sz="1300">
                <a:solidFill>
                  <a:schemeClr val="dk1"/>
                </a:solidFill>
                <a:latin typeface="Times"/>
                <a:ea typeface="Times"/>
                <a:cs typeface="Times"/>
                <a:sym typeface="Times"/>
              </a:rPr>
              <a:t>, projectStartDate, projectEndDate, projectType, projectMilestone, projectCurrentStatus, </a:t>
            </a:r>
            <a:r>
              <a:rPr i="1" lang="en" sz="1300">
                <a:solidFill>
                  <a:schemeClr val="dk1"/>
                </a:solidFill>
                <a:latin typeface="Times"/>
                <a:ea typeface="Times"/>
                <a:cs typeface="Times"/>
                <a:sym typeface="Times"/>
              </a:rPr>
              <a:t>clientId</a:t>
            </a:r>
            <a:r>
              <a:rPr lang="en" sz="1300">
                <a:solidFill>
                  <a:schemeClr val="dk1"/>
                </a:solidFill>
                <a:latin typeface="Times"/>
                <a:ea typeface="Times"/>
                <a:cs typeface="Times"/>
                <a:sym typeface="Times"/>
              </a:rPr>
              <a:t>)</a:t>
            </a:r>
            <a:endParaRPr sz="1300">
              <a:solidFill>
                <a:schemeClr val="dk1"/>
              </a:solidFill>
              <a:latin typeface="Times"/>
              <a:ea typeface="Times"/>
              <a:cs typeface="Times"/>
              <a:sym typeface="Times"/>
            </a:endParaRPr>
          </a:p>
          <a:p>
            <a:pPr indent="0" lvl="0" marL="0" rtl="0" algn="l">
              <a:spcBef>
                <a:spcPts val="1200"/>
              </a:spcBef>
              <a:spcAft>
                <a:spcPts val="0"/>
              </a:spcAft>
              <a:buNone/>
            </a:pPr>
            <a:r>
              <a:rPr lang="en" sz="1300">
                <a:solidFill>
                  <a:schemeClr val="dk1"/>
                </a:solidFill>
                <a:latin typeface="Times"/>
                <a:ea typeface="Times"/>
                <a:cs typeface="Times"/>
                <a:sym typeface="Times"/>
              </a:rPr>
              <a:t>Work(</a:t>
            </a:r>
            <a:r>
              <a:rPr b="1" i="1" lang="en" sz="1300" u="sng">
                <a:solidFill>
                  <a:schemeClr val="dk1"/>
                </a:solidFill>
                <a:latin typeface="Times"/>
                <a:ea typeface="Times"/>
                <a:cs typeface="Times"/>
                <a:sym typeface="Times"/>
              </a:rPr>
              <a:t>managerId, projectId</a:t>
            </a:r>
            <a:r>
              <a:rPr lang="en" sz="1300">
                <a:solidFill>
                  <a:schemeClr val="dk1"/>
                </a:solidFill>
                <a:latin typeface="Times"/>
                <a:ea typeface="Times"/>
                <a:cs typeface="Times"/>
                <a:sym typeface="Times"/>
              </a:rPr>
              <a:t>)</a:t>
            </a:r>
            <a:endParaRPr sz="1300">
              <a:solidFill>
                <a:schemeClr val="dk1"/>
              </a:solidFill>
              <a:latin typeface="Times"/>
              <a:ea typeface="Times"/>
              <a:cs typeface="Times"/>
              <a:sym typeface="Times"/>
            </a:endParaRPr>
          </a:p>
          <a:p>
            <a:pPr indent="0" lvl="0" marL="0" rtl="0" algn="l">
              <a:spcBef>
                <a:spcPts val="1200"/>
              </a:spcBef>
              <a:spcAft>
                <a:spcPts val="0"/>
              </a:spcAft>
              <a:buNone/>
            </a:pPr>
            <a:r>
              <a:rPr lang="en" sz="1300">
                <a:solidFill>
                  <a:schemeClr val="dk1"/>
                </a:solidFill>
                <a:latin typeface="Times"/>
                <a:ea typeface="Times"/>
                <a:cs typeface="Times"/>
                <a:sym typeface="Times"/>
              </a:rPr>
              <a:t>Engineer (</a:t>
            </a:r>
            <a:r>
              <a:rPr b="1" lang="en" sz="1300" u="sng">
                <a:solidFill>
                  <a:schemeClr val="dk1"/>
                </a:solidFill>
                <a:latin typeface="Times"/>
                <a:ea typeface="Times"/>
                <a:cs typeface="Times"/>
                <a:sym typeface="Times"/>
              </a:rPr>
              <a:t>engineerId</a:t>
            </a:r>
            <a:r>
              <a:rPr lang="en" sz="1300">
                <a:solidFill>
                  <a:schemeClr val="dk1"/>
                </a:solidFill>
                <a:latin typeface="Times"/>
                <a:ea typeface="Times"/>
                <a:cs typeface="Times"/>
                <a:sym typeface="Times"/>
              </a:rPr>
              <a:t>, engineerFirstName, engineerLastName)</a:t>
            </a:r>
            <a:endParaRPr sz="1300">
              <a:solidFill>
                <a:schemeClr val="dk1"/>
              </a:solidFill>
              <a:latin typeface="Times"/>
              <a:ea typeface="Times"/>
              <a:cs typeface="Times"/>
              <a:sym typeface="Times"/>
            </a:endParaRPr>
          </a:p>
          <a:p>
            <a:pPr indent="0" lvl="0" marL="0" rtl="0" algn="l">
              <a:spcBef>
                <a:spcPts val="1200"/>
              </a:spcBef>
              <a:spcAft>
                <a:spcPts val="1200"/>
              </a:spcAft>
              <a:buNone/>
            </a:pPr>
            <a:r>
              <a:rPr lang="en" sz="1300">
                <a:solidFill>
                  <a:schemeClr val="dk1"/>
                </a:solidFill>
                <a:latin typeface="Times"/>
                <a:ea typeface="Times"/>
                <a:cs typeface="Times"/>
                <a:sym typeface="Times"/>
              </a:rPr>
              <a:t>Assign(</a:t>
            </a:r>
            <a:r>
              <a:rPr b="1" i="1" lang="en" sz="1300" u="sng">
                <a:solidFill>
                  <a:schemeClr val="dk1"/>
                </a:solidFill>
                <a:latin typeface="Times"/>
                <a:ea typeface="Times"/>
                <a:cs typeface="Times"/>
                <a:sym typeface="Times"/>
              </a:rPr>
              <a:t>engineerId, projectId</a:t>
            </a:r>
            <a:r>
              <a:rPr lang="en" sz="1300">
                <a:solidFill>
                  <a:schemeClr val="dk1"/>
                </a:solidFill>
                <a:latin typeface="Times"/>
                <a:ea typeface="Times"/>
                <a:cs typeface="Times"/>
                <a:sym typeface="Times"/>
              </a:rPr>
              <a:t>) </a:t>
            </a:r>
            <a:endParaRPr sz="1300">
              <a:solidFill>
                <a:schemeClr val="dk1"/>
              </a:solidFill>
              <a:latin typeface="Times"/>
              <a:ea typeface="Times"/>
              <a:cs typeface="Times"/>
              <a:sym typeface="Times"/>
            </a:endParaRPr>
          </a:p>
        </p:txBody>
      </p:sp>
      <p:sp>
        <p:nvSpPr>
          <p:cNvPr id="93" name="Google Shape;93;p17"/>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7"/>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7"/>
          <p:cNvPicPr preferRelativeResize="0"/>
          <p:nvPr/>
        </p:nvPicPr>
        <p:blipFill>
          <a:blip r:embed="rId3">
            <a:alphaModFix/>
          </a:blip>
          <a:stretch>
            <a:fillRect/>
          </a:stretch>
        </p:blipFill>
        <p:spPr>
          <a:xfrm>
            <a:off x="8185200" y="53250"/>
            <a:ext cx="902700" cy="90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24650" y="21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Physical Database Design</a:t>
            </a:r>
            <a:endParaRPr>
              <a:latin typeface="Times New Roman"/>
              <a:ea typeface="Times New Roman"/>
              <a:cs typeface="Times New Roman"/>
              <a:sym typeface="Times New Roman"/>
            </a:endParaRPr>
          </a:p>
        </p:txBody>
      </p:sp>
      <p:pic>
        <p:nvPicPr>
          <p:cNvPr id="101" name="Google Shape;101;p18"/>
          <p:cNvPicPr preferRelativeResize="0"/>
          <p:nvPr/>
        </p:nvPicPr>
        <p:blipFill>
          <a:blip r:embed="rId3">
            <a:alphaModFix/>
          </a:blip>
          <a:stretch>
            <a:fillRect/>
          </a:stretch>
        </p:blipFill>
        <p:spPr>
          <a:xfrm>
            <a:off x="0" y="1413550"/>
            <a:ext cx="9144001" cy="2128450"/>
          </a:xfrm>
          <a:prstGeom prst="rect">
            <a:avLst/>
          </a:prstGeom>
          <a:noFill/>
          <a:ln>
            <a:noFill/>
          </a:ln>
        </p:spPr>
      </p:pic>
      <p:sp>
        <p:nvSpPr>
          <p:cNvPr id="102" name="Google Shape;102;p18"/>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4" name="Google Shape;104;p18"/>
          <p:cNvPicPr preferRelativeResize="0"/>
          <p:nvPr/>
        </p:nvPicPr>
        <p:blipFill>
          <a:blip r:embed="rId4">
            <a:alphaModFix/>
          </a:blip>
          <a:stretch>
            <a:fillRect/>
          </a:stretch>
        </p:blipFill>
        <p:spPr>
          <a:xfrm>
            <a:off x="8185200" y="53250"/>
            <a:ext cx="902700" cy="90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183125" y="21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1</a:t>
            </a:r>
            <a:endParaRPr>
              <a:latin typeface="Times New Roman"/>
              <a:ea typeface="Times New Roman"/>
              <a:cs typeface="Times New Roman"/>
              <a:sym typeface="Times New Roman"/>
            </a:endParaRPr>
          </a:p>
        </p:txBody>
      </p:sp>
      <p:sp>
        <p:nvSpPr>
          <p:cNvPr id="110" name="Google Shape;110;p19"/>
          <p:cNvSpPr txBox="1"/>
          <p:nvPr>
            <p:ph idx="1" type="body"/>
          </p:nvPr>
        </p:nvSpPr>
        <p:spPr>
          <a:xfrm>
            <a:off x="311700" y="955950"/>
            <a:ext cx="8520600" cy="3915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200"/>
              </a:spcBef>
              <a:spcAft>
                <a:spcPts val="0"/>
              </a:spcAft>
              <a:buClr>
                <a:schemeClr val="dk1"/>
              </a:buClr>
              <a:buSzPts val="275"/>
              <a:buFont typeface="Arial"/>
              <a:buNone/>
            </a:pPr>
            <a:r>
              <a:rPr b="1" lang="en" sz="4800">
                <a:solidFill>
                  <a:schemeClr val="dk1"/>
                </a:solidFill>
                <a:latin typeface="Times New Roman"/>
                <a:ea typeface="Times New Roman"/>
                <a:cs typeface="Times New Roman"/>
                <a:sym typeface="Times New Roman"/>
              </a:rPr>
              <a:t>Which clients had the most projects proposed? </a:t>
            </a:r>
            <a:endParaRPr b="1" sz="4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pic>
        <p:nvPicPr>
          <p:cNvPr id="111" name="Google Shape;111;p19"/>
          <p:cNvPicPr preferRelativeResize="0"/>
          <p:nvPr/>
        </p:nvPicPr>
        <p:blipFill>
          <a:blip r:embed="rId3">
            <a:alphaModFix/>
          </a:blip>
          <a:stretch>
            <a:fillRect/>
          </a:stretch>
        </p:blipFill>
        <p:spPr>
          <a:xfrm>
            <a:off x="384000" y="1347450"/>
            <a:ext cx="7305675" cy="733425"/>
          </a:xfrm>
          <a:prstGeom prst="rect">
            <a:avLst/>
          </a:prstGeom>
          <a:noFill/>
          <a:ln cap="flat" cmpd="sng" w="9525">
            <a:solidFill>
              <a:schemeClr val="dk2"/>
            </a:solidFill>
            <a:prstDash val="solid"/>
            <a:round/>
            <a:headEnd len="sm" w="sm" type="none"/>
            <a:tailEnd len="sm" w="sm" type="none"/>
          </a:ln>
        </p:spPr>
      </p:pic>
      <p:sp>
        <p:nvSpPr>
          <p:cNvPr id="112" name="Google Shape;112;p19"/>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9"/>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19"/>
          <p:cNvPicPr preferRelativeResize="0"/>
          <p:nvPr/>
        </p:nvPicPr>
        <p:blipFill>
          <a:blip r:embed="rId4">
            <a:alphaModFix/>
          </a:blip>
          <a:stretch>
            <a:fillRect/>
          </a:stretch>
        </p:blipFill>
        <p:spPr>
          <a:xfrm>
            <a:off x="8185200" y="53250"/>
            <a:ext cx="902700" cy="902700"/>
          </a:xfrm>
          <a:prstGeom prst="rect">
            <a:avLst/>
          </a:prstGeom>
          <a:noFill/>
          <a:ln>
            <a:noFill/>
          </a:ln>
        </p:spPr>
      </p:pic>
      <p:pic>
        <p:nvPicPr>
          <p:cNvPr id="115" name="Google Shape;115;p19"/>
          <p:cNvPicPr preferRelativeResize="0"/>
          <p:nvPr/>
        </p:nvPicPr>
        <p:blipFill>
          <a:blip r:embed="rId5">
            <a:alphaModFix/>
          </a:blip>
          <a:stretch>
            <a:fillRect/>
          </a:stretch>
        </p:blipFill>
        <p:spPr>
          <a:xfrm>
            <a:off x="384000" y="2185950"/>
            <a:ext cx="2313834" cy="2429525"/>
          </a:xfrm>
          <a:prstGeom prst="rect">
            <a:avLst/>
          </a:prstGeom>
          <a:noFill/>
          <a:ln cap="flat" cmpd="sng" w="9525">
            <a:solidFill>
              <a:schemeClr val="dk2"/>
            </a:solidFill>
            <a:prstDash val="solid"/>
            <a:round/>
            <a:headEnd len="sm" w="sm" type="none"/>
            <a:tailEnd len="sm" w="sm" type="none"/>
          </a:ln>
        </p:spPr>
      </p:pic>
      <p:pic>
        <p:nvPicPr>
          <p:cNvPr id="116" name="Google Shape;116;p19"/>
          <p:cNvPicPr preferRelativeResize="0"/>
          <p:nvPr/>
        </p:nvPicPr>
        <p:blipFill>
          <a:blip r:embed="rId6">
            <a:alphaModFix/>
          </a:blip>
          <a:stretch>
            <a:fillRect/>
          </a:stretch>
        </p:blipFill>
        <p:spPr>
          <a:xfrm>
            <a:off x="2992335" y="2140700"/>
            <a:ext cx="4697340" cy="2905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19950" y="116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2</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22" name="Google Shape;122;p20"/>
          <p:cNvSpPr txBox="1"/>
          <p:nvPr>
            <p:ph idx="1" type="body"/>
          </p:nvPr>
        </p:nvSpPr>
        <p:spPr>
          <a:xfrm>
            <a:off x="345475" y="761650"/>
            <a:ext cx="8520600" cy="12021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en" sz="1200">
                <a:solidFill>
                  <a:schemeClr val="dk1"/>
                </a:solidFill>
                <a:latin typeface="Times New Roman"/>
                <a:ea typeface="Times New Roman"/>
                <a:cs typeface="Times New Roman"/>
                <a:sym typeface="Times New Roman"/>
              </a:rPr>
              <a:t>What is the number of unique jobs an Engineer is assigned to?</a:t>
            </a:r>
            <a:endParaRPr b="1" sz="12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123" name="Google Shape;123;p20"/>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0"/>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a:off x="8185200" y="53250"/>
            <a:ext cx="902700" cy="902700"/>
          </a:xfrm>
          <a:prstGeom prst="rect">
            <a:avLst/>
          </a:prstGeom>
          <a:noFill/>
          <a:ln>
            <a:noFill/>
          </a:ln>
        </p:spPr>
      </p:pic>
      <p:pic>
        <p:nvPicPr>
          <p:cNvPr id="126" name="Google Shape;126;p20"/>
          <p:cNvPicPr preferRelativeResize="0"/>
          <p:nvPr/>
        </p:nvPicPr>
        <p:blipFill>
          <a:blip r:embed="rId4">
            <a:alphaModFix/>
          </a:blip>
          <a:stretch>
            <a:fillRect/>
          </a:stretch>
        </p:blipFill>
        <p:spPr>
          <a:xfrm>
            <a:off x="345475" y="1104000"/>
            <a:ext cx="7429500" cy="762000"/>
          </a:xfrm>
          <a:prstGeom prst="rect">
            <a:avLst/>
          </a:prstGeom>
          <a:noFill/>
          <a:ln cap="flat" cmpd="sng" w="9525">
            <a:solidFill>
              <a:schemeClr val="dk2"/>
            </a:solidFill>
            <a:prstDash val="solid"/>
            <a:round/>
            <a:headEnd len="sm" w="sm" type="none"/>
            <a:tailEnd len="sm" w="sm" type="none"/>
          </a:ln>
        </p:spPr>
      </p:pic>
      <p:pic>
        <p:nvPicPr>
          <p:cNvPr id="127" name="Google Shape;127;p20"/>
          <p:cNvPicPr preferRelativeResize="0"/>
          <p:nvPr/>
        </p:nvPicPr>
        <p:blipFill>
          <a:blip r:embed="rId5">
            <a:alphaModFix/>
          </a:blip>
          <a:stretch>
            <a:fillRect/>
          </a:stretch>
        </p:blipFill>
        <p:spPr>
          <a:xfrm>
            <a:off x="345475" y="2069775"/>
            <a:ext cx="1876425" cy="1104900"/>
          </a:xfrm>
          <a:prstGeom prst="rect">
            <a:avLst/>
          </a:prstGeom>
          <a:noFill/>
          <a:ln cap="flat" cmpd="sng" w="9525">
            <a:solidFill>
              <a:schemeClr val="dk2"/>
            </a:solidFill>
            <a:prstDash val="solid"/>
            <a:round/>
            <a:headEnd len="sm" w="sm" type="none"/>
            <a:tailEnd len="sm" w="sm" type="none"/>
          </a:ln>
        </p:spPr>
      </p:pic>
      <p:pic>
        <p:nvPicPr>
          <p:cNvPr id="128" name="Google Shape;128;p20"/>
          <p:cNvPicPr preferRelativeResize="0"/>
          <p:nvPr/>
        </p:nvPicPr>
        <p:blipFill>
          <a:blip r:embed="rId6">
            <a:alphaModFix/>
          </a:blip>
          <a:stretch>
            <a:fillRect/>
          </a:stretch>
        </p:blipFill>
        <p:spPr>
          <a:xfrm>
            <a:off x="2528719" y="2035773"/>
            <a:ext cx="5600382" cy="2918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Application 3</a:t>
            </a:r>
            <a:endParaRPr>
              <a:latin typeface="Times New Roman"/>
              <a:ea typeface="Times New Roman"/>
              <a:cs typeface="Times New Roman"/>
              <a:sym typeface="Times New Roman"/>
            </a:endParaRPr>
          </a:p>
        </p:txBody>
      </p:sp>
      <p:sp>
        <p:nvSpPr>
          <p:cNvPr id="134" name="Google Shape;134;p21"/>
          <p:cNvSpPr txBox="1"/>
          <p:nvPr>
            <p:ph idx="1" type="body"/>
          </p:nvPr>
        </p:nvSpPr>
        <p:spPr>
          <a:xfrm>
            <a:off x="311725" y="1147650"/>
            <a:ext cx="8520600" cy="6183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1200"/>
              </a:spcAft>
              <a:buNone/>
            </a:pPr>
            <a:r>
              <a:rPr b="1" lang="en" sz="1200">
                <a:solidFill>
                  <a:schemeClr val="dk1"/>
                </a:solidFill>
                <a:latin typeface="Times New Roman"/>
                <a:ea typeface="Times New Roman"/>
                <a:cs typeface="Times New Roman"/>
                <a:sym typeface="Times New Roman"/>
              </a:rPr>
              <a:t>For job milestones, which had the highest completion/success rate?</a:t>
            </a:r>
            <a:endParaRPr b="1" sz="1100">
              <a:solidFill>
                <a:schemeClr val="dk1"/>
              </a:solidFill>
              <a:latin typeface="Times New Roman"/>
              <a:ea typeface="Times New Roman"/>
              <a:cs typeface="Times New Roman"/>
              <a:sym typeface="Times New Roman"/>
            </a:endParaRPr>
          </a:p>
        </p:txBody>
      </p:sp>
      <p:sp>
        <p:nvSpPr>
          <p:cNvPr id="135" name="Google Shape;135;p21"/>
          <p:cNvSpPr/>
          <p:nvPr/>
        </p:nvSpPr>
        <p:spPr>
          <a:xfrm flipH="1">
            <a:off x="7469700" y="3542000"/>
            <a:ext cx="1674300" cy="1601400"/>
          </a:xfrm>
          <a:prstGeom prst="rtTriangle">
            <a:avLst/>
          </a:prstGeom>
          <a:solidFill>
            <a:srgbClr val="1721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1"/>
          <p:cNvSpPr/>
          <p:nvPr/>
        </p:nvSpPr>
        <p:spPr>
          <a:xfrm flipH="1">
            <a:off x="8129100" y="4173300"/>
            <a:ext cx="1014900" cy="9702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p21"/>
          <p:cNvPicPr preferRelativeResize="0"/>
          <p:nvPr/>
        </p:nvPicPr>
        <p:blipFill>
          <a:blip r:embed="rId3">
            <a:alphaModFix/>
          </a:blip>
          <a:stretch>
            <a:fillRect/>
          </a:stretch>
        </p:blipFill>
        <p:spPr>
          <a:xfrm>
            <a:off x="8185200" y="53250"/>
            <a:ext cx="902700" cy="902700"/>
          </a:xfrm>
          <a:prstGeom prst="rect">
            <a:avLst/>
          </a:prstGeom>
          <a:noFill/>
          <a:ln>
            <a:noFill/>
          </a:ln>
        </p:spPr>
      </p:pic>
      <p:pic>
        <p:nvPicPr>
          <p:cNvPr id="138" name="Google Shape;138;p21"/>
          <p:cNvPicPr preferRelativeResize="0"/>
          <p:nvPr/>
        </p:nvPicPr>
        <p:blipFill>
          <a:blip r:embed="rId4">
            <a:alphaModFix/>
          </a:blip>
          <a:stretch>
            <a:fillRect/>
          </a:stretch>
        </p:blipFill>
        <p:spPr>
          <a:xfrm>
            <a:off x="311713" y="1524438"/>
            <a:ext cx="8086725" cy="1666875"/>
          </a:xfrm>
          <a:prstGeom prst="rect">
            <a:avLst/>
          </a:prstGeom>
          <a:noFill/>
          <a:ln cap="flat" cmpd="sng" w="9525">
            <a:solidFill>
              <a:schemeClr val="dk2"/>
            </a:solidFill>
            <a:prstDash val="solid"/>
            <a:round/>
            <a:headEnd len="sm" w="sm" type="none"/>
            <a:tailEnd len="sm" w="sm" type="none"/>
          </a:ln>
        </p:spPr>
      </p:pic>
      <p:pic>
        <p:nvPicPr>
          <p:cNvPr id="139" name="Google Shape;139;p21"/>
          <p:cNvPicPr preferRelativeResize="0"/>
          <p:nvPr/>
        </p:nvPicPr>
        <p:blipFill>
          <a:blip r:embed="rId5">
            <a:alphaModFix/>
          </a:blip>
          <a:stretch>
            <a:fillRect/>
          </a:stretch>
        </p:blipFill>
        <p:spPr>
          <a:xfrm>
            <a:off x="311700" y="3391756"/>
            <a:ext cx="3066225" cy="1074600"/>
          </a:xfrm>
          <a:prstGeom prst="rect">
            <a:avLst/>
          </a:prstGeom>
          <a:noFill/>
          <a:ln cap="flat" cmpd="sng" w="9525">
            <a:solidFill>
              <a:schemeClr val="dk2"/>
            </a:solidFill>
            <a:prstDash val="solid"/>
            <a:round/>
            <a:headEnd len="sm" w="sm" type="none"/>
            <a:tailEnd len="sm" w="sm" type="none"/>
          </a:ln>
        </p:spPr>
      </p:pic>
      <p:pic>
        <p:nvPicPr>
          <p:cNvPr id="140" name="Google Shape;140;p21"/>
          <p:cNvPicPr preferRelativeResize="0"/>
          <p:nvPr/>
        </p:nvPicPr>
        <p:blipFill>
          <a:blip r:embed="rId6">
            <a:alphaModFix/>
          </a:blip>
          <a:stretch>
            <a:fillRect/>
          </a:stretch>
        </p:blipFill>
        <p:spPr>
          <a:xfrm>
            <a:off x="4974200" y="2804812"/>
            <a:ext cx="2873150" cy="2248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