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71" r:id="rId10"/>
    <p:sldId id="272" r:id="rId11"/>
    <p:sldId id="274" r:id="rId12"/>
    <p:sldId id="275" r:id="rId13"/>
    <p:sldId id="273" r:id="rId14"/>
    <p:sldId id="267" r:id="rId15"/>
    <p:sldId id="268" r:id="rId16"/>
    <p:sldId id="265" r:id="rId17"/>
    <p:sldId id="269" r:id="rId18"/>
    <p:sldId id="270" r:id="rId19"/>
    <p:sldId id="260"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1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A6DB-BCAE-4361-9244-977D9579F82A}" type="datetimeFigureOut">
              <a:rPr lang="ko-KR" altLang="en-US" smtClean="0"/>
              <a:t>2023-06-20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399B0-A017-4D91-AE8B-8E1072D35054}" type="slidenum">
              <a:rPr lang="ko-KR" altLang="en-US" smtClean="0"/>
              <a:t>‹#›</a:t>
            </a:fld>
            <a:endParaRPr lang="ko-KR" altLang="en-US"/>
          </a:p>
        </p:txBody>
      </p:sp>
    </p:spTree>
    <p:extLst>
      <p:ext uri="{BB962C8B-B14F-4D97-AF65-F5344CB8AC3E}">
        <p14:creationId xmlns:p14="http://schemas.microsoft.com/office/powerpoint/2010/main" val="27308266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FE2028-A261-9AC3-DB8A-ACC74741B98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48A31F-CD04-FABB-5054-E82B13297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A26D7EB-E952-A773-BE32-D345B7C46868}"/>
              </a:ext>
            </a:extLst>
          </p:cNvPr>
          <p:cNvSpPr>
            <a:spLocks noGrp="1"/>
          </p:cNvSpPr>
          <p:nvPr>
            <p:ph type="dt" sz="half" idx="10"/>
          </p:nvPr>
        </p:nvSpPr>
        <p:spPr/>
        <p:txBody>
          <a:bodyPr/>
          <a:lstStyle/>
          <a:p>
            <a:fld id="{B8245ECD-1000-425B-903B-55ABDDE3219A}"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F6516714-9F62-EECF-62D0-FF95626885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A9459D-959A-FC9E-913C-210736BA4F02}"/>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64594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28F38F-8607-ADED-C617-2BDF5F6C35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6870D70-A66E-DE7D-78AA-CC9B292ACE4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523B5A-C17B-6E31-99CB-31C4175167E7}"/>
              </a:ext>
            </a:extLst>
          </p:cNvPr>
          <p:cNvSpPr>
            <a:spLocks noGrp="1"/>
          </p:cNvSpPr>
          <p:nvPr>
            <p:ph type="dt" sz="half" idx="10"/>
          </p:nvPr>
        </p:nvSpPr>
        <p:spPr/>
        <p:txBody>
          <a:bodyPr/>
          <a:lstStyle/>
          <a:p>
            <a:fld id="{48CFE0E7-0FA9-4398-A1A6-3D733D0B725E}"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4E217772-D25E-93FE-3282-1AB00C7B25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C6D8BA-7604-0E3A-225B-FA6C9CB0AC89}"/>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99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5D8AB00-1022-7E67-42CD-878FB65D932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6EC11A3-5D91-4F60-8F6C-FB48BA0740A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A095B5-3750-68CC-45AC-5A9429C10E72}"/>
              </a:ext>
            </a:extLst>
          </p:cNvPr>
          <p:cNvSpPr>
            <a:spLocks noGrp="1"/>
          </p:cNvSpPr>
          <p:nvPr>
            <p:ph type="dt" sz="half" idx="10"/>
          </p:nvPr>
        </p:nvSpPr>
        <p:spPr/>
        <p:txBody>
          <a:bodyPr/>
          <a:lstStyle/>
          <a:p>
            <a:fld id="{7044FF6D-17C3-477A-96A8-B56F65D28221}"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F34D8A78-D3B4-F918-A4CB-80981EE12B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BFDDF8-889D-5312-8AE9-CE6BA0EA8BC2}"/>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173671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8073B1-DC7F-512F-81E0-0AEDDBD981B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DB77806-9385-B572-2CFA-3C3F3C97E30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30EC85-BC64-CFC2-C8B0-5459F61610D5}"/>
              </a:ext>
            </a:extLst>
          </p:cNvPr>
          <p:cNvSpPr>
            <a:spLocks noGrp="1"/>
          </p:cNvSpPr>
          <p:nvPr>
            <p:ph type="dt" sz="half" idx="10"/>
          </p:nvPr>
        </p:nvSpPr>
        <p:spPr/>
        <p:txBody>
          <a:bodyPr/>
          <a:lstStyle/>
          <a:p>
            <a:fld id="{04E1140C-D97E-4907-97D1-96D1EE4256A9}"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B7AD39C2-8031-BBFC-A9DE-3B34E7903C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B162089-6ACB-1064-01CE-40B456292720}"/>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81675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48A756-2DD4-E2E0-5937-FF3608DD93A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B8588C-6860-8928-3298-25E3730FF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B1A308F-7137-565F-6392-9E596F76E510}"/>
              </a:ext>
            </a:extLst>
          </p:cNvPr>
          <p:cNvSpPr>
            <a:spLocks noGrp="1"/>
          </p:cNvSpPr>
          <p:nvPr>
            <p:ph type="dt" sz="half" idx="10"/>
          </p:nvPr>
        </p:nvSpPr>
        <p:spPr/>
        <p:txBody>
          <a:bodyPr/>
          <a:lstStyle/>
          <a:p>
            <a:fld id="{D82B26B4-8FD2-493B-A47D-A30BBFCF1509}"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FCEF59ED-A1CD-EE41-275B-DDB24445F54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61EAEB8-77B4-7ADF-BEC1-3C42DB38E3EC}"/>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182775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7A31B6-56BB-C8C7-8396-53FF80465B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52189C9-9D60-D4DE-E744-9389DA75A96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664350C-EEDA-96CE-5BFA-039AE71825D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51026A9-4EA2-0B06-4897-C6594D6D32F3}"/>
              </a:ext>
            </a:extLst>
          </p:cNvPr>
          <p:cNvSpPr>
            <a:spLocks noGrp="1"/>
          </p:cNvSpPr>
          <p:nvPr>
            <p:ph type="dt" sz="half" idx="10"/>
          </p:nvPr>
        </p:nvSpPr>
        <p:spPr/>
        <p:txBody>
          <a:bodyPr/>
          <a:lstStyle/>
          <a:p>
            <a:fld id="{EE94AC59-A29B-4DE3-85B4-12A9D80C5A27}" type="datetime1">
              <a:rPr lang="ko-KR" altLang="en-US" smtClean="0"/>
              <a:t>2023-06-20</a:t>
            </a:fld>
            <a:endParaRPr lang="ko-KR" altLang="en-US"/>
          </a:p>
        </p:txBody>
      </p:sp>
      <p:sp>
        <p:nvSpPr>
          <p:cNvPr id="6" name="바닥글 개체 틀 5">
            <a:extLst>
              <a:ext uri="{FF2B5EF4-FFF2-40B4-BE49-F238E27FC236}">
                <a16:creationId xmlns:a16="http://schemas.microsoft.com/office/drawing/2014/main" id="{25B6F95E-6FAE-5DDA-6327-B6E2E9F1C95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C2F602F-E515-694F-BE8E-3A2D653375CE}"/>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53348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2853B-E294-E653-EEB9-0833689C19B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849BEBD-AC5E-A160-DCEB-A8B045CA6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9CC7F91-181E-6BA3-7E1B-CC4F046DE64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B769DD4-55FC-80E9-0AA0-16D79CA5C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046E5B0-4C73-EFDE-32FF-2B962E12BA7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E7076EB-AE24-62DA-51F7-3DBE209D7803}"/>
              </a:ext>
            </a:extLst>
          </p:cNvPr>
          <p:cNvSpPr>
            <a:spLocks noGrp="1"/>
          </p:cNvSpPr>
          <p:nvPr>
            <p:ph type="dt" sz="half" idx="10"/>
          </p:nvPr>
        </p:nvSpPr>
        <p:spPr/>
        <p:txBody>
          <a:bodyPr/>
          <a:lstStyle/>
          <a:p>
            <a:fld id="{EBFFDAE9-26E9-460A-A799-9C1F1E73F695}" type="datetime1">
              <a:rPr lang="ko-KR" altLang="en-US" smtClean="0"/>
              <a:t>2023-06-20</a:t>
            </a:fld>
            <a:endParaRPr lang="ko-KR" altLang="en-US"/>
          </a:p>
        </p:txBody>
      </p:sp>
      <p:sp>
        <p:nvSpPr>
          <p:cNvPr id="8" name="바닥글 개체 틀 7">
            <a:extLst>
              <a:ext uri="{FF2B5EF4-FFF2-40B4-BE49-F238E27FC236}">
                <a16:creationId xmlns:a16="http://schemas.microsoft.com/office/drawing/2014/main" id="{1030E031-0E2F-08C1-8857-9649DDAECD9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2E8B6C9-F9B5-2DCD-9067-B4B35C3A4DE9}"/>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4633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966292-0932-304B-F281-68C9E0788DE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DDC6006-EC8F-FD43-5EC9-99153D3CD3D1}"/>
              </a:ext>
            </a:extLst>
          </p:cNvPr>
          <p:cNvSpPr>
            <a:spLocks noGrp="1"/>
          </p:cNvSpPr>
          <p:nvPr>
            <p:ph type="dt" sz="half" idx="10"/>
          </p:nvPr>
        </p:nvSpPr>
        <p:spPr/>
        <p:txBody>
          <a:bodyPr/>
          <a:lstStyle/>
          <a:p>
            <a:fld id="{59D29EA4-9D03-4B35-A275-A07B897FBB67}" type="datetime1">
              <a:rPr lang="ko-KR" altLang="en-US" smtClean="0"/>
              <a:t>2023-06-20</a:t>
            </a:fld>
            <a:endParaRPr lang="ko-KR" altLang="en-US"/>
          </a:p>
        </p:txBody>
      </p:sp>
      <p:sp>
        <p:nvSpPr>
          <p:cNvPr id="4" name="바닥글 개체 틀 3">
            <a:extLst>
              <a:ext uri="{FF2B5EF4-FFF2-40B4-BE49-F238E27FC236}">
                <a16:creationId xmlns:a16="http://schemas.microsoft.com/office/drawing/2014/main" id="{9FA970F6-FDD5-73B8-6C41-D54B38D86C1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E26ACA3-8BBC-6775-B059-472EFE78D3E5}"/>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7810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E127DA4-3139-140D-E777-D72A005372FF}"/>
              </a:ext>
            </a:extLst>
          </p:cNvPr>
          <p:cNvSpPr>
            <a:spLocks noGrp="1"/>
          </p:cNvSpPr>
          <p:nvPr>
            <p:ph type="dt" sz="half" idx="10"/>
          </p:nvPr>
        </p:nvSpPr>
        <p:spPr/>
        <p:txBody>
          <a:bodyPr/>
          <a:lstStyle/>
          <a:p>
            <a:fld id="{DEFB2856-7B5A-44FD-975E-5E348D649D61}" type="datetime1">
              <a:rPr lang="ko-KR" altLang="en-US" smtClean="0"/>
              <a:t>2023-06-20</a:t>
            </a:fld>
            <a:endParaRPr lang="ko-KR" altLang="en-US"/>
          </a:p>
        </p:txBody>
      </p:sp>
      <p:sp>
        <p:nvSpPr>
          <p:cNvPr id="3" name="바닥글 개체 틀 2">
            <a:extLst>
              <a:ext uri="{FF2B5EF4-FFF2-40B4-BE49-F238E27FC236}">
                <a16:creationId xmlns:a16="http://schemas.microsoft.com/office/drawing/2014/main" id="{7D17C660-14E9-AA62-DA33-ACD47C45BA5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983FE71-010F-BAE8-B0AA-984A0B9DE89E}"/>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416192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6612C4-3393-A292-7363-348B035CDF9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8E3FAF6-7772-8668-1D2A-2DC000FED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5B38831-A0D3-4EA4-DB7B-662D78724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CCF185-FB8C-D031-A456-9176504E47EB}"/>
              </a:ext>
            </a:extLst>
          </p:cNvPr>
          <p:cNvSpPr>
            <a:spLocks noGrp="1"/>
          </p:cNvSpPr>
          <p:nvPr>
            <p:ph type="dt" sz="half" idx="10"/>
          </p:nvPr>
        </p:nvSpPr>
        <p:spPr/>
        <p:txBody>
          <a:bodyPr/>
          <a:lstStyle/>
          <a:p>
            <a:fld id="{B01F2093-9BCE-4F5F-B16D-50962E84E66A}" type="datetime1">
              <a:rPr lang="ko-KR" altLang="en-US" smtClean="0"/>
              <a:t>2023-06-20</a:t>
            </a:fld>
            <a:endParaRPr lang="ko-KR" altLang="en-US"/>
          </a:p>
        </p:txBody>
      </p:sp>
      <p:sp>
        <p:nvSpPr>
          <p:cNvPr id="6" name="바닥글 개체 틀 5">
            <a:extLst>
              <a:ext uri="{FF2B5EF4-FFF2-40B4-BE49-F238E27FC236}">
                <a16:creationId xmlns:a16="http://schemas.microsoft.com/office/drawing/2014/main" id="{C6D399C9-69A6-C53B-14A5-C45641D7F09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9D72978-1070-925C-F997-F41E046A3B2D}"/>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04975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FDF34F-20C8-BE6A-49BB-FF80CE4C8D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8BDA3F2-D24D-BC03-05CE-186D63E78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20332F2-19D2-22BB-0088-EC13901BE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70824F7-57AE-C9B8-DDD2-25748A5035C6}"/>
              </a:ext>
            </a:extLst>
          </p:cNvPr>
          <p:cNvSpPr>
            <a:spLocks noGrp="1"/>
          </p:cNvSpPr>
          <p:nvPr>
            <p:ph type="dt" sz="half" idx="10"/>
          </p:nvPr>
        </p:nvSpPr>
        <p:spPr/>
        <p:txBody>
          <a:bodyPr/>
          <a:lstStyle/>
          <a:p>
            <a:fld id="{F23764BD-D21C-459E-86A3-310A81DFD640}" type="datetime1">
              <a:rPr lang="ko-KR" altLang="en-US" smtClean="0"/>
              <a:t>2023-06-20</a:t>
            </a:fld>
            <a:endParaRPr lang="ko-KR" altLang="en-US"/>
          </a:p>
        </p:txBody>
      </p:sp>
      <p:sp>
        <p:nvSpPr>
          <p:cNvPr id="6" name="바닥글 개체 틀 5">
            <a:extLst>
              <a:ext uri="{FF2B5EF4-FFF2-40B4-BE49-F238E27FC236}">
                <a16:creationId xmlns:a16="http://schemas.microsoft.com/office/drawing/2014/main" id="{337996B9-B322-95B8-2140-30343267412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B0D7CD-63C7-AE5C-7502-6BC99EC40D85}"/>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7742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C097C65-E3B0-19B2-679C-44F26C290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19CD966-0721-E4D4-F7F5-284F40AAE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B6B446-26AF-B385-32A4-0D392C993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30DDD-7D60-4794-ABC2-D68B187EA287}" type="datetime1">
              <a:rPr lang="ko-KR" altLang="en-US" smtClean="0"/>
              <a:t>2023-06-20</a:t>
            </a:fld>
            <a:endParaRPr lang="ko-KR" altLang="en-US"/>
          </a:p>
        </p:txBody>
      </p:sp>
      <p:sp>
        <p:nvSpPr>
          <p:cNvPr id="5" name="바닥글 개체 틀 4">
            <a:extLst>
              <a:ext uri="{FF2B5EF4-FFF2-40B4-BE49-F238E27FC236}">
                <a16:creationId xmlns:a16="http://schemas.microsoft.com/office/drawing/2014/main" id="{EBA598E5-450C-E354-B71A-DF7324560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947634B-E15D-88E7-178B-9AE44280C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90169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I-LEE/HUFS_CV/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F2A0A-3B70-03AC-D6CD-D8A6DF4EF19F}"/>
              </a:ext>
            </a:extLst>
          </p:cNvPr>
          <p:cNvSpPr>
            <a:spLocks noGrp="1"/>
          </p:cNvSpPr>
          <p:nvPr>
            <p:ph type="ctrTitle"/>
          </p:nvPr>
        </p:nvSpPr>
        <p:spPr>
          <a:xfrm>
            <a:off x="0" y="1492629"/>
            <a:ext cx="12192000" cy="1651165"/>
          </a:xfrm>
          <a:solidFill>
            <a:srgbClr val="3C5178"/>
          </a:solidFill>
        </p:spPr>
        <p:txBody>
          <a:bodyPr anchor="t" anchorCtr="1">
            <a:noAutofit/>
          </a:bodyPr>
          <a:lstStyle/>
          <a:p>
            <a:pPr>
              <a:lnSpc>
                <a:spcPct val="100000"/>
              </a:lnSpc>
            </a:pPr>
            <a:r>
              <a:rPr lang="en-US" altLang="ko-KR" sz="4800" b="1" dirty="0">
                <a:solidFill>
                  <a:schemeClr val="bg1"/>
                </a:solidFill>
              </a:rPr>
              <a:t>Computer Vision – Spring 2023</a:t>
            </a:r>
            <a:br>
              <a:rPr lang="en-US" altLang="ko-KR" sz="4800" dirty="0">
                <a:solidFill>
                  <a:schemeClr val="bg1"/>
                </a:solidFill>
              </a:rPr>
            </a:br>
            <a:r>
              <a:rPr lang="en-US" altLang="ko-KR" sz="4000" dirty="0">
                <a:solidFill>
                  <a:schemeClr val="bg1"/>
                </a:solidFill>
              </a:rPr>
              <a:t>Final Project</a:t>
            </a:r>
            <a:endParaRPr lang="ko-KR" altLang="en-US" sz="4800" dirty="0">
              <a:solidFill>
                <a:schemeClr val="bg1"/>
              </a:solidFill>
            </a:endParaRPr>
          </a:p>
        </p:txBody>
      </p:sp>
      <p:sp>
        <p:nvSpPr>
          <p:cNvPr id="4" name="TextBox 3">
            <a:extLst>
              <a:ext uri="{FF2B5EF4-FFF2-40B4-BE49-F238E27FC236}">
                <a16:creationId xmlns:a16="http://schemas.microsoft.com/office/drawing/2014/main" id="{C3C1376D-C2F7-4662-5E25-926373728298}"/>
              </a:ext>
            </a:extLst>
          </p:cNvPr>
          <p:cNvSpPr txBox="1"/>
          <p:nvPr/>
        </p:nvSpPr>
        <p:spPr>
          <a:xfrm>
            <a:off x="4713975" y="3801366"/>
            <a:ext cx="2764047" cy="1231106"/>
          </a:xfrm>
          <a:prstGeom prst="rect">
            <a:avLst/>
          </a:prstGeom>
          <a:noFill/>
        </p:spPr>
        <p:txBody>
          <a:bodyPr wrap="square" rtlCol="0" anchor="ctr" anchorCtr="1">
            <a:spAutoFit/>
          </a:bodyPr>
          <a:lstStyle/>
          <a:p>
            <a:pPr algn="ctr"/>
            <a:r>
              <a:rPr lang="en-US" altLang="ko-KR" dirty="0"/>
              <a:t>Team 5</a:t>
            </a:r>
          </a:p>
          <a:p>
            <a:pPr algn="ctr"/>
            <a:endParaRPr lang="en-US" altLang="ko-KR" sz="1400" dirty="0"/>
          </a:p>
          <a:p>
            <a:pPr algn="ctr"/>
            <a:r>
              <a:rPr lang="ko-KR" altLang="en-US" sz="1400" dirty="0"/>
              <a:t>컴퓨터전자시스템공학과</a:t>
            </a:r>
            <a:r>
              <a:rPr lang="en-US" altLang="ko-KR" sz="1400" dirty="0"/>
              <a:t> </a:t>
            </a:r>
            <a:r>
              <a:rPr lang="ko-KR" altLang="en-US" sz="1400" dirty="0"/>
              <a:t>김희찬</a:t>
            </a:r>
            <a:endParaRPr lang="en-US" altLang="ko-KR" sz="1400" dirty="0"/>
          </a:p>
          <a:p>
            <a:pPr algn="ctr"/>
            <a:r>
              <a:rPr lang="ko-KR" altLang="en-US" sz="1400" dirty="0"/>
              <a:t>컴퓨터전자시스템공학과</a:t>
            </a:r>
            <a:r>
              <a:rPr lang="en-US" altLang="ko-KR" sz="1400" dirty="0"/>
              <a:t> </a:t>
            </a:r>
            <a:r>
              <a:rPr lang="ko-KR" altLang="en-US" sz="1400" dirty="0"/>
              <a:t>이민우</a:t>
            </a:r>
            <a:endParaRPr lang="en-US" altLang="ko-KR" sz="1400" dirty="0"/>
          </a:p>
          <a:p>
            <a:pPr algn="ctr"/>
            <a:r>
              <a:rPr lang="ko-KR" altLang="en-US" sz="1400" dirty="0"/>
              <a:t>컴퓨터전자시스템공학과</a:t>
            </a:r>
            <a:r>
              <a:rPr lang="en-US" altLang="ko-KR" sz="1400" dirty="0"/>
              <a:t> </a:t>
            </a:r>
            <a:r>
              <a:rPr lang="ko-KR" altLang="en-US" sz="1400" dirty="0"/>
              <a:t>이동민</a:t>
            </a:r>
            <a:endParaRPr lang="en-US" altLang="ko-KR" sz="1400" dirty="0"/>
          </a:p>
        </p:txBody>
      </p:sp>
      <p:pic>
        <p:nvPicPr>
          <p:cNvPr id="17" name="그림 16">
            <a:extLst>
              <a:ext uri="{FF2B5EF4-FFF2-40B4-BE49-F238E27FC236}">
                <a16:creationId xmlns:a16="http://schemas.microsoft.com/office/drawing/2014/main" id="{4C557FCF-D75B-B574-9417-361E0D78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871" y="5690045"/>
            <a:ext cx="2378257" cy="579187"/>
          </a:xfrm>
          <a:prstGeom prst="rect">
            <a:avLst/>
          </a:prstGeom>
        </p:spPr>
      </p:pic>
    </p:spTree>
    <p:extLst>
      <p:ext uri="{BB962C8B-B14F-4D97-AF65-F5344CB8AC3E}">
        <p14:creationId xmlns:p14="http://schemas.microsoft.com/office/powerpoint/2010/main" val="205534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Also, when </a:t>
            </a:r>
            <a:r>
              <a:rPr lang="en-US" altLang="ko-KR" sz="1800" b="1" dirty="0"/>
              <a:t>cosine-loss</a:t>
            </a:r>
            <a:r>
              <a:rPr lang="en-US" altLang="ko-KR" sz="1800" dirty="0"/>
              <a:t> was applied, it showed excellent performance in terms of test and validation results. However, it exhibited poor performance on the test dataset, leading us to conclude that the model was overfitting.</a:t>
            </a:r>
          </a:p>
          <a:p>
            <a:pPr marL="457200" lvl="1" indent="0">
              <a:buNone/>
            </a:pPr>
            <a:endParaRPr lang="en-US" altLang="ko-KR" sz="1800" dirty="0"/>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10</a:t>
            </a:fld>
            <a:endParaRPr lang="ko-KR" altLang="en-US"/>
          </a:p>
        </p:txBody>
      </p:sp>
      <p:grpSp>
        <p:nvGrpSpPr>
          <p:cNvPr id="11" name="그룹 10">
            <a:extLst>
              <a:ext uri="{FF2B5EF4-FFF2-40B4-BE49-F238E27FC236}">
                <a16:creationId xmlns:a16="http://schemas.microsoft.com/office/drawing/2014/main" id="{C6D64FAC-605D-4494-6471-CD839503434A}"/>
              </a:ext>
            </a:extLst>
          </p:cNvPr>
          <p:cNvGrpSpPr/>
          <p:nvPr/>
        </p:nvGrpSpPr>
        <p:grpSpPr>
          <a:xfrm>
            <a:off x="838200" y="3601070"/>
            <a:ext cx="10040983" cy="2953870"/>
            <a:chOff x="1075508" y="3601070"/>
            <a:chExt cx="10040983" cy="2953870"/>
          </a:xfrm>
        </p:grpSpPr>
        <p:pic>
          <p:nvPicPr>
            <p:cNvPr id="12" name="그림 11">
              <a:extLst>
                <a:ext uri="{FF2B5EF4-FFF2-40B4-BE49-F238E27FC236}">
                  <a16:creationId xmlns:a16="http://schemas.microsoft.com/office/drawing/2014/main" id="{0D5B8583-B8FB-79D0-AFB2-C2DBF98579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58640"/>
              <a:ext cx="4096084" cy="2638730"/>
            </a:xfrm>
            <a:prstGeom prst="rect">
              <a:avLst/>
            </a:prstGeom>
          </p:spPr>
        </p:pic>
        <p:pic>
          <p:nvPicPr>
            <p:cNvPr id="13" name="그림 12">
              <a:extLst>
                <a:ext uri="{FF2B5EF4-FFF2-40B4-BE49-F238E27FC236}">
                  <a16:creationId xmlns:a16="http://schemas.microsoft.com/office/drawing/2014/main" id="{4ED1B58D-0B07-5DD4-C040-FA77260AB8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4367" y="3731408"/>
              <a:ext cx="5453115" cy="2672230"/>
            </a:xfrm>
            <a:prstGeom prst="rect">
              <a:avLst/>
            </a:prstGeom>
          </p:spPr>
        </p:pic>
        <p:sp>
          <p:nvSpPr>
            <p:cNvPr id="14" name="직사각형 13">
              <a:extLst>
                <a:ext uri="{FF2B5EF4-FFF2-40B4-BE49-F238E27FC236}">
                  <a16:creationId xmlns:a16="http://schemas.microsoft.com/office/drawing/2014/main" id="{B7F4B2EE-FB0A-A1F5-8BC3-8C6C8A77F9C8}"/>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7367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4497"/>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When comparing the remaining </a:t>
            </a:r>
            <a:r>
              <a:rPr lang="en-US" altLang="ko-KR" sz="1800" b="1" dirty="0"/>
              <a:t>L2-loss</a:t>
            </a:r>
            <a:r>
              <a:rPr lang="en-US" altLang="ko-KR" sz="1800" dirty="0"/>
              <a:t> and combined loss, they showed similar losses. However, the combined loss exhibited better predictions during testing, leading us to choose it as the best-performing loss function.</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11</a:t>
            </a:fld>
            <a:endParaRPr lang="ko-KR" altLang="en-US"/>
          </a:p>
        </p:txBody>
      </p:sp>
      <p:grpSp>
        <p:nvGrpSpPr>
          <p:cNvPr id="5" name="그룹 4">
            <a:extLst>
              <a:ext uri="{FF2B5EF4-FFF2-40B4-BE49-F238E27FC236}">
                <a16:creationId xmlns:a16="http://schemas.microsoft.com/office/drawing/2014/main" id="{129C0138-0794-5FAA-A387-6A1AD6EF203E}"/>
              </a:ext>
            </a:extLst>
          </p:cNvPr>
          <p:cNvGrpSpPr/>
          <p:nvPr/>
        </p:nvGrpSpPr>
        <p:grpSpPr>
          <a:xfrm>
            <a:off x="838200" y="3601070"/>
            <a:ext cx="10040983" cy="2953870"/>
            <a:chOff x="1075508" y="3601070"/>
            <a:chExt cx="10040983" cy="2953870"/>
          </a:xfrm>
        </p:grpSpPr>
        <p:pic>
          <p:nvPicPr>
            <p:cNvPr id="7" name="그림 6">
              <a:extLst>
                <a:ext uri="{FF2B5EF4-FFF2-40B4-BE49-F238E27FC236}">
                  <a16:creationId xmlns:a16="http://schemas.microsoft.com/office/drawing/2014/main" id="{DEA05B60-506B-740E-E45F-E76740E0F4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78607"/>
              <a:ext cx="4096084" cy="2598795"/>
            </a:xfrm>
            <a:prstGeom prst="rect">
              <a:avLst/>
            </a:prstGeom>
          </p:spPr>
        </p:pic>
        <p:pic>
          <p:nvPicPr>
            <p:cNvPr id="8" name="그림 7">
              <a:extLst>
                <a:ext uri="{FF2B5EF4-FFF2-40B4-BE49-F238E27FC236}">
                  <a16:creationId xmlns:a16="http://schemas.microsoft.com/office/drawing/2014/main" id="{F7793B52-2294-20CE-81DE-F5333EB61F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1408"/>
              <a:ext cx="5457226" cy="2672230"/>
            </a:xfrm>
            <a:prstGeom prst="rect">
              <a:avLst/>
            </a:prstGeom>
          </p:spPr>
        </p:pic>
        <p:sp>
          <p:nvSpPr>
            <p:cNvPr id="10" name="직사각형 9">
              <a:extLst>
                <a:ext uri="{FF2B5EF4-FFF2-40B4-BE49-F238E27FC236}">
                  <a16:creationId xmlns:a16="http://schemas.microsoft.com/office/drawing/2014/main" id="{A4751D58-CE30-3305-A15F-5F182117C26B}"/>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8916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When comparing the remaining L2-loss and </a:t>
            </a:r>
            <a:r>
              <a:rPr lang="en-US" altLang="ko-KR" sz="1800" b="1" dirty="0"/>
              <a:t>combined loss</a:t>
            </a:r>
            <a:r>
              <a:rPr lang="en-US" altLang="ko-KR" sz="1800" dirty="0"/>
              <a:t>, they showed similar losses. However, the combined loss exhibited better predictions during testing, leading us to choose it as the best-performing loss function.</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12</a:t>
            </a:fld>
            <a:endParaRPr lang="ko-KR" altLang="en-US"/>
          </a:p>
        </p:txBody>
      </p:sp>
      <p:grpSp>
        <p:nvGrpSpPr>
          <p:cNvPr id="7" name="그룹 6">
            <a:extLst>
              <a:ext uri="{FF2B5EF4-FFF2-40B4-BE49-F238E27FC236}">
                <a16:creationId xmlns:a16="http://schemas.microsoft.com/office/drawing/2014/main" id="{4DEB872F-44E7-6D91-21E5-BBD4D7AF8A5A}"/>
              </a:ext>
            </a:extLst>
          </p:cNvPr>
          <p:cNvGrpSpPr/>
          <p:nvPr/>
        </p:nvGrpSpPr>
        <p:grpSpPr>
          <a:xfrm>
            <a:off x="838200" y="3601070"/>
            <a:ext cx="10040983" cy="2953870"/>
            <a:chOff x="1075508" y="3601070"/>
            <a:chExt cx="10040983" cy="2953870"/>
          </a:xfrm>
        </p:grpSpPr>
        <p:pic>
          <p:nvPicPr>
            <p:cNvPr id="9" name="그림 8">
              <a:extLst>
                <a:ext uri="{FF2B5EF4-FFF2-40B4-BE49-F238E27FC236}">
                  <a16:creationId xmlns:a16="http://schemas.microsoft.com/office/drawing/2014/main" id="{AB93D274-4100-8D86-7EC2-6EEECFCF15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73839"/>
              <a:ext cx="4096084" cy="2608332"/>
            </a:xfrm>
            <a:prstGeom prst="rect">
              <a:avLst/>
            </a:prstGeom>
          </p:spPr>
        </p:pic>
        <p:pic>
          <p:nvPicPr>
            <p:cNvPr id="11" name="그림 10">
              <a:extLst>
                <a:ext uri="{FF2B5EF4-FFF2-40B4-BE49-F238E27FC236}">
                  <a16:creationId xmlns:a16="http://schemas.microsoft.com/office/drawing/2014/main" id="{13464A5E-A36E-49BE-D578-946B0E0947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9316"/>
              <a:ext cx="5457227" cy="2617034"/>
            </a:xfrm>
            <a:prstGeom prst="rect">
              <a:avLst/>
            </a:prstGeom>
          </p:spPr>
        </p:pic>
        <p:sp>
          <p:nvSpPr>
            <p:cNvPr id="12" name="직사각형 11">
              <a:extLst>
                <a:ext uri="{FF2B5EF4-FFF2-40B4-BE49-F238E27FC236}">
                  <a16:creationId xmlns:a16="http://schemas.microsoft.com/office/drawing/2014/main" id="{F2B12751-EFB1-4622-F6B0-2F4C1C1CEEA0}"/>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73028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829879"/>
          </a:xfrm>
        </p:spPr>
        <p:txBody>
          <a:bodyPr/>
          <a:lstStyle/>
          <a:p>
            <a:pPr>
              <a:lnSpc>
                <a:spcPct val="150000"/>
              </a:lnSpc>
            </a:pPr>
            <a:r>
              <a:rPr lang="en-US" altLang="ko-KR" dirty="0"/>
              <a:t>Validation performance comparison (</a:t>
            </a:r>
            <a:r>
              <a:rPr lang="en-US" altLang="ko-KR" dirty="0" err="1"/>
              <a:t>Lamda</a:t>
            </a:r>
            <a:r>
              <a:rPr lang="en-US" altLang="ko-KR" dirty="0"/>
              <a:t> values)</a:t>
            </a:r>
            <a:endParaRPr lang="ko-KR" altLang="en-US" dirty="0"/>
          </a:p>
        </p:txBody>
      </p:sp>
      <p:sp>
        <p:nvSpPr>
          <p:cNvPr id="4" name="슬라이드 번호 개체 틀 3">
            <a:extLst>
              <a:ext uri="{FF2B5EF4-FFF2-40B4-BE49-F238E27FC236}">
                <a16:creationId xmlns:a16="http://schemas.microsoft.com/office/drawing/2014/main" id="{99FD5F2E-5D58-D661-B9C0-64E1D83C0389}"/>
              </a:ext>
            </a:extLst>
          </p:cNvPr>
          <p:cNvSpPr>
            <a:spLocks noGrp="1"/>
          </p:cNvSpPr>
          <p:nvPr>
            <p:ph type="sldNum" sz="quarter" idx="12"/>
          </p:nvPr>
        </p:nvSpPr>
        <p:spPr/>
        <p:txBody>
          <a:bodyPr/>
          <a:lstStyle/>
          <a:p>
            <a:fld id="{30DC9666-1470-49BE-BB47-9688307787E9}" type="slidenum">
              <a:rPr lang="ko-KR" altLang="en-US" smtClean="0"/>
              <a:t>13</a:t>
            </a:fld>
            <a:endParaRPr lang="ko-KR" altLang="en-US"/>
          </a:p>
        </p:txBody>
      </p:sp>
      <p:graphicFrame>
        <p:nvGraphicFramePr>
          <p:cNvPr id="5" name="표 5">
            <a:extLst>
              <a:ext uri="{FF2B5EF4-FFF2-40B4-BE49-F238E27FC236}">
                <a16:creationId xmlns:a16="http://schemas.microsoft.com/office/drawing/2014/main" id="{B300FF5E-E2BE-D050-12D9-BC80A41838EA}"/>
              </a:ext>
            </a:extLst>
          </p:cNvPr>
          <p:cNvGraphicFramePr>
            <a:graphicFrameLocks noGrp="1"/>
          </p:cNvGraphicFramePr>
          <p:nvPr>
            <p:extLst>
              <p:ext uri="{D42A27DB-BD31-4B8C-83A1-F6EECF244321}">
                <p14:modId xmlns:p14="http://schemas.microsoft.com/office/powerpoint/2010/main" val="1732127034"/>
              </p:ext>
            </p:extLst>
          </p:nvPr>
        </p:nvGraphicFramePr>
        <p:xfrm>
          <a:off x="498163" y="2472624"/>
          <a:ext cx="3466012" cy="3606800"/>
        </p:xfrm>
        <a:graphic>
          <a:graphicData uri="http://schemas.openxmlformats.org/drawingml/2006/table">
            <a:tbl>
              <a:tblPr firstRow="1" bandRow="1">
                <a:tableStyleId>{073A0DAA-6AF3-43AB-8588-CEC1D06C72B9}</a:tableStyleId>
              </a:tblPr>
              <a:tblGrid>
                <a:gridCol w="914401">
                  <a:extLst>
                    <a:ext uri="{9D8B030D-6E8A-4147-A177-3AD203B41FA5}">
                      <a16:colId xmlns:a16="http://schemas.microsoft.com/office/drawing/2014/main" val="1801602620"/>
                    </a:ext>
                  </a:extLst>
                </a:gridCol>
                <a:gridCol w="1358537">
                  <a:extLst>
                    <a:ext uri="{9D8B030D-6E8A-4147-A177-3AD203B41FA5}">
                      <a16:colId xmlns:a16="http://schemas.microsoft.com/office/drawing/2014/main" val="1285955380"/>
                    </a:ext>
                  </a:extLst>
                </a:gridCol>
                <a:gridCol w="1193074">
                  <a:extLst>
                    <a:ext uri="{9D8B030D-6E8A-4147-A177-3AD203B41FA5}">
                      <a16:colId xmlns:a16="http://schemas.microsoft.com/office/drawing/2014/main" val="3892658610"/>
                    </a:ext>
                  </a:extLst>
                </a:gridCol>
              </a:tblGrid>
              <a:tr h="370840">
                <a:tc>
                  <a:txBody>
                    <a:bodyPr/>
                    <a:lstStyle/>
                    <a:p>
                      <a:pPr algn="ctr" latinLnBrk="1"/>
                      <a:r>
                        <a:rPr lang="en-US" altLang="ko-KR" dirty="0" err="1"/>
                        <a:t>Lamda</a:t>
                      </a:r>
                      <a:r>
                        <a:rPr lang="en-US" altLang="ko-KR" dirty="0"/>
                        <a:t> value</a:t>
                      </a:r>
                      <a:endParaRPr lang="ko-KR" altLang="en-US" dirty="0"/>
                    </a:p>
                  </a:txBody>
                  <a:tcPr/>
                </a:tc>
                <a:tc>
                  <a:txBody>
                    <a:bodyPr/>
                    <a:lstStyle/>
                    <a:p>
                      <a:pPr algn="ctr" latinLnBrk="1"/>
                      <a:r>
                        <a:rPr lang="en-US" altLang="ko-KR" dirty="0"/>
                        <a:t>Validation loss</a:t>
                      </a:r>
                      <a:endParaRPr lang="ko-KR" altLang="en-US" dirty="0"/>
                    </a:p>
                  </a:txBody>
                  <a:tcPr/>
                </a:tc>
                <a:tc>
                  <a:txBody>
                    <a:bodyPr/>
                    <a:lstStyle/>
                    <a:p>
                      <a:pPr algn="ctr" latinLnBrk="1"/>
                      <a:r>
                        <a:rPr lang="en-US" altLang="ko-KR" dirty="0"/>
                        <a:t>Early stopping</a:t>
                      </a:r>
                      <a:endParaRPr lang="ko-KR" altLang="en-US" dirty="0"/>
                    </a:p>
                  </a:txBody>
                  <a:tcPr/>
                </a:tc>
                <a:extLst>
                  <a:ext uri="{0D108BD9-81ED-4DB2-BD59-A6C34878D82A}">
                    <a16:rowId xmlns:a16="http://schemas.microsoft.com/office/drawing/2014/main" val="529996801"/>
                  </a:ext>
                </a:extLst>
              </a:tr>
              <a:tr h="370840">
                <a:tc>
                  <a:txBody>
                    <a:bodyPr/>
                    <a:lstStyle/>
                    <a:p>
                      <a:pPr algn="ctr" latinLnBrk="1"/>
                      <a:r>
                        <a:rPr lang="en-US" altLang="ko-KR" dirty="0"/>
                        <a:t>0.1</a:t>
                      </a:r>
                      <a:endParaRPr lang="ko-KR" altLang="en-US" dirty="0"/>
                    </a:p>
                  </a:txBody>
                  <a:tcPr/>
                </a:tc>
                <a:tc>
                  <a:txBody>
                    <a:bodyPr/>
                    <a:lstStyle/>
                    <a:p>
                      <a:pPr algn="ctr" latinLnBrk="1"/>
                      <a:r>
                        <a:rPr lang="en-US" altLang="ko-KR" dirty="0"/>
                        <a:t>48.217827</a:t>
                      </a:r>
                      <a:endParaRPr lang="ko-KR" altLang="en-US" dirty="0"/>
                    </a:p>
                  </a:txBody>
                  <a:tcPr/>
                </a:tc>
                <a:tc>
                  <a:txBody>
                    <a:bodyPr/>
                    <a:lstStyle/>
                    <a:p>
                      <a:pPr algn="ctr" latinLnBrk="1"/>
                      <a:r>
                        <a:rPr lang="en-US" altLang="ko-KR" dirty="0"/>
                        <a:t>879</a:t>
                      </a:r>
                      <a:endParaRPr lang="ko-KR" altLang="en-US" dirty="0"/>
                    </a:p>
                  </a:txBody>
                  <a:tcPr/>
                </a:tc>
                <a:extLst>
                  <a:ext uri="{0D108BD9-81ED-4DB2-BD59-A6C34878D82A}">
                    <a16:rowId xmlns:a16="http://schemas.microsoft.com/office/drawing/2014/main" val="1050771609"/>
                  </a:ext>
                </a:extLst>
              </a:tr>
              <a:tr h="370840">
                <a:tc>
                  <a:txBody>
                    <a:bodyPr/>
                    <a:lstStyle/>
                    <a:p>
                      <a:pPr algn="ctr" latinLnBrk="1"/>
                      <a:r>
                        <a:rPr lang="en-US" altLang="ko-KR" dirty="0"/>
                        <a:t>0.2</a:t>
                      </a:r>
                      <a:endParaRPr lang="ko-KR" altLang="en-US" dirty="0"/>
                    </a:p>
                  </a:txBody>
                  <a:tcPr/>
                </a:tc>
                <a:tc>
                  <a:txBody>
                    <a:bodyPr/>
                    <a:lstStyle/>
                    <a:p>
                      <a:pPr algn="ctr" latinLnBrk="1"/>
                      <a:r>
                        <a:rPr lang="en-US" altLang="ko-KR" dirty="0"/>
                        <a:t>47.032726</a:t>
                      </a:r>
                      <a:endParaRPr lang="ko-KR" altLang="en-US" dirty="0"/>
                    </a:p>
                  </a:txBody>
                  <a:tcPr/>
                </a:tc>
                <a:tc>
                  <a:txBody>
                    <a:bodyPr/>
                    <a:lstStyle/>
                    <a:p>
                      <a:pPr algn="ctr" latinLnBrk="1"/>
                      <a:r>
                        <a:rPr lang="en-US" altLang="ko-KR" dirty="0"/>
                        <a:t>640</a:t>
                      </a:r>
                      <a:endParaRPr lang="ko-KR" altLang="en-US" dirty="0"/>
                    </a:p>
                  </a:txBody>
                  <a:tcPr/>
                </a:tc>
                <a:extLst>
                  <a:ext uri="{0D108BD9-81ED-4DB2-BD59-A6C34878D82A}">
                    <a16:rowId xmlns:a16="http://schemas.microsoft.com/office/drawing/2014/main" val="2412095985"/>
                  </a:ext>
                </a:extLst>
              </a:tr>
              <a:tr h="370840">
                <a:tc>
                  <a:txBody>
                    <a:bodyPr/>
                    <a:lstStyle/>
                    <a:p>
                      <a:pPr algn="ctr" latinLnBrk="1"/>
                      <a:r>
                        <a:rPr lang="en-US" altLang="ko-KR" dirty="0"/>
                        <a:t>0.4</a:t>
                      </a:r>
                      <a:endParaRPr lang="ko-KR" altLang="en-US" dirty="0"/>
                    </a:p>
                  </a:txBody>
                  <a:tcPr/>
                </a:tc>
                <a:tc>
                  <a:txBody>
                    <a:bodyPr/>
                    <a:lstStyle/>
                    <a:p>
                      <a:pPr algn="ctr" latinLnBrk="1"/>
                      <a:r>
                        <a:rPr lang="en-US" altLang="ko-KR" dirty="0"/>
                        <a:t>45.947998</a:t>
                      </a:r>
                      <a:endParaRPr lang="ko-KR" altLang="en-US" dirty="0"/>
                    </a:p>
                  </a:txBody>
                  <a:tcPr/>
                </a:tc>
                <a:tc>
                  <a:txBody>
                    <a:bodyPr/>
                    <a:lstStyle/>
                    <a:p>
                      <a:pPr algn="ctr" latinLnBrk="1"/>
                      <a:r>
                        <a:rPr lang="en-US" altLang="ko-KR" dirty="0"/>
                        <a:t>839</a:t>
                      </a:r>
                      <a:endParaRPr lang="ko-KR" altLang="en-US" dirty="0"/>
                    </a:p>
                  </a:txBody>
                  <a:tcPr/>
                </a:tc>
                <a:extLst>
                  <a:ext uri="{0D108BD9-81ED-4DB2-BD59-A6C34878D82A}">
                    <a16:rowId xmlns:a16="http://schemas.microsoft.com/office/drawing/2014/main" val="3968762276"/>
                  </a:ext>
                </a:extLst>
              </a:tr>
              <a:tr h="370840">
                <a:tc>
                  <a:txBody>
                    <a:bodyPr/>
                    <a:lstStyle/>
                    <a:p>
                      <a:pPr algn="ctr" latinLnBrk="1"/>
                      <a:r>
                        <a:rPr lang="en-US" altLang="ko-KR" dirty="0"/>
                        <a:t>0.6</a:t>
                      </a:r>
                      <a:endParaRPr lang="ko-KR" altLang="en-US" dirty="0"/>
                    </a:p>
                  </a:txBody>
                  <a:tcPr/>
                </a:tc>
                <a:tc>
                  <a:txBody>
                    <a:bodyPr/>
                    <a:lstStyle/>
                    <a:p>
                      <a:pPr algn="ctr" latinLnBrk="1"/>
                      <a:r>
                        <a:rPr lang="en-US" altLang="ko-KR" dirty="0"/>
                        <a:t>43.097847</a:t>
                      </a:r>
                      <a:endParaRPr lang="ko-KR" altLang="en-US" dirty="0"/>
                    </a:p>
                  </a:txBody>
                  <a:tcPr/>
                </a:tc>
                <a:tc>
                  <a:txBody>
                    <a:bodyPr/>
                    <a:lstStyle/>
                    <a:p>
                      <a:pPr algn="ctr" latinLnBrk="1"/>
                      <a:r>
                        <a:rPr lang="en-US" altLang="ko-KR" dirty="0"/>
                        <a:t>810</a:t>
                      </a:r>
                      <a:endParaRPr lang="ko-KR" altLang="en-US" dirty="0"/>
                    </a:p>
                  </a:txBody>
                  <a:tcPr/>
                </a:tc>
                <a:extLst>
                  <a:ext uri="{0D108BD9-81ED-4DB2-BD59-A6C34878D82A}">
                    <a16:rowId xmlns:a16="http://schemas.microsoft.com/office/drawing/2014/main" val="2929897371"/>
                  </a:ext>
                </a:extLst>
              </a:tr>
              <a:tr h="370840">
                <a:tc>
                  <a:txBody>
                    <a:bodyPr/>
                    <a:lstStyle/>
                    <a:p>
                      <a:pPr algn="ctr" latinLnBrk="1"/>
                      <a:r>
                        <a:rPr lang="en-US" altLang="ko-KR" dirty="0"/>
                        <a:t>0.8</a:t>
                      </a:r>
                      <a:endParaRPr lang="ko-KR" altLang="en-US" dirty="0"/>
                    </a:p>
                  </a:txBody>
                  <a:tcPr/>
                </a:tc>
                <a:tc>
                  <a:txBody>
                    <a:bodyPr/>
                    <a:lstStyle/>
                    <a:p>
                      <a:pPr algn="ctr" latinLnBrk="1"/>
                      <a:r>
                        <a:rPr lang="en-US" altLang="ko-KR" dirty="0"/>
                        <a:t>43.745644</a:t>
                      </a:r>
                      <a:endParaRPr lang="ko-KR" altLang="en-US" dirty="0"/>
                    </a:p>
                  </a:txBody>
                  <a:tcPr/>
                </a:tc>
                <a:tc>
                  <a:txBody>
                    <a:bodyPr/>
                    <a:lstStyle/>
                    <a:p>
                      <a:pPr algn="ctr" latinLnBrk="1"/>
                      <a:r>
                        <a:rPr lang="en-US" altLang="ko-KR" dirty="0"/>
                        <a:t>732</a:t>
                      </a:r>
                      <a:endParaRPr lang="ko-KR" altLang="en-US" dirty="0"/>
                    </a:p>
                  </a:txBody>
                  <a:tcPr/>
                </a:tc>
                <a:extLst>
                  <a:ext uri="{0D108BD9-81ED-4DB2-BD59-A6C34878D82A}">
                    <a16:rowId xmlns:a16="http://schemas.microsoft.com/office/drawing/2014/main" val="2392117906"/>
                  </a:ext>
                </a:extLst>
              </a:tr>
              <a:tr h="370840">
                <a:tc>
                  <a:txBody>
                    <a:bodyPr/>
                    <a:lstStyle/>
                    <a:p>
                      <a:pPr algn="ctr" latinLnBrk="1"/>
                      <a:r>
                        <a:rPr lang="en-US" altLang="ko-KR" dirty="0"/>
                        <a:t>1.0</a:t>
                      </a:r>
                      <a:endParaRPr lang="ko-KR" altLang="en-US" dirty="0"/>
                    </a:p>
                  </a:txBody>
                  <a:tcPr/>
                </a:tc>
                <a:tc>
                  <a:txBody>
                    <a:bodyPr/>
                    <a:lstStyle/>
                    <a:p>
                      <a:pPr algn="ctr" latinLnBrk="1"/>
                      <a:r>
                        <a:rPr lang="en-US" altLang="ko-KR" dirty="0"/>
                        <a:t>46.398018</a:t>
                      </a:r>
                      <a:endParaRPr lang="ko-KR" altLang="en-US" dirty="0"/>
                    </a:p>
                  </a:txBody>
                  <a:tcPr/>
                </a:tc>
                <a:tc>
                  <a:txBody>
                    <a:bodyPr/>
                    <a:lstStyle/>
                    <a:p>
                      <a:pPr algn="ctr" latinLnBrk="1"/>
                      <a:r>
                        <a:rPr lang="en-US" altLang="ko-KR" dirty="0"/>
                        <a:t>788</a:t>
                      </a:r>
                      <a:endParaRPr lang="ko-KR" altLang="en-US" dirty="0"/>
                    </a:p>
                  </a:txBody>
                  <a:tcPr/>
                </a:tc>
                <a:extLst>
                  <a:ext uri="{0D108BD9-81ED-4DB2-BD59-A6C34878D82A}">
                    <a16:rowId xmlns:a16="http://schemas.microsoft.com/office/drawing/2014/main" val="1313724954"/>
                  </a:ext>
                </a:extLst>
              </a:tr>
              <a:tr h="370840">
                <a:tc>
                  <a:txBody>
                    <a:bodyPr/>
                    <a:lstStyle/>
                    <a:p>
                      <a:pPr algn="ctr" latinLnBrk="1"/>
                      <a:r>
                        <a:rPr lang="en-US" altLang="ko-KR" dirty="0"/>
                        <a:t>1.2</a:t>
                      </a:r>
                      <a:endParaRPr lang="ko-KR" altLang="en-US" dirty="0"/>
                    </a:p>
                  </a:txBody>
                  <a:tcPr/>
                </a:tc>
                <a:tc>
                  <a:txBody>
                    <a:bodyPr/>
                    <a:lstStyle/>
                    <a:p>
                      <a:pPr algn="ctr" latinLnBrk="1"/>
                      <a:r>
                        <a:rPr lang="en-US" altLang="ko-KR" dirty="0"/>
                        <a:t>45.825542</a:t>
                      </a:r>
                      <a:endParaRPr lang="ko-KR" altLang="en-US" dirty="0"/>
                    </a:p>
                  </a:txBody>
                  <a:tcPr/>
                </a:tc>
                <a:tc>
                  <a:txBody>
                    <a:bodyPr/>
                    <a:lstStyle/>
                    <a:p>
                      <a:pPr algn="ctr" latinLnBrk="1"/>
                      <a:r>
                        <a:rPr lang="en-US" altLang="ko-KR" dirty="0"/>
                        <a:t>706</a:t>
                      </a:r>
                      <a:endParaRPr lang="ko-KR" altLang="en-US" dirty="0"/>
                    </a:p>
                  </a:txBody>
                  <a:tcPr/>
                </a:tc>
                <a:extLst>
                  <a:ext uri="{0D108BD9-81ED-4DB2-BD59-A6C34878D82A}">
                    <a16:rowId xmlns:a16="http://schemas.microsoft.com/office/drawing/2014/main" val="81352142"/>
                  </a:ext>
                </a:extLst>
              </a:tr>
              <a:tr h="370840">
                <a:tc>
                  <a:txBody>
                    <a:bodyPr/>
                    <a:lstStyle/>
                    <a:p>
                      <a:pPr algn="ctr" latinLnBrk="1"/>
                      <a:r>
                        <a:rPr lang="en-US" altLang="ko-KR" dirty="0"/>
                        <a:t>1.4</a:t>
                      </a:r>
                      <a:endParaRPr lang="ko-KR" altLang="en-US" dirty="0"/>
                    </a:p>
                  </a:txBody>
                  <a:tcPr/>
                </a:tc>
                <a:tc>
                  <a:txBody>
                    <a:bodyPr/>
                    <a:lstStyle/>
                    <a:p>
                      <a:pPr algn="ctr" latinLnBrk="1"/>
                      <a:r>
                        <a:rPr lang="en-US" altLang="ko-KR" dirty="0"/>
                        <a:t>41.44529</a:t>
                      </a:r>
                      <a:endParaRPr lang="ko-KR" altLang="en-US" dirty="0"/>
                    </a:p>
                  </a:txBody>
                  <a:tcPr/>
                </a:tc>
                <a:tc>
                  <a:txBody>
                    <a:bodyPr/>
                    <a:lstStyle/>
                    <a:p>
                      <a:pPr algn="ctr" latinLnBrk="1"/>
                      <a:r>
                        <a:rPr lang="en-US" altLang="ko-KR" dirty="0"/>
                        <a:t>796</a:t>
                      </a:r>
                      <a:endParaRPr lang="ko-KR" altLang="en-US" dirty="0"/>
                    </a:p>
                  </a:txBody>
                  <a:tcPr/>
                </a:tc>
                <a:extLst>
                  <a:ext uri="{0D108BD9-81ED-4DB2-BD59-A6C34878D82A}">
                    <a16:rowId xmlns:a16="http://schemas.microsoft.com/office/drawing/2014/main" val="2144036846"/>
                  </a:ext>
                </a:extLst>
              </a:tr>
            </a:tbl>
          </a:graphicData>
        </a:graphic>
      </p:graphicFrame>
      <p:sp>
        <p:nvSpPr>
          <p:cNvPr id="7" name="내용 개체 틀 2">
            <a:extLst>
              <a:ext uri="{FF2B5EF4-FFF2-40B4-BE49-F238E27FC236}">
                <a16:creationId xmlns:a16="http://schemas.microsoft.com/office/drawing/2014/main" id="{D0F6F2D9-1468-4A12-01F8-5F97EDA5B50A}"/>
              </a:ext>
            </a:extLst>
          </p:cNvPr>
          <p:cNvSpPr txBox="1">
            <a:spLocks/>
          </p:cNvSpPr>
          <p:nvPr/>
        </p:nvSpPr>
        <p:spPr>
          <a:xfrm>
            <a:off x="4043144" y="2365903"/>
            <a:ext cx="7571913" cy="412697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1800" dirty="0"/>
              <a:t>	As the </a:t>
            </a:r>
            <a:r>
              <a:rPr lang="en-US" altLang="ko-KR" sz="1800" dirty="0" err="1"/>
              <a:t>lamda</a:t>
            </a:r>
            <a:r>
              <a:rPr lang="en-US" altLang="ko-KR" sz="1800" dirty="0"/>
              <a:t> value increases, we observe a decreasing trend in the validation loss, indicating an improvement in the model's performance. However, when the </a:t>
            </a:r>
            <a:r>
              <a:rPr lang="en-US" altLang="ko-KR" sz="1800" dirty="0" err="1"/>
              <a:t>lamda</a:t>
            </a:r>
            <a:r>
              <a:rPr lang="en-US" altLang="ko-KR" sz="1800" dirty="0"/>
              <a:t> value becomes too large, the validation loss starts to increase again, suggesting the possibility of overfitting. Additionally, we observe that as the </a:t>
            </a:r>
            <a:r>
              <a:rPr lang="en-US" altLang="ko-KR" sz="1800" dirty="0" err="1"/>
              <a:t>lamda</a:t>
            </a:r>
            <a:r>
              <a:rPr lang="en-US" altLang="ko-KR" sz="1800" dirty="0"/>
              <a:t> value increases, the number of epochs for early stopping decreases. This indicates that the model converges faster and terminates training earlier with larger </a:t>
            </a:r>
            <a:r>
              <a:rPr lang="en-US" altLang="ko-KR" sz="1800" dirty="0" err="1"/>
              <a:t>lamda</a:t>
            </a:r>
            <a:r>
              <a:rPr lang="en-US" altLang="ko-KR" sz="1800" dirty="0"/>
              <a:t> values. However, excessively large </a:t>
            </a:r>
            <a:r>
              <a:rPr lang="en-US" altLang="ko-KR" sz="1800" dirty="0" err="1"/>
              <a:t>lamda</a:t>
            </a:r>
            <a:r>
              <a:rPr lang="en-US" altLang="ko-KR" sz="1800" dirty="0"/>
              <a:t> values may lead to early stopping occurring too soon, limiting the model's generalization ability. </a:t>
            </a:r>
          </a:p>
          <a:p>
            <a:pPr marL="0" indent="0">
              <a:lnSpc>
                <a:spcPct val="100000"/>
              </a:lnSpc>
              <a:buNone/>
            </a:pPr>
            <a:r>
              <a:rPr lang="en-US" altLang="ko-KR" sz="1800" dirty="0"/>
              <a:t>	It can be concluded that among the </a:t>
            </a:r>
            <a:r>
              <a:rPr lang="en-US" altLang="ko-KR" sz="1800" dirty="0" err="1"/>
              <a:t>lamda</a:t>
            </a:r>
            <a:r>
              <a:rPr lang="en-US" altLang="ko-KR" sz="1800" dirty="0"/>
              <a:t> values provided, 1.4 appears to be the optimal choice. It demonstrates improved performance based on the validation loss and achieves early stopping at a reasonable epoch.</a:t>
            </a:r>
            <a:endParaRPr lang="ko-KR" altLang="en-US" sz="1800" dirty="0"/>
          </a:p>
        </p:txBody>
      </p:sp>
    </p:spTree>
    <p:extLst>
      <p:ext uri="{BB962C8B-B14F-4D97-AF65-F5344CB8AC3E}">
        <p14:creationId xmlns:p14="http://schemas.microsoft.com/office/powerpoint/2010/main" val="23386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954634"/>
          </a:xfrm>
        </p:spPr>
        <p:txBody>
          <a:bodyPr>
            <a:normAutofit/>
          </a:bodyPr>
          <a:lstStyle/>
          <a:p>
            <a:pPr>
              <a:lnSpc>
                <a:spcPct val="150000"/>
              </a:lnSpc>
            </a:pPr>
            <a:r>
              <a:rPr lang="en-US" altLang="ko-KR" dirty="0"/>
              <a:t>Validation performance comparison (Regularization)</a:t>
            </a:r>
          </a:p>
          <a:p>
            <a:pPr marL="971550" lvl="1" indent="-514350">
              <a:buFont typeface="+mj-lt"/>
              <a:buAutoNum type="arabicPeriod"/>
            </a:pPr>
            <a:r>
              <a:rPr lang="en-US" altLang="ko-KR" sz="1800" dirty="0"/>
              <a:t>L1 Regularization(0.01)</a:t>
            </a:r>
          </a:p>
          <a:p>
            <a:pPr marL="457200" lvl="1" indent="0">
              <a:buNone/>
            </a:pPr>
            <a:r>
              <a:rPr lang="en-US" altLang="ko-KR" sz="1800" dirty="0"/>
              <a:t>	- Validation Loss : 45.98259 </a:t>
            </a:r>
          </a:p>
          <a:p>
            <a:pPr marL="457200" lvl="1" indent="0">
              <a:buNone/>
            </a:pPr>
            <a:r>
              <a:rPr lang="en-US" altLang="ko-KR" sz="1800" dirty="0"/>
              <a:t>	- Early Stopping : Training ended after 799 epochs</a:t>
            </a:r>
          </a:p>
          <a:p>
            <a:pPr marL="914400" lvl="1" indent="-457200">
              <a:buAutoNum type="arabicPeriod" startAt="2"/>
            </a:pPr>
            <a:r>
              <a:rPr lang="en-US" altLang="ko-KR" sz="1800" dirty="0"/>
              <a:t>L2 Regularization(0.01)</a:t>
            </a:r>
          </a:p>
          <a:p>
            <a:pPr marL="457200" lvl="1" indent="0">
              <a:buNone/>
            </a:pPr>
            <a:r>
              <a:rPr lang="en-US" altLang="ko-KR" sz="1800" dirty="0"/>
              <a:t>	- Validation Loss : 51.54513</a:t>
            </a:r>
          </a:p>
          <a:p>
            <a:pPr marL="457200" lvl="1" indent="0">
              <a:buNone/>
            </a:pPr>
            <a:r>
              <a:rPr lang="en-US" altLang="ko-KR" sz="1800" dirty="0"/>
              <a:t>	- Early Stopping : Training ended after 700 epochs</a:t>
            </a:r>
          </a:p>
          <a:p>
            <a:pPr marL="457200" lvl="1" indent="0">
              <a:buNone/>
            </a:pPr>
            <a:endParaRPr lang="en-US" altLang="ko-KR" sz="1800" dirty="0"/>
          </a:p>
          <a:p>
            <a:pPr marL="457200" lvl="1" indent="0">
              <a:buNone/>
            </a:pPr>
            <a:r>
              <a:rPr lang="en-US" altLang="ko-KR" sz="1800" dirty="0"/>
              <a:t>	In the given results, the model with L1 regularization showed approximately 11.6% lower Validation Loss compared to the model with L2 regularization, indicating better performance. This can be interpreted as the effect of L1 regularization in improving the model's generalization performance. The reason behind this result is that L1 regularization imposes stronger constraints on the model's weights. By limiting the absolute values of the weights and removing unnecessary features, L1 regularization helps the model become more concise and focus on important features.</a:t>
            </a:r>
          </a:p>
        </p:txBody>
      </p:sp>
      <p:sp>
        <p:nvSpPr>
          <p:cNvPr id="4" name="슬라이드 번호 개체 틀 3">
            <a:extLst>
              <a:ext uri="{FF2B5EF4-FFF2-40B4-BE49-F238E27FC236}">
                <a16:creationId xmlns:a16="http://schemas.microsoft.com/office/drawing/2014/main" id="{405A04C0-A952-B170-4035-FBDDBB16E08A}"/>
              </a:ext>
            </a:extLst>
          </p:cNvPr>
          <p:cNvSpPr>
            <a:spLocks noGrp="1"/>
          </p:cNvSpPr>
          <p:nvPr>
            <p:ph type="sldNum" sz="quarter" idx="12"/>
          </p:nvPr>
        </p:nvSpPr>
        <p:spPr/>
        <p:txBody>
          <a:bodyPr/>
          <a:lstStyle/>
          <a:p>
            <a:fld id="{30DC9666-1470-49BE-BB47-9688307787E9}" type="slidenum">
              <a:rPr lang="ko-KR" altLang="en-US" smtClean="0"/>
              <a:t>14</a:t>
            </a:fld>
            <a:endParaRPr lang="ko-KR" altLang="en-US"/>
          </a:p>
        </p:txBody>
      </p:sp>
    </p:spTree>
    <p:extLst>
      <p:ext uri="{BB962C8B-B14F-4D97-AF65-F5344CB8AC3E}">
        <p14:creationId xmlns:p14="http://schemas.microsoft.com/office/powerpoint/2010/main" val="352662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1"/>
            <a:ext cx="10515600" cy="4719683"/>
          </a:xfrm>
        </p:spPr>
        <p:txBody>
          <a:bodyPr>
            <a:normAutofit/>
          </a:bodyPr>
          <a:lstStyle/>
          <a:p>
            <a:pPr>
              <a:lnSpc>
                <a:spcPct val="150000"/>
              </a:lnSpc>
            </a:pPr>
            <a:r>
              <a:rPr lang="en-US" altLang="ko-KR" dirty="0"/>
              <a:t>Validation performance comparison (Dropout)</a:t>
            </a:r>
          </a:p>
          <a:p>
            <a:pPr marL="971550" lvl="1" indent="-514350">
              <a:buFont typeface="+mj-lt"/>
              <a:buAutoNum type="arabicPeriod"/>
            </a:pPr>
            <a:r>
              <a:rPr lang="en-US" altLang="ko-KR" sz="1800" dirty="0"/>
              <a:t>Model with Dropout</a:t>
            </a:r>
          </a:p>
          <a:p>
            <a:pPr marL="457200" lvl="1" indent="0">
              <a:buNone/>
            </a:pPr>
            <a:r>
              <a:rPr lang="en-US" altLang="ko-KR" sz="1800" dirty="0"/>
              <a:t>	- Validation Loss : 43.097847</a:t>
            </a:r>
          </a:p>
          <a:p>
            <a:pPr marL="457200" lvl="1" indent="0">
              <a:buNone/>
            </a:pPr>
            <a:r>
              <a:rPr lang="en-US" altLang="ko-KR" sz="1800" dirty="0"/>
              <a:t>	- Early Stopping : Training ended after 723 epochs</a:t>
            </a:r>
          </a:p>
          <a:p>
            <a:pPr marL="914400" lvl="1" indent="-457200">
              <a:buAutoNum type="arabicPeriod" startAt="2"/>
            </a:pPr>
            <a:r>
              <a:rPr lang="en-US" altLang="ko-KR" sz="1800" dirty="0"/>
              <a:t>Model without Dropout</a:t>
            </a:r>
          </a:p>
          <a:p>
            <a:pPr marL="457200" lvl="1" indent="0">
              <a:buNone/>
            </a:pPr>
            <a:r>
              <a:rPr lang="en-US" altLang="ko-KR" sz="1800" dirty="0"/>
              <a:t>	- Validation Loss : 42.062702</a:t>
            </a:r>
          </a:p>
          <a:p>
            <a:pPr marL="457200" lvl="1" indent="0">
              <a:buNone/>
            </a:pPr>
            <a:r>
              <a:rPr lang="en-US" altLang="ko-KR" sz="1800" dirty="0"/>
              <a:t>	- Early Stopping : Training ended after 810 epochs</a:t>
            </a:r>
          </a:p>
          <a:p>
            <a:pPr marL="457200" lvl="1" indent="0">
              <a:buNone/>
            </a:pPr>
            <a:endParaRPr lang="en-US" altLang="ko-KR" sz="1900" dirty="0"/>
          </a:p>
          <a:p>
            <a:pPr marL="457200" lvl="1" indent="0">
              <a:buNone/>
            </a:pPr>
            <a:r>
              <a:rPr lang="en-US" altLang="ko-KR" sz="1500" dirty="0"/>
              <a:t>	</a:t>
            </a:r>
            <a:r>
              <a:rPr lang="en-US" altLang="ko-KR" sz="1800" dirty="0"/>
              <a:t>In terms of validation loss, the model without Dropout showed a lower value. However, when Early Stopping was applied, the model with Dropout finished training after 723 epochs, while the model without Dropout finished training after 810 epochs. This indicates that the model with Dropout converged faster and obtained the optimal model more quickly with the help of Early Stopping.</a:t>
            </a:r>
            <a:endParaRPr lang="ko-KR" altLang="en-US" sz="1500" dirty="0"/>
          </a:p>
        </p:txBody>
      </p:sp>
      <p:sp>
        <p:nvSpPr>
          <p:cNvPr id="4" name="슬라이드 번호 개체 틀 3">
            <a:extLst>
              <a:ext uri="{FF2B5EF4-FFF2-40B4-BE49-F238E27FC236}">
                <a16:creationId xmlns:a16="http://schemas.microsoft.com/office/drawing/2014/main" id="{7F638838-1686-645C-2712-2AAFD062F99F}"/>
              </a:ext>
            </a:extLst>
          </p:cNvPr>
          <p:cNvSpPr>
            <a:spLocks noGrp="1"/>
          </p:cNvSpPr>
          <p:nvPr>
            <p:ph type="sldNum" sz="quarter" idx="12"/>
          </p:nvPr>
        </p:nvSpPr>
        <p:spPr/>
        <p:txBody>
          <a:bodyPr/>
          <a:lstStyle/>
          <a:p>
            <a:fld id="{30DC9666-1470-49BE-BB47-9688307787E9}" type="slidenum">
              <a:rPr lang="ko-KR" altLang="en-US" smtClean="0"/>
              <a:t>15</a:t>
            </a:fld>
            <a:endParaRPr lang="ko-KR" altLang="en-US"/>
          </a:p>
        </p:txBody>
      </p:sp>
    </p:spTree>
    <p:extLst>
      <p:ext uri="{BB962C8B-B14F-4D97-AF65-F5344CB8AC3E}">
        <p14:creationId xmlns:p14="http://schemas.microsoft.com/office/powerpoint/2010/main" val="230934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801350" cy="1157333"/>
          </a:xfrm>
        </p:spPr>
        <p:txBody>
          <a:bodyPr>
            <a:normAutofit/>
          </a:bodyPr>
          <a:lstStyle/>
          <a:p>
            <a:r>
              <a:rPr lang="en-US" altLang="ko-KR" dirty="0"/>
              <a:t>Final performance on test set (Prediction error)</a:t>
            </a:r>
          </a:p>
          <a:p>
            <a:pPr marL="0" indent="0">
              <a:buNone/>
            </a:pPr>
            <a:r>
              <a:rPr lang="en-US" altLang="ko-KR" sz="1800" dirty="0"/>
              <a:t>	Combined loss (with a cosine </a:t>
            </a:r>
            <a:r>
              <a:rPr lang="en-US" altLang="ko-KR" sz="1800" dirty="0" err="1"/>
              <a:t>lamda</a:t>
            </a:r>
            <a:r>
              <a:rPr lang="en-US" altLang="ko-KR" sz="1800" dirty="0"/>
              <a:t> value of 0.6) were used to evaluate several models, and among them, the model with the lowest error was selected as the best model.</a:t>
            </a:r>
          </a:p>
          <a:p>
            <a:endParaRPr lang="en-US" altLang="ko-KR" dirty="0"/>
          </a:p>
        </p:txBody>
      </p:sp>
      <p:pic>
        <p:nvPicPr>
          <p:cNvPr id="7" name="그림 6">
            <a:extLst>
              <a:ext uri="{FF2B5EF4-FFF2-40B4-BE49-F238E27FC236}">
                <a16:creationId xmlns:a16="http://schemas.microsoft.com/office/drawing/2014/main" id="{A7E81202-A099-CA47-E85F-844D3BC54CD0}"/>
              </a:ext>
            </a:extLst>
          </p:cNvPr>
          <p:cNvPicPr>
            <a:picLocks noChangeAspect="1"/>
          </p:cNvPicPr>
          <p:nvPr/>
        </p:nvPicPr>
        <p:blipFill rotWithShape="1">
          <a:blip r:embed="rId2"/>
          <a:srcRect t="19818"/>
          <a:stretch/>
        </p:blipFill>
        <p:spPr>
          <a:xfrm>
            <a:off x="717231" y="2771656"/>
            <a:ext cx="4912335" cy="3372088"/>
          </a:xfrm>
          <a:prstGeom prst="rect">
            <a:avLst/>
          </a:prstGeom>
          <a:ln w="19050">
            <a:solidFill>
              <a:schemeClr val="tx1"/>
            </a:solidFill>
          </a:ln>
        </p:spPr>
      </p:pic>
      <p:sp>
        <p:nvSpPr>
          <p:cNvPr id="9" name="내용 개체 틀 2">
            <a:extLst>
              <a:ext uri="{FF2B5EF4-FFF2-40B4-BE49-F238E27FC236}">
                <a16:creationId xmlns:a16="http://schemas.microsoft.com/office/drawing/2014/main" id="{105E6AAA-FE11-6BBF-A6E8-7E87C55E80B3}"/>
              </a:ext>
            </a:extLst>
          </p:cNvPr>
          <p:cNvSpPr txBox="1">
            <a:spLocks/>
          </p:cNvSpPr>
          <p:nvPr/>
        </p:nvSpPr>
        <p:spPr>
          <a:xfrm>
            <a:off x="5872455" y="2585992"/>
            <a:ext cx="5603265" cy="355775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dirty="0"/>
              <a:t> The evaluation of the best model resulted in an error of </a:t>
            </a:r>
            <a:r>
              <a:rPr lang="en-US" altLang="ko-KR" sz="1800" b="1" dirty="0"/>
              <a:t>37.901005</a:t>
            </a:r>
            <a:r>
              <a:rPr lang="en-US" altLang="ko-KR" sz="1800" dirty="0"/>
              <a:t>. This error measurement takes into account both the L2 distance and cosine similarity between the predicted landmarks and the ground truth landmarks. The lower the error value, the better the performance of the model, indicating that the predictions of the best model are closer to the ground truth landmarks compared to other models.</a:t>
            </a:r>
          </a:p>
        </p:txBody>
      </p:sp>
      <p:pic>
        <p:nvPicPr>
          <p:cNvPr id="11" name="그림 10">
            <a:extLst>
              <a:ext uri="{FF2B5EF4-FFF2-40B4-BE49-F238E27FC236}">
                <a16:creationId xmlns:a16="http://schemas.microsoft.com/office/drawing/2014/main" id="{1CFF95B2-185D-7B7A-03BE-6CF38BD05FE8}"/>
              </a:ext>
            </a:extLst>
          </p:cNvPr>
          <p:cNvPicPr>
            <a:picLocks noChangeAspect="1"/>
          </p:cNvPicPr>
          <p:nvPr/>
        </p:nvPicPr>
        <p:blipFill>
          <a:blip r:embed="rId3"/>
          <a:stretch>
            <a:fillRect/>
          </a:stretch>
        </p:blipFill>
        <p:spPr>
          <a:xfrm>
            <a:off x="5693112" y="4819584"/>
            <a:ext cx="6344535" cy="1324160"/>
          </a:xfrm>
          <a:prstGeom prst="rect">
            <a:avLst/>
          </a:prstGeom>
        </p:spPr>
      </p:pic>
      <p:sp>
        <p:nvSpPr>
          <p:cNvPr id="12" name="슬라이드 번호 개체 틀 11">
            <a:extLst>
              <a:ext uri="{FF2B5EF4-FFF2-40B4-BE49-F238E27FC236}">
                <a16:creationId xmlns:a16="http://schemas.microsoft.com/office/drawing/2014/main" id="{4EA2A44A-0A78-E1AB-2221-9ED76CAD4FA2}"/>
              </a:ext>
            </a:extLst>
          </p:cNvPr>
          <p:cNvSpPr>
            <a:spLocks noGrp="1"/>
          </p:cNvSpPr>
          <p:nvPr>
            <p:ph type="sldNum" sz="quarter" idx="12"/>
          </p:nvPr>
        </p:nvSpPr>
        <p:spPr/>
        <p:txBody>
          <a:bodyPr/>
          <a:lstStyle/>
          <a:p>
            <a:fld id="{30DC9666-1470-49BE-BB47-9688307787E9}" type="slidenum">
              <a:rPr lang="ko-KR" altLang="en-US" smtClean="0"/>
              <a:t>16</a:t>
            </a:fld>
            <a:endParaRPr lang="ko-KR" altLang="en-US"/>
          </a:p>
        </p:txBody>
      </p:sp>
    </p:spTree>
    <p:extLst>
      <p:ext uri="{BB962C8B-B14F-4D97-AF65-F5344CB8AC3E}">
        <p14:creationId xmlns:p14="http://schemas.microsoft.com/office/powerpoint/2010/main" val="35971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r>
              <a:rPr lang="en-US" altLang="ko-KR" dirty="0"/>
              <a:t>Good prediction</a:t>
            </a:r>
          </a:p>
          <a:p>
            <a:endParaRPr lang="en-US" altLang="ko-KR" dirty="0"/>
          </a:p>
          <a:p>
            <a:endParaRPr lang="en-US" altLang="ko-KR" dirty="0"/>
          </a:p>
          <a:p>
            <a:pPr marL="0" indent="0">
              <a:lnSpc>
                <a:spcPct val="150000"/>
              </a:lnSpc>
              <a:buNone/>
            </a:pPr>
            <a:endParaRPr lang="en-US" altLang="ko-KR" dirty="0"/>
          </a:p>
          <a:p>
            <a:r>
              <a:rPr lang="en-US" altLang="ko-KR" dirty="0"/>
              <a:t>Bad prediction</a:t>
            </a:r>
          </a:p>
          <a:p>
            <a:endParaRPr lang="en-US" altLang="ko-KR" dirty="0"/>
          </a:p>
        </p:txBody>
      </p:sp>
      <p:pic>
        <p:nvPicPr>
          <p:cNvPr id="5" name="그림 4">
            <a:extLst>
              <a:ext uri="{FF2B5EF4-FFF2-40B4-BE49-F238E27FC236}">
                <a16:creationId xmlns:a16="http://schemas.microsoft.com/office/drawing/2014/main" id="{92FC0DFA-A32D-44CA-DE44-B341E3125F94}"/>
              </a:ext>
            </a:extLst>
          </p:cNvPr>
          <p:cNvPicPr>
            <a:picLocks noChangeAspect="1"/>
          </p:cNvPicPr>
          <p:nvPr/>
        </p:nvPicPr>
        <p:blipFill rotWithShape="1">
          <a:blip r:embed="rId2">
            <a:extLst>
              <a:ext uri="{28A0092B-C50C-407E-A947-70E740481C1C}">
                <a14:useLocalDpi xmlns:a14="http://schemas.microsoft.com/office/drawing/2010/main" val="0"/>
              </a:ext>
            </a:extLst>
          </a:blip>
          <a:srcRect b="53500"/>
          <a:stretch/>
        </p:blipFill>
        <p:spPr>
          <a:xfrm>
            <a:off x="1728531" y="2052814"/>
            <a:ext cx="8253669" cy="1840507"/>
          </a:xfrm>
          <a:prstGeom prst="rect">
            <a:avLst/>
          </a:prstGeom>
        </p:spPr>
      </p:pic>
      <p:pic>
        <p:nvPicPr>
          <p:cNvPr id="6" name="그림 5">
            <a:extLst>
              <a:ext uri="{FF2B5EF4-FFF2-40B4-BE49-F238E27FC236}">
                <a16:creationId xmlns:a16="http://schemas.microsoft.com/office/drawing/2014/main" id="{BD79050F-187C-7C23-7CD6-991CB271D08B}"/>
              </a:ext>
            </a:extLst>
          </p:cNvPr>
          <p:cNvPicPr>
            <a:picLocks noChangeAspect="1"/>
          </p:cNvPicPr>
          <p:nvPr/>
        </p:nvPicPr>
        <p:blipFill rotWithShape="1">
          <a:blip r:embed="rId2">
            <a:extLst>
              <a:ext uri="{28A0092B-C50C-407E-A947-70E740481C1C}">
                <a14:useLocalDpi xmlns:a14="http://schemas.microsoft.com/office/drawing/2010/main" val="0"/>
              </a:ext>
            </a:extLst>
          </a:blip>
          <a:srcRect t="54500"/>
          <a:stretch/>
        </p:blipFill>
        <p:spPr>
          <a:xfrm>
            <a:off x="1728531" y="4255447"/>
            <a:ext cx="8253668" cy="1800925"/>
          </a:xfrm>
          <a:prstGeom prst="rect">
            <a:avLst/>
          </a:prstGeom>
        </p:spPr>
      </p:pic>
      <p:sp>
        <p:nvSpPr>
          <p:cNvPr id="8" name="슬라이드 번호 개체 틀 7">
            <a:extLst>
              <a:ext uri="{FF2B5EF4-FFF2-40B4-BE49-F238E27FC236}">
                <a16:creationId xmlns:a16="http://schemas.microsoft.com/office/drawing/2014/main" id="{C74D706A-94C3-4A91-B24E-74E4950A44B7}"/>
              </a:ext>
            </a:extLst>
          </p:cNvPr>
          <p:cNvSpPr>
            <a:spLocks noGrp="1"/>
          </p:cNvSpPr>
          <p:nvPr>
            <p:ph type="sldNum" sz="quarter" idx="12"/>
          </p:nvPr>
        </p:nvSpPr>
        <p:spPr/>
        <p:txBody>
          <a:bodyPr/>
          <a:lstStyle/>
          <a:p>
            <a:fld id="{30DC9666-1470-49BE-BB47-9688307787E9}" type="slidenum">
              <a:rPr lang="ko-KR" altLang="en-US" smtClean="0"/>
              <a:t>17</a:t>
            </a:fld>
            <a:endParaRPr lang="ko-KR" altLang="en-US"/>
          </a:p>
        </p:txBody>
      </p:sp>
    </p:spTree>
    <p:extLst>
      <p:ext uri="{BB962C8B-B14F-4D97-AF65-F5344CB8AC3E}">
        <p14:creationId xmlns:p14="http://schemas.microsoft.com/office/powerpoint/2010/main" val="316880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Discussion</a:t>
            </a:r>
          </a:p>
          <a:p>
            <a:pPr marL="0" indent="0">
              <a:buNone/>
            </a:pPr>
            <a:r>
              <a:rPr lang="en-US" altLang="ko-KR" sz="1800" dirty="0"/>
              <a:t>	Due to the presence of numerous unadjusted hyperparameters, We believe that better results can be achieved by exploring a wider range of hyperparameter configurations during modeling. By adjusting additional hyperparameters, we can fine-tune the model and potentially improve its performance. This approach allows for more flexibility and optimization in capturing the intricacies of the data and the model's architecture. Therefore, by carefully tuning a diverse set of hyperparameters, we can increase the chances of obtaining superior results in our modeling endeavors.</a:t>
            </a:r>
            <a:endParaRPr lang="en-US" altLang="ko-KR" dirty="0"/>
          </a:p>
        </p:txBody>
      </p:sp>
      <p:sp>
        <p:nvSpPr>
          <p:cNvPr id="8" name="슬라이드 번호 개체 틀 7">
            <a:extLst>
              <a:ext uri="{FF2B5EF4-FFF2-40B4-BE49-F238E27FC236}">
                <a16:creationId xmlns:a16="http://schemas.microsoft.com/office/drawing/2014/main" id="{C74D706A-94C3-4A91-B24E-74E4950A44B7}"/>
              </a:ext>
            </a:extLst>
          </p:cNvPr>
          <p:cNvSpPr>
            <a:spLocks noGrp="1"/>
          </p:cNvSpPr>
          <p:nvPr>
            <p:ph type="sldNum" sz="quarter" idx="12"/>
          </p:nvPr>
        </p:nvSpPr>
        <p:spPr/>
        <p:txBody>
          <a:bodyPr/>
          <a:lstStyle/>
          <a:p>
            <a:fld id="{30DC9666-1470-49BE-BB47-9688307787E9}" type="slidenum">
              <a:rPr lang="ko-KR" altLang="en-US" smtClean="0"/>
              <a:t>18</a:t>
            </a:fld>
            <a:endParaRPr lang="ko-KR" altLang="en-US"/>
          </a:p>
        </p:txBody>
      </p:sp>
    </p:spTree>
    <p:extLst>
      <p:ext uri="{BB962C8B-B14F-4D97-AF65-F5344CB8AC3E}">
        <p14:creationId xmlns:p14="http://schemas.microsoft.com/office/powerpoint/2010/main" val="46068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1AACA-DA6A-2BA5-C553-0BF72BFB7C7A}"/>
              </a:ext>
            </a:extLst>
          </p:cNvPr>
          <p:cNvSpPr>
            <a:spLocks noGrp="1"/>
          </p:cNvSpPr>
          <p:nvPr>
            <p:ph type="title"/>
          </p:nvPr>
        </p:nvSpPr>
        <p:spPr/>
        <p:txBody>
          <a:bodyPr/>
          <a:lstStyle/>
          <a:p>
            <a:r>
              <a:rPr lang="en-US" altLang="ko-KR" dirty="0"/>
              <a:t>(6) Code</a:t>
            </a:r>
            <a:endParaRPr lang="ko-KR" altLang="en-US" dirty="0"/>
          </a:p>
        </p:txBody>
      </p:sp>
      <p:sp>
        <p:nvSpPr>
          <p:cNvPr id="3" name="내용 개체 틀 2">
            <a:extLst>
              <a:ext uri="{FF2B5EF4-FFF2-40B4-BE49-F238E27FC236}">
                <a16:creationId xmlns:a16="http://schemas.microsoft.com/office/drawing/2014/main" id="{ED69F472-95A1-C91B-56F5-1D7B5EB1B38A}"/>
              </a:ext>
            </a:extLst>
          </p:cNvPr>
          <p:cNvSpPr>
            <a:spLocks noGrp="1"/>
          </p:cNvSpPr>
          <p:nvPr>
            <p:ph idx="1"/>
          </p:nvPr>
        </p:nvSpPr>
        <p:spPr>
          <a:xfrm>
            <a:off x="838200" y="2081349"/>
            <a:ext cx="10515600" cy="4095614"/>
          </a:xfrm>
        </p:spPr>
        <p:txBody>
          <a:bodyPr>
            <a:normAutofit/>
          </a:bodyPr>
          <a:lstStyle/>
          <a:p>
            <a:pPr lvl="1"/>
            <a:r>
              <a:rPr lang="en-US" altLang="ko-KR" sz="2800" dirty="0"/>
              <a:t>GitHub : </a:t>
            </a:r>
            <a:r>
              <a:rPr lang="en-US" altLang="ko-KR" sz="2800" dirty="0">
                <a:hlinkClick r:id="rId2"/>
              </a:rPr>
              <a:t>https://github.com/DI-LEE/HUFS_CV/tree/main</a:t>
            </a:r>
            <a:endParaRPr lang="en-US" altLang="ko-KR" sz="2800" dirty="0"/>
          </a:p>
        </p:txBody>
      </p:sp>
      <p:sp>
        <p:nvSpPr>
          <p:cNvPr id="4" name="슬라이드 번호 개체 틀 3">
            <a:extLst>
              <a:ext uri="{FF2B5EF4-FFF2-40B4-BE49-F238E27FC236}">
                <a16:creationId xmlns:a16="http://schemas.microsoft.com/office/drawing/2014/main" id="{042DCA8E-873F-514B-D466-AB4E71C8781B}"/>
              </a:ext>
            </a:extLst>
          </p:cNvPr>
          <p:cNvSpPr>
            <a:spLocks noGrp="1"/>
          </p:cNvSpPr>
          <p:nvPr>
            <p:ph type="sldNum" sz="quarter" idx="12"/>
          </p:nvPr>
        </p:nvSpPr>
        <p:spPr/>
        <p:txBody>
          <a:bodyPr/>
          <a:lstStyle/>
          <a:p>
            <a:fld id="{30DC9666-1470-49BE-BB47-9688307787E9}" type="slidenum">
              <a:rPr lang="ko-KR" altLang="en-US" smtClean="0"/>
              <a:t>19</a:t>
            </a:fld>
            <a:endParaRPr lang="ko-KR" altLang="en-US"/>
          </a:p>
        </p:txBody>
      </p:sp>
    </p:spTree>
    <p:extLst>
      <p:ext uri="{BB962C8B-B14F-4D97-AF65-F5344CB8AC3E}">
        <p14:creationId xmlns:p14="http://schemas.microsoft.com/office/powerpoint/2010/main" val="107811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773504-72DC-60E3-44B0-6E6337ED3ED9}"/>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C23D177E-E7BA-EBF5-8046-A0E00120DDD6}"/>
              </a:ext>
            </a:extLst>
          </p:cNvPr>
          <p:cNvSpPr>
            <a:spLocks noGrp="1"/>
          </p:cNvSpPr>
          <p:nvPr>
            <p:ph idx="1"/>
          </p:nvPr>
        </p:nvSpPr>
        <p:spPr/>
        <p:txBody>
          <a:bodyPr>
            <a:normAutofit/>
          </a:bodyPr>
          <a:lstStyle/>
          <a:p>
            <a:pPr lvl="1">
              <a:lnSpc>
                <a:spcPct val="150000"/>
              </a:lnSpc>
            </a:pPr>
            <a:r>
              <a:rPr lang="en-US" altLang="ko-KR" sz="2800" dirty="0"/>
              <a:t>Dataset visualization</a:t>
            </a:r>
          </a:p>
          <a:p>
            <a:pPr lvl="1">
              <a:lnSpc>
                <a:spcPct val="150000"/>
              </a:lnSpc>
            </a:pPr>
            <a:r>
              <a:rPr lang="en-US" altLang="ko-KR" sz="2800" dirty="0"/>
              <a:t>Preprocessing</a:t>
            </a:r>
          </a:p>
          <a:p>
            <a:pPr lvl="1">
              <a:lnSpc>
                <a:spcPct val="150000"/>
              </a:lnSpc>
            </a:pPr>
            <a:r>
              <a:rPr lang="en-US" altLang="ko-KR" sz="2800" dirty="0"/>
              <a:t>Network structure</a:t>
            </a:r>
          </a:p>
          <a:p>
            <a:pPr lvl="1">
              <a:lnSpc>
                <a:spcPct val="150000"/>
              </a:lnSpc>
            </a:pPr>
            <a:r>
              <a:rPr lang="en-US" altLang="ko-KR" sz="2800" dirty="0"/>
              <a:t>Loss functions</a:t>
            </a:r>
          </a:p>
          <a:p>
            <a:pPr lvl="1">
              <a:lnSpc>
                <a:spcPct val="150000"/>
              </a:lnSpc>
            </a:pPr>
            <a:r>
              <a:rPr lang="en-US" altLang="ko-KR" sz="2800" dirty="0"/>
              <a:t>Results</a:t>
            </a:r>
          </a:p>
          <a:p>
            <a:pPr lvl="1">
              <a:lnSpc>
                <a:spcPct val="150000"/>
              </a:lnSpc>
            </a:pPr>
            <a:r>
              <a:rPr lang="en-US" altLang="ko-KR" sz="2800" dirty="0"/>
              <a:t>Code</a:t>
            </a:r>
            <a:endParaRPr lang="ko-KR" altLang="en-US" sz="2800" dirty="0"/>
          </a:p>
        </p:txBody>
      </p:sp>
      <p:sp>
        <p:nvSpPr>
          <p:cNvPr id="4" name="슬라이드 번호 개체 틀 3">
            <a:extLst>
              <a:ext uri="{FF2B5EF4-FFF2-40B4-BE49-F238E27FC236}">
                <a16:creationId xmlns:a16="http://schemas.microsoft.com/office/drawing/2014/main" id="{C543E0D3-E386-C37A-D4E6-386F0B6253C5}"/>
              </a:ext>
            </a:extLst>
          </p:cNvPr>
          <p:cNvSpPr>
            <a:spLocks noGrp="1"/>
          </p:cNvSpPr>
          <p:nvPr>
            <p:ph type="sldNum" sz="quarter" idx="12"/>
          </p:nvPr>
        </p:nvSpPr>
        <p:spPr/>
        <p:txBody>
          <a:bodyPr/>
          <a:lstStyle/>
          <a:p>
            <a:fld id="{30DC9666-1470-49BE-BB47-9688307787E9}" type="slidenum">
              <a:rPr lang="ko-KR" altLang="en-US" smtClean="0"/>
              <a:t>2</a:t>
            </a:fld>
            <a:endParaRPr lang="ko-KR" altLang="en-US"/>
          </a:p>
        </p:txBody>
      </p:sp>
    </p:spTree>
    <p:extLst>
      <p:ext uri="{BB962C8B-B14F-4D97-AF65-F5344CB8AC3E}">
        <p14:creationId xmlns:p14="http://schemas.microsoft.com/office/powerpoint/2010/main" val="32897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592651-B096-1188-759B-7B0254E0E271}"/>
              </a:ext>
            </a:extLst>
          </p:cNvPr>
          <p:cNvSpPr>
            <a:spLocks noGrp="1"/>
          </p:cNvSpPr>
          <p:nvPr>
            <p:ph type="title"/>
          </p:nvPr>
        </p:nvSpPr>
        <p:spPr/>
        <p:txBody>
          <a:bodyPr/>
          <a:lstStyle/>
          <a:p>
            <a:r>
              <a:rPr lang="en-US" altLang="ko-KR" dirty="0"/>
              <a:t>(1) Dataset visualization</a:t>
            </a:r>
            <a:endParaRPr lang="ko-KR" altLang="en-US" dirty="0"/>
          </a:p>
        </p:txBody>
      </p:sp>
      <p:sp>
        <p:nvSpPr>
          <p:cNvPr id="3" name="내용 개체 틀 2">
            <a:extLst>
              <a:ext uri="{FF2B5EF4-FFF2-40B4-BE49-F238E27FC236}">
                <a16:creationId xmlns:a16="http://schemas.microsoft.com/office/drawing/2014/main" id="{C855D30B-44D3-B0F3-F0DF-0391C13E4359}"/>
              </a:ext>
            </a:extLst>
          </p:cNvPr>
          <p:cNvSpPr>
            <a:spLocks noGrp="1"/>
          </p:cNvSpPr>
          <p:nvPr>
            <p:ph idx="1"/>
          </p:nvPr>
        </p:nvSpPr>
        <p:spPr>
          <a:xfrm>
            <a:off x="838200" y="1956253"/>
            <a:ext cx="10515600" cy="4351338"/>
          </a:xfrm>
        </p:spPr>
        <p:txBody>
          <a:bodyPr/>
          <a:lstStyle/>
          <a:p>
            <a:pPr lvl="1">
              <a:lnSpc>
                <a:spcPct val="150000"/>
              </a:lnSpc>
            </a:pPr>
            <a:r>
              <a:rPr lang="en-US" altLang="ko-KR" sz="2800" dirty="0"/>
              <a:t>Goal</a:t>
            </a:r>
            <a:r>
              <a:rPr lang="ko-KR" altLang="en-US" sz="2800" dirty="0"/>
              <a:t> </a:t>
            </a:r>
            <a:r>
              <a:rPr lang="en-US" altLang="ko-KR" sz="2800" dirty="0"/>
              <a:t>: Facial landmark detection</a:t>
            </a:r>
          </a:p>
          <a:p>
            <a:pPr lvl="1">
              <a:lnSpc>
                <a:spcPct val="150000"/>
              </a:lnSpc>
            </a:pPr>
            <a:r>
              <a:rPr lang="en-US" altLang="ko-KR" sz="2800" dirty="0"/>
              <a:t>Random images</a:t>
            </a:r>
          </a:p>
          <a:p>
            <a:endParaRPr lang="ko-KR" altLang="en-US" dirty="0"/>
          </a:p>
        </p:txBody>
      </p:sp>
      <p:pic>
        <p:nvPicPr>
          <p:cNvPr id="5" name="그림 4">
            <a:extLst>
              <a:ext uri="{FF2B5EF4-FFF2-40B4-BE49-F238E27FC236}">
                <a16:creationId xmlns:a16="http://schemas.microsoft.com/office/drawing/2014/main" id="{F75F9D6D-0791-BFF3-5151-66A17AC548FF}"/>
              </a:ext>
            </a:extLst>
          </p:cNvPr>
          <p:cNvPicPr>
            <a:picLocks noChangeAspect="1"/>
          </p:cNvPicPr>
          <p:nvPr/>
        </p:nvPicPr>
        <p:blipFill rotWithShape="1">
          <a:blip r:embed="rId2">
            <a:extLst>
              <a:ext uri="{28A0092B-C50C-407E-A947-70E740481C1C}">
                <a14:useLocalDpi xmlns:a14="http://schemas.microsoft.com/office/drawing/2010/main" val="0"/>
              </a:ext>
            </a:extLst>
          </a:blip>
          <a:srcRect b="50093"/>
          <a:stretch/>
        </p:blipFill>
        <p:spPr>
          <a:xfrm>
            <a:off x="1169511" y="3516380"/>
            <a:ext cx="4351338" cy="2171610"/>
          </a:xfrm>
          <a:prstGeom prst="rect">
            <a:avLst/>
          </a:prstGeom>
        </p:spPr>
      </p:pic>
      <p:pic>
        <p:nvPicPr>
          <p:cNvPr id="6" name="그림 5">
            <a:extLst>
              <a:ext uri="{FF2B5EF4-FFF2-40B4-BE49-F238E27FC236}">
                <a16:creationId xmlns:a16="http://schemas.microsoft.com/office/drawing/2014/main" id="{410B0C73-77DD-73DA-ED51-2F1D2B181D75}"/>
              </a:ext>
            </a:extLst>
          </p:cNvPr>
          <p:cNvPicPr>
            <a:picLocks noChangeAspect="1"/>
          </p:cNvPicPr>
          <p:nvPr/>
        </p:nvPicPr>
        <p:blipFill rotWithShape="1">
          <a:blip r:embed="rId2">
            <a:extLst>
              <a:ext uri="{28A0092B-C50C-407E-A947-70E740481C1C}">
                <a14:useLocalDpi xmlns:a14="http://schemas.microsoft.com/office/drawing/2010/main" val="0"/>
              </a:ext>
            </a:extLst>
          </a:blip>
          <a:srcRect t="50093"/>
          <a:stretch/>
        </p:blipFill>
        <p:spPr>
          <a:xfrm>
            <a:off x="5852160" y="3516380"/>
            <a:ext cx="4351338" cy="2171611"/>
          </a:xfrm>
          <a:prstGeom prst="rect">
            <a:avLst/>
          </a:prstGeom>
        </p:spPr>
      </p:pic>
      <p:sp>
        <p:nvSpPr>
          <p:cNvPr id="7" name="슬라이드 번호 개체 틀 6">
            <a:extLst>
              <a:ext uri="{FF2B5EF4-FFF2-40B4-BE49-F238E27FC236}">
                <a16:creationId xmlns:a16="http://schemas.microsoft.com/office/drawing/2014/main" id="{D418BD1D-B600-072A-CB74-7D341A5FE9A6}"/>
              </a:ext>
            </a:extLst>
          </p:cNvPr>
          <p:cNvSpPr>
            <a:spLocks noGrp="1"/>
          </p:cNvSpPr>
          <p:nvPr>
            <p:ph type="sldNum" sz="quarter" idx="12"/>
          </p:nvPr>
        </p:nvSpPr>
        <p:spPr/>
        <p:txBody>
          <a:bodyPr/>
          <a:lstStyle/>
          <a:p>
            <a:fld id="{30DC9666-1470-49BE-BB47-9688307787E9}" type="slidenum">
              <a:rPr lang="ko-KR" altLang="en-US" smtClean="0"/>
              <a:t>3</a:t>
            </a:fld>
            <a:endParaRPr lang="ko-KR" altLang="en-US"/>
          </a:p>
        </p:txBody>
      </p:sp>
    </p:spTree>
    <p:extLst>
      <p:ext uri="{BB962C8B-B14F-4D97-AF65-F5344CB8AC3E}">
        <p14:creationId xmlns:p14="http://schemas.microsoft.com/office/powerpoint/2010/main" val="19787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F777AA-0A63-B265-9748-72AAD03420A4}"/>
              </a:ext>
            </a:extLst>
          </p:cNvPr>
          <p:cNvSpPr>
            <a:spLocks noGrp="1"/>
          </p:cNvSpPr>
          <p:nvPr>
            <p:ph type="title"/>
          </p:nvPr>
        </p:nvSpPr>
        <p:spPr/>
        <p:txBody>
          <a:bodyPr/>
          <a:lstStyle/>
          <a:p>
            <a:r>
              <a:rPr lang="en-US" altLang="ko-KR" dirty="0"/>
              <a:t>(2) Preprocessing </a:t>
            </a:r>
            <a:endParaRPr lang="ko-KR" altLang="en-US" dirty="0"/>
          </a:p>
        </p:txBody>
      </p:sp>
      <p:sp>
        <p:nvSpPr>
          <p:cNvPr id="3" name="내용 개체 틀 2">
            <a:extLst>
              <a:ext uri="{FF2B5EF4-FFF2-40B4-BE49-F238E27FC236}">
                <a16:creationId xmlns:a16="http://schemas.microsoft.com/office/drawing/2014/main" id="{0E433A68-6EB8-529B-F822-22E76ED9401A}"/>
              </a:ext>
            </a:extLst>
          </p:cNvPr>
          <p:cNvSpPr>
            <a:spLocks noGrp="1"/>
          </p:cNvSpPr>
          <p:nvPr>
            <p:ph idx="1"/>
          </p:nvPr>
        </p:nvSpPr>
        <p:spPr>
          <a:xfrm>
            <a:off x="838200" y="1499100"/>
            <a:ext cx="10515600" cy="4351338"/>
          </a:xfrm>
        </p:spPr>
        <p:txBody>
          <a:bodyPr>
            <a:normAutofit/>
          </a:bodyPr>
          <a:lstStyle/>
          <a:p>
            <a:pPr lvl="1">
              <a:lnSpc>
                <a:spcPct val="150000"/>
              </a:lnSpc>
            </a:pPr>
            <a:r>
              <a:rPr lang="en-US" altLang="ko-KR" sz="2800" dirty="0"/>
              <a:t>Split 	</a:t>
            </a:r>
          </a:p>
          <a:p>
            <a:pPr marL="457200" lvl="1" indent="0">
              <a:lnSpc>
                <a:spcPct val="100000"/>
              </a:lnSpc>
              <a:buNone/>
            </a:pPr>
            <a:r>
              <a:rPr lang="en-US" altLang="ko-KR" sz="1400" dirty="0"/>
              <a:t>	The provided code defines a function that splits data into training, validation, and testing sets. The function takes two parameters: data, representing the input data array, and size, indicating the size of the data. The default split ratios are typically 60% for training, 20% for validation, and 20% for testing.</a:t>
            </a:r>
            <a:br>
              <a:rPr lang="en-US" altLang="ko-KR" sz="2800" dirty="0"/>
            </a:br>
            <a:endParaRPr lang="en-US" altLang="ko-KR" sz="2800" dirty="0"/>
          </a:p>
        </p:txBody>
      </p:sp>
      <p:pic>
        <p:nvPicPr>
          <p:cNvPr id="5" name="그림 4">
            <a:extLst>
              <a:ext uri="{FF2B5EF4-FFF2-40B4-BE49-F238E27FC236}">
                <a16:creationId xmlns:a16="http://schemas.microsoft.com/office/drawing/2014/main" id="{0490DC69-97D9-91B0-4B73-FB776A66B98E}"/>
              </a:ext>
            </a:extLst>
          </p:cNvPr>
          <p:cNvPicPr>
            <a:picLocks noChangeAspect="1"/>
          </p:cNvPicPr>
          <p:nvPr/>
        </p:nvPicPr>
        <p:blipFill>
          <a:blip r:embed="rId2"/>
          <a:stretch>
            <a:fillRect/>
          </a:stretch>
        </p:blipFill>
        <p:spPr>
          <a:xfrm>
            <a:off x="1601924" y="2968133"/>
            <a:ext cx="8430802" cy="3524742"/>
          </a:xfrm>
          <a:prstGeom prst="rect">
            <a:avLst/>
          </a:prstGeom>
        </p:spPr>
      </p:pic>
      <p:sp>
        <p:nvSpPr>
          <p:cNvPr id="10" name="슬라이드 번호 개체 틀 9">
            <a:extLst>
              <a:ext uri="{FF2B5EF4-FFF2-40B4-BE49-F238E27FC236}">
                <a16:creationId xmlns:a16="http://schemas.microsoft.com/office/drawing/2014/main" id="{C437BF45-8CFF-6FDC-D8CB-FD3D9485D8AA}"/>
              </a:ext>
            </a:extLst>
          </p:cNvPr>
          <p:cNvSpPr>
            <a:spLocks noGrp="1"/>
          </p:cNvSpPr>
          <p:nvPr>
            <p:ph type="sldNum" sz="quarter" idx="12"/>
          </p:nvPr>
        </p:nvSpPr>
        <p:spPr/>
        <p:txBody>
          <a:bodyPr/>
          <a:lstStyle/>
          <a:p>
            <a:fld id="{30DC9666-1470-49BE-BB47-9688307787E9}" type="slidenum">
              <a:rPr lang="ko-KR" altLang="en-US" smtClean="0"/>
              <a:t>4</a:t>
            </a:fld>
            <a:endParaRPr lang="ko-KR" altLang="en-US"/>
          </a:p>
        </p:txBody>
      </p:sp>
    </p:spTree>
    <p:extLst>
      <p:ext uri="{BB962C8B-B14F-4D97-AF65-F5344CB8AC3E}">
        <p14:creationId xmlns:p14="http://schemas.microsoft.com/office/powerpoint/2010/main" val="400644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F777AA-0A63-B265-9748-72AAD03420A4}"/>
              </a:ext>
            </a:extLst>
          </p:cNvPr>
          <p:cNvSpPr>
            <a:spLocks noGrp="1"/>
          </p:cNvSpPr>
          <p:nvPr>
            <p:ph type="title"/>
          </p:nvPr>
        </p:nvSpPr>
        <p:spPr/>
        <p:txBody>
          <a:bodyPr/>
          <a:lstStyle/>
          <a:p>
            <a:r>
              <a:rPr lang="en-US" altLang="ko-KR" dirty="0"/>
              <a:t>(2) Preprocessing </a:t>
            </a:r>
            <a:endParaRPr lang="ko-KR" altLang="en-US" dirty="0"/>
          </a:p>
        </p:txBody>
      </p:sp>
      <p:sp>
        <p:nvSpPr>
          <p:cNvPr id="3" name="내용 개체 틀 2">
            <a:extLst>
              <a:ext uri="{FF2B5EF4-FFF2-40B4-BE49-F238E27FC236}">
                <a16:creationId xmlns:a16="http://schemas.microsoft.com/office/drawing/2014/main" id="{0E433A68-6EB8-529B-F822-22E76ED9401A}"/>
              </a:ext>
            </a:extLst>
          </p:cNvPr>
          <p:cNvSpPr>
            <a:spLocks noGrp="1"/>
          </p:cNvSpPr>
          <p:nvPr>
            <p:ph idx="1"/>
          </p:nvPr>
        </p:nvSpPr>
        <p:spPr>
          <a:xfrm>
            <a:off x="838200" y="1499099"/>
            <a:ext cx="10515600" cy="4588191"/>
          </a:xfrm>
        </p:spPr>
        <p:txBody>
          <a:bodyPr>
            <a:normAutofit/>
          </a:bodyPr>
          <a:lstStyle/>
          <a:p>
            <a:pPr lvl="1">
              <a:lnSpc>
                <a:spcPct val="150000"/>
              </a:lnSpc>
            </a:pPr>
            <a:r>
              <a:rPr lang="en-US" altLang="ko-KR" sz="2800" dirty="0"/>
              <a:t>Reshape 	</a:t>
            </a:r>
          </a:p>
          <a:p>
            <a:pPr marL="457200" lvl="1" indent="0">
              <a:lnSpc>
                <a:spcPct val="100000"/>
              </a:lnSpc>
              <a:buNone/>
            </a:pPr>
            <a:r>
              <a:rPr lang="en-US" altLang="ko-KR" sz="1400" dirty="0"/>
              <a:t>	The given code performs the task of splitting landmark data into training, validation, and testing sets and reshaping the landmark data into a more manageable format.</a:t>
            </a:r>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r>
              <a:rPr lang="en-US" altLang="ko-KR" sz="1400" dirty="0"/>
              <a:t>	The landmark data is divided into training, validation, and testing sets. The training set consists of 1284 data points, where each data point contains 15 landmarks represented by 2D coordinates. The validation and testing sets each contain 428 data points, following the same structure of 15 landmarks with 2D coordinates, resulting in a shape of (428, 15, 2) for both sets. Furthermore, the code reshapes the landmark data into a 2D array format, enabling more efficient processing. After the reshaping, the training set has a shape of (1284, 30), while the validation and testing sets have shapes of (428, 30) each.</a:t>
            </a:r>
            <a:br>
              <a:rPr lang="en-US" altLang="ko-KR" sz="2800" dirty="0"/>
            </a:br>
            <a:endParaRPr lang="en-US" altLang="ko-KR" sz="2800" dirty="0"/>
          </a:p>
        </p:txBody>
      </p:sp>
      <p:pic>
        <p:nvPicPr>
          <p:cNvPr id="6" name="그림 5">
            <a:extLst>
              <a:ext uri="{FF2B5EF4-FFF2-40B4-BE49-F238E27FC236}">
                <a16:creationId xmlns:a16="http://schemas.microsoft.com/office/drawing/2014/main" id="{34CF2C5C-8C5E-C0F3-6E8F-38385A9CA05E}"/>
              </a:ext>
            </a:extLst>
          </p:cNvPr>
          <p:cNvPicPr>
            <a:picLocks noChangeAspect="1"/>
          </p:cNvPicPr>
          <p:nvPr/>
        </p:nvPicPr>
        <p:blipFill>
          <a:blip r:embed="rId2"/>
          <a:stretch>
            <a:fillRect/>
          </a:stretch>
        </p:blipFill>
        <p:spPr>
          <a:xfrm>
            <a:off x="1580562" y="2824663"/>
            <a:ext cx="8421275" cy="781159"/>
          </a:xfrm>
          <a:prstGeom prst="rect">
            <a:avLst/>
          </a:prstGeom>
        </p:spPr>
      </p:pic>
      <p:pic>
        <p:nvPicPr>
          <p:cNvPr id="8" name="그림 7">
            <a:extLst>
              <a:ext uri="{FF2B5EF4-FFF2-40B4-BE49-F238E27FC236}">
                <a16:creationId xmlns:a16="http://schemas.microsoft.com/office/drawing/2014/main" id="{E7ED6E14-49D8-451C-7EE9-8E426F8BF9BC}"/>
              </a:ext>
            </a:extLst>
          </p:cNvPr>
          <p:cNvPicPr>
            <a:picLocks noChangeAspect="1"/>
          </p:cNvPicPr>
          <p:nvPr/>
        </p:nvPicPr>
        <p:blipFill>
          <a:blip r:embed="rId3"/>
          <a:stretch>
            <a:fillRect/>
          </a:stretch>
        </p:blipFill>
        <p:spPr>
          <a:xfrm>
            <a:off x="2341677" y="5315657"/>
            <a:ext cx="1800476" cy="771633"/>
          </a:xfrm>
          <a:prstGeom prst="rect">
            <a:avLst/>
          </a:prstGeom>
        </p:spPr>
      </p:pic>
      <p:pic>
        <p:nvPicPr>
          <p:cNvPr id="10" name="그림 9">
            <a:extLst>
              <a:ext uri="{FF2B5EF4-FFF2-40B4-BE49-F238E27FC236}">
                <a16:creationId xmlns:a16="http://schemas.microsoft.com/office/drawing/2014/main" id="{23334ED6-7CF9-2B92-2CB2-D9418B004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839" y="5415683"/>
            <a:ext cx="1009791" cy="571580"/>
          </a:xfrm>
          <a:prstGeom prst="rect">
            <a:avLst/>
          </a:prstGeom>
        </p:spPr>
      </p:pic>
      <p:pic>
        <p:nvPicPr>
          <p:cNvPr id="12" name="그림 11">
            <a:extLst>
              <a:ext uri="{FF2B5EF4-FFF2-40B4-BE49-F238E27FC236}">
                <a16:creationId xmlns:a16="http://schemas.microsoft.com/office/drawing/2014/main" id="{01F23A02-B3C8-9F2A-848F-5C3C7B7EF729}"/>
              </a:ext>
            </a:extLst>
          </p:cNvPr>
          <p:cNvPicPr>
            <a:picLocks noChangeAspect="1"/>
          </p:cNvPicPr>
          <p:nvPr/>
        </p:nvPicPr>
        <p:blipFill>
          <a:blip r:embed="rId5"/>
          <a:stretch>
            <a:fillRect/>
          </a:stretch>
        </p:blipFill>
        <p:spPr>
          <a:xfrm>
            <a:off x="7074161" y="5415683"/>
            <a:ext cx="800212" cy="485843"/>
          </a:xfrm>
          <a:prstGeom prst="rect">
            <a:avLst/>
          </a:prstGeom>
        </p:spPr>
      </p:pic>
      <p:sp>
        <p:nvSpPr>
          <p:cNvPr id="13" name="화살표: 오른쪽 12">
            <a:extLst>
              <a:ext uri="{FF2B5EF4-FFF2-40B4-BE49-F238E27FC236}">
                <a16:creationId xmlns:a16="http://schemas.microsoft.com/office/drawing/2014/main" id="{EC9D644F-4084-9DF4-7862-D5F4F1A6E0F1}"/>
              </a:ext>
            </a:extLst>
          </p:cNvPr>
          <p:cNvSpPr/>
          <p:nvPr/>
        </p:nvSpPr>
        <p:spPr>
          <a:xfrm>
            <a:off x="5898830" y="5460420"/>
            <a:ext cx="800212" cy="39636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14" name="슬라이드 번호 개체 틀 13">
            <a:extLst>
              <a:ext uri="{FF2B5EF4-FFF2-40B4-BE49-F238E27FC236}">
                <a16:creationId xmlns:a16="http://schemas.microsoft.com/office/drawing/2014/main" id="{1B1BA379-D95B-AEDD-45DD-5B67A8BF3E7C}"/>
              </a:ext>
            </a:extLst>
          </p:cNvPr>
          <p:cNvSpPr>
            <a:spLocks noGrp="1"/>
          </p:cNvSpPr>
          <p:nvPr>
            <p:ph type="sldNum" sz="quarter" idx="12"/>
          </p:nvPr>
        </p:nvSpPr>
        <p:spPr/>
        <p:txBody>
          <a:bodyPr/>
          <a:lstStyle/>
          <a:p>
            <a:fld id="{30DC9666-1470-49BE-BB47-9688307787E9}" type="slidenum">
              <a:rPr lang="ko-KR" altLang="en-US" smtClean="0"/>
              <a:t>5</a:t>
            </a:fld>
            <a:endParaRPr lang="ko-KR" altLang="en-US"/>
          </a:p>
        </p:txBody>
      </p:sp>
    </p:spTree>
    <p:extLst>
      <p:ext uri="{BB962C8B-B14F-4D97-AF65-F5344CB8AC3E}">
        <p14:creationId xmlns:p14="http://schemas.microsoft.com/office/powerpoint/2010/main" val="20787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116010-D245-DF3B-7AAB-E23504F2E2B4}"/>
              </a:ext>
            </a:extLst>
          </p:cNvPr>
          <p:cNvSpPr>
            <a:spLocks noGrp="1"/>
          </p:cNvSpPr>
          <p:nvPr>
            <p:ph type="title"/>
          </p:nvPr>
        </p:nvSpPr>
        <p:spPr/>
        <p:txBody>
          <a:bodyPr/>
          <a:lstStyle/>
          <a:p>
            <a:r>
              <a:rPr lang="en-US" altLang="ko-KR" dirty="0"/>
              <a:t>(3) Network structure</a:t>
            </a:r>
            <a:endParaRPr lang="ko-KR" altLang="en-US" dirty="0"/>
          </a:p>
        </p:txBody>
      </p:sp>
      <p:pic>
        <p:nvPicPr>
          <p:cNvPr id="5" name="내용 개체 틀 4">
            <a:extLst>
              <a:ext uri="{FF2B5EF4-FFF2-40B4-BE49-F238E27FC236}">
                <a16:creationId xmlns:a16="http://schemas.microsoft.com/office/drawing/2014/main" id="{03E3AAEE-B9F1-1BC3-7228-42BF5BD892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349"/>
          <a:stretch/>
        </p:blipFill>
        <p:spPr>
          <a:xfrm>
            <a:off x="5973689" y="1690688"/>
            <a:ext cx="2745827" cy="4444575"/>
          </a:xfrm>
        </p:spPr>
      </p:pic>
      <p:pic>
        <p:nvPicPr>
          <p:cNvPr id="6" name="내용 개체 틀 4">
            <a:extLst>
              <a:ext uri="{FF2B5EF4-FFF2-40B4-BE49-F238E27FC236}">
                <a16:creationId xmlns:a16="http://schemas.microsoft.com/office/drawing/2014/main" id="{9A322A47-877D-44EF-CAB7-0D071A4C3841}"/>
              </a:ext>
            </a:extLst>
          </p:cNvPr>
          <p:cNvPicPr>
            <a:picLocks noChangeAspect="1"/>
          </p:cNvPicPr>
          <p:nvPr/>
        </p:nvPicPr>
        <p:blipFill rotWithShape="1">
          <a:blip r:embed="rId2">
            <a:extLst>
              <a:ext uri="{28A0092B-C50C-407E-A947-70E740481C1C}">
                <a14:useLocalDpi xmlns:a14="http://schemas.microsoft.com/office/drawing/2010/main" val="0"/>
              </a:ext>
            </a:extLst>
          </a:blip>
          <a:srcRect t="49651"/>
          <a:stretch/>
        </p:blipFill>
        <p:spPr>
          <a:xfrm>
            <a:off x="8942918" y="1628161"/>
            <a:ext cx="2745826" cy="4507102"/>
          </a:xfrm>
          <a:prstGeom prst="rect">
            <a:avLst/>
          </a:prstGeom>
        </p:spPr>
      </p:pic>
      <p:cxnSp>
        <p:nvCxnSpPr>
          <p:cNvPr id="8" name="직선 연결선 7">
            <a:extLst>
              <a:ext uri="{FF2B5EF4-FFF2-40B4-BE49-F238E27FC236}">
                <a16:creationId xmlns:a16="http://schemas.microsoft.com/office/drawing/2014/main" id="{F663E873-3BB6-2EB0-E1EC-1F1964258FAF}"/>
              </a:ext>
            </a:extLst>
          </p:cNvPr>
          <p:cNvCxnSpPr>
            <a:cxnSpLocks/>
            <a:stCxn id="5" idx="2"/>
          </p:cNvCxnSpPr>
          <p:nvPr/>
        </p:nvCxnSpPr>
        <p:spPr>
          <a:xfrm>
            <a:off x="7346603" y="6135263"/>
            <a:ext cx="1492596" cy="0"/>
          </a:xfrm>
          <a:prstGeom prst="line">
            <a:avLst/>
          </a:prstGeom>
        </p:spPr>
        <p:style>
          <a:lnRef idx="2">
            <a:schemeClr val="dk1"/>
          </a:lnRef>
          <a:fillRef idx="0">
            <a:schemeClr val="dk1"/>
          </a:fillRef>
          <a:effectRef idx="1">
            <a:schemeClr val="dk1"/>
          </a:effectRef>
          <a:fontRef idx="minor">
            <a:schemeClr val="tx1"/>
          </a:fontRef>
        </p:style>
      </p:cxnSp>
      <p:cxnSp>
        <p:nvCxnSpPr>
          <p:cNvPr id="12" name="직선 연결선 11">
            <a:extLst>
              <a:ext uri="{FF2B5EF4-FFF2-40B4-BE49-F238E27FC236}">
                <a16:creationId xmlns:a16="http://schemas.microsoft.com/office/drawing/2014/main" id="{D54E82B5-8FC0-63F5-91A5-50384BEEC102}"/>
              </a:ext>
            </a:extLst>
          </p:cNvPr>
          <p:cNvCxnSpPr>
            <a:cxnSpLocks/>
          </p:cNvCxnSpPr>
          <p:nvPr/>
        </p:nvCxnSpPr>
        <p:spPr>
          <a:xfrm flipH="1" flipV="1">
            <a:off x="8823235" y="1628161"/>
            <a:ext cx="15964" cy="4507102"/>
          </a:xfrm>
          <a:prstGeom prst="line">
            <a:avLst/>
          </a:prstGeom>
        </p:spPr>
        <p:style>
          <a:lnRef idx="2">
            <a:schemeClr val="dk1"/>
          </a:lnRef>
          <a:fillRef idx="0">
            <a:schemeClr val="dk1"/>
          </a:fillRef>
          <a:effectRef idx="1">
            <a:schemeClr val="dk1"/>
          </a:effectRef>
          <a:fontRef idx="minor">
            <a:schemeClr val="tx1"/>
          </a:fontRef>
        </p:style>
      </p:cxnSp>
      <p:cxnSp>
        <p:nvCxnSpPr>
          <p:cNvPr id="15" name="직선 연결선 14">
            <a:extLst>
              <a:ext uri="{FF2B5EF4-FFF2-40B4-BE49-F238E27FC236}">
                <a16:creationId xmlns:a16="http://schemas.microsoft.com/office/drawing/2014/main" id="{D261CEE2-B873-C01D-7E9D-1CA29FB5CA56}"/>
              </a:ext>
            </a:extLst>
          </p:cNvPr>
          <p:cNvCxnSpPr>
            <a:cxnSpLocks/>
            <a:stCxn id="6" idx="0"/>
          </p:cNvCxnSpPr>
          <p:nvPr/>
        </p:nvCxnSpPr>
        <p:spPr>
          <a:xfrm flipH="1">
            <a:off x="8823235" y="1628161"/>
            <a:ext cx="1492596" cy="0"/>
          </a:xfrm>
          <a:prstGeom prst="line">
            <a:avLst/>
          </a:prstGeom>
        </p:spPr>
        <p:style>
          <a:lnRef idx="2">
            <a:schemeClr val="dk1"/>
          </a:lnRef>
          <a:fillRef idx="0">
            <a:schemeClr val="dk1"/>
          </a:fillRef>
          <a:effectRef idx="1">
            <a:schemeClr val="dk1"/>
          </a:effectRef>
          <a:fontRef idx="minor">
            <a:schemeClr val="tx1"/>
          </a:fontRef>
        </p:style>
      </p:cxnSp>
      <p:sp>
        <p:nvSpPr>
          <p:cNvPr id="22" name="내용 개체 틀 2">
            <a:extLst>
              <a:ext uri="{FF2B5EF4-FFF2-40B4-BE49-F238E27FC236}">
                <a16:creationId xmlns:a16="http://schemas.microsoft.com/office/drawing/2014/main" id="{FF8D8954-E8DE-9E1E-E883-2A2E6B014A3A}"/>
              </a:ext>
            </a:extLst>
          </p:cNvPr>
          <p:cNvSpPr txBox="1">
            <a:spLocks/>
          </p:cNvSpPr>
          <p:nvPr/>
        </p:nvSpPr>
        <p:spPr>
          <a:xfrm>
            <a:off x="838201" y="1690688"/>
            <a:ext cx="5031770" cy="4588191"/>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ko-KR" sz="1200" b="1" dirty="0"/>
              <a:t>Input Layer </a:t>
            </a:r>
            <a:r>
              <a:rPr lang="en-US" altLang="ko-KR" sz="1200" dirty="0"/>
              <a:t>: It receives a single-channel image of size 96x96 as input.</a:t>
            </a:r>
          </a:p>
          <a:p>
            <a:pPr>
              <a:lnSpc>
                <a:spcPct val="100000"/>
              </a:lnSpc>
            </a:pPr>
            <a:r>
              <a:rPr lang="en-US" altLang="ko-KR" sz="1200" b="1" dirty="0"/>
              <a:t>Convolution Layers </a:t>
            </a:r>
            <a:r>
              <a:rPr lang="en-US" altLang="ko-KR" sz="1200" dirty="0"/>
              <a:t>: These layers are stacked alternately. Each convolution layer uses a 3x3 filter and a </a:t>
            </a:r>
            <a:r>
              <a:rPr lang="en-US" altLang="ko-KR" sz="1200" dirty="0" err="1"/>
              <a:t>ReLU</a:t>
            </a:r>
            <a:r>
              <a:rPr lang="en-US" altLang="ko-KR" sz="1200" dirty="0"/>
              <a:t> activation function to extract features from the input image</a:t>
            </a:r>
          </a:p>
          <a:p>
            <a:pPr>
              <a:lnSpc>
                <a:spcPct val="100000"/>
              </a:lnSpc>
            </a:pPr>
            <a:r>
              <a:rPr lang="en-US" altLang="ko-KR" sz="1200" b="1" dirty="0"/>
              <a:t>Pooling Layers </a:t>
            </a:r>
            <a:r>
              <a:rPr lang="en-US" altLang="ko-KR" sz="1200" dirty="0"/>
              <a:t>: These layers reduce the size of the feature maps by half using a 2x2 pooling window, preserving spatial information while reducing dimensions. </a:t>
            </a:r>
          </a:p>
          <a:p>
            <a:pPr>
              <a:lnSpc>
                <a:spcPct val="100000"/>
              </a:lnSpc>
            </a:pPr>
            <a:r>
              <a:rPr lang="en-US" altLang="ko-KR" sz="1200" b="1" dirty="0"/>
              <a:t>Dropout Layers </a:t>
            </a:r>
            <a:r>
              <a:rPr lang="en-US" altLang="ko-KR" sz="1200" dirty="0"/>
              <a:t>: These layers randomly deactivate neurons to prevent overfitting.</a:t>
            </a:r>
          </a:p>
          <a:p>
            <a:pPr>
              <a:lnSpc>
                <a:spcPct val="100000"/>
              </a:lnSpc>
            </a:pPr>
            <a:r>
              <a:rPr lang="en-US" altLang="ko-KR" sz="1200" b="1" dirty="0"/>
              <a:t>Flatten Layer </a:t>
            </a:r>
            <a:r>
              <a:rPr lang="en-US" altLang="ko-KR" sz="1200" dirty="0"/>
              <a:t>: This layer flattens the tensor output into a 1-dimensional form. It transforms the extracted feature maps from the previous step into a 1D shape.</a:t>
            </a:r>
          </a:p>
          <a:p>
            <a:pPr>
              <a:lnSpc>
                <a:spcPct val="100000"/>
              </a:lnSpc>
            </a:pPr>
            <a:r>
              <a:rPr lang="en-US" altLang="ko-KR" sz="1200" b="1" dirty="0"/>
              <a:t>Fully Connected Layers </a:t>
            </a:r>
            <a:r>
              <a:rPr lang="en-US" altLang="ko-KR" sz="1200" dirty="0"/>
              <a:t>: The fully connected layer consists of 64 neurons with a </a:t>
            </a:r>
            <a:r>
              <a:rPr lang="en-US" altLang="ko-KR" sz="1200" dirty="0" err="1"/>
              <a:t>ReLU</a:t>
            </a:r>
            <a:r>
              <a:rPr lang="en-US" altLang="ko-KR" sz="1200" dirty="0"/>
              <a:t> activation function. It uses the extracted features to learn more complex patterns.</a:t>
            </a:r>
          </a:p>
          <a:p>
            <a:pPr>
              <a:lnSpc>
                <a:spcPct val="100000"/>
              </a:lnSpc>
            </a:pPr>
            <a:r>
              <a:rPr lang="en-US" altLang="ko-KR" sz="1200" b="1" dirty="0"/>
              <a:t>Output Layer </a:t>
            </a:r>
            <a:r>
              <a:rPr lang="en-US" altLang="ko-KR" sz="1200" dirty="0"/>
              <a:t>: It consists of 30 neurons, representing the x and y coordinates of 15 landmarks to be predicted. The output layer does not have an activation function and provides linear outputs.</a:t>
            </a:r>
          </a:p>
        </p:txBody>
      </p:sp>
      <p:sp>
        <p:nvSpPr>
          <p:cNvPr id="23" name="슬라이드 번호 개체 틀 22">
            <a:extLst>
              <a:ext uri="{FF2B5EF4-FFF2-40B4-BE49-F238E27FC236}">
                <a16:creationId xmlns:a16="http://schemas.microsoft.com/office/drawing/2014/main" id="{E68B56A7-6930-1C4A-DE63-EF7D63D810A5}"/>
              </a:ext>
            </a:extLst>
          </p:cNvPr>
          <p:cNvSpPr>
            <a:spLocks noGrp="1"/>
          </p:cNvSpPr>
          <p:nvPr>
            <p:ph type="sldNum" sz="quarter" idx="12"/>
          </p:nvPr>
        </p:nvSpPr>
        <p:spPr/>
        <p:txBody>
          <a:bodyPr/>
          <a:lstStyle/>
          <a:p>
            <a:fld id="{30DC9666-1470-49BE-BB47-9688307787E9}" type="slidenum">
              <a:rPr lang="ko-KR" altLang="en-US" smtClean="0"/>
              <a:t>6</a:t>
            </a:fld>
            <a:endParaRPr lang="ko-KR" altLang="en-US"/>
          </a:p>
        </p:txBody>
      </p:sp>
    </p:spTree>
    <p:extLst>
      <p:ext uri="{BB962C8B-B14F-4D97-AF65-F5344CB8AC3E}">
        <p14:creationId xmlns:p14="http://schemas.microsoft.com/office/powerpoint/2010/main" val="67745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16F7A6-E278-B007-DA30-174044718C07}"/>
              </a:ext>
            </a:extLst>
          </p:cNvPr>
          <p:cNvSpPr>
            <a:spLocks noGrp="1"/>
          </p:cNvSpPr>
          <p:nvPr>
            <p:ph type="title"/>
          </p:nvPr>
        </p:nvSpPr>
        <p:spPr/>
        <p:txBody>
          <a:bodyPr/>
          <a:lstStyle/>
          <a:p>
            <a:r>
              <a:rPr lang="en-US" altLang="ko-KR" dirty="0"/>
              <a:t>(4) Loss functions</a:t>
            </a:r>
            <a:endParaRPr lang="ko-KR" altLang="en-US" dirty="0"/>
          </a:p>
        </p:txBody>
      </p:sp>
      <p:sp>
        <p:nvSpPr>
          <p:cNvPr id="3" name="내용 개체 틀 2">
            <a:extLst>
              <a:ext uri="{FF2B5EF4-FFF2-40B4-BE49-F238E27FC236}">
                <a16:creationId xmlns:a16="http://schemas.microsoft.com/office/drawing/2014/main" id="{A0B9AF07-9430-EFCA-FF4A-C2EB4A7862FF}"/>
              </a:ext>
            </a:extLst>
          </p:cNvPr>
          <p:cNvSpPr>
            <a:spLocks noGrp="1"/>
          </p:cNvSpPr>
          <p:nvPr>
            <p:ph idx="1"/>
          </p:nvPr>
        </p:nvSpPr>
        <p:spPr>
          <a:xfrm>
            <a:off x="838200" y="2057399"/>
            <a:ext cx="4229100" cy="3871913"/>
          </a:xfrm>
        </p:spPr>
        <p:txBody>
          <a:bodyPr>
            <a:normAutofit/>
          </a:bodyPr>
          <a:lstStyle/>
          <a:p>
            <a:r>
              <a:rPr lang="en-US" altLang="ko-KR" dirty="0"/>
              <a:t>L1-loss</a:t>
            </a:r>
          </a:p>
          <a:p>
            <a:endParaRPr lang="en-US" altLang="ko-KR" dirty="0"/>
          </a:p>
          <a:p>
            <a:pPr marL="0" indent="0">
              <a:buNone/>
            </a:pPr>
            <a:endParaRPr lang="en-US" altLang="ko-KR" dirty="0"/>
          </a:p>
          <a:p>
            <a:r>
              <a:rPr lang="en-US" altLang="ko-KR" dirty="0"/>
              <a:t>cosine-loss</a:t>
            </a:r>
          </a:p>
        </p:txBody>
      </p:sp>
      <p:pic>
        <p:nvPicPr>
          <p:cNvPr id="9" name="그림 8">
            <a:extLst>
              <a:ext uri="{FF2B5EF4-FFF2-40B4-BE49-F238E27FC236}">
                <a16:creationId xmlns:a16="http://schemas.microsoft.com/office/drawing/2014/main" id="{7E5E3489-4992-5E68-A11D-22FAD6A00239}"/>
              </a:ext>
            </a:extLst>
          </p:cNvPr>
          <p:cNvPicPr>
            <a:picLocks noChangeAspect="1"/>
          </p:cNvPicPr>
          <p:nvPr/>
        </p:nvPicPr>
        <p:blipFill rotWithShape="1">
          <a:blip r:embed="rId2"/>
          <a:srcRect l="783" t="3679" r="55497" b="80789"/>
          <a:stretch/>
        </p:blipFill>
        <p:spPr>
          <a:xfrm>
            <a:off x="1093142" y="2722507"/>
            <a:ext cx="3719216" cy="569656"/>
          </a:xfrm>
          <a:prstGeom prst="rect">
            <a:avLst/>
          </a:prstGeom>
        </p:spPr>
      </p:pic>
      <p:pic>
        <p:nvPicPr>
          <p:cNvPr id="10" name="그림 9">
            <a:extLst>
              <a:ext uri="{FF2B5EF4-FFF2-40B4-BE49-F238E27FC236}">
                <a16:creationId xmlns:a16="http://schemas.microsoft.com/office/drawing/2014/main" id="{FA55EDE6-4493-CAA6-B251-9EE673BE6413}"/>
              </a:ext>
            </a:extLst>
          </p:cNvPr>
          <p:cNvPicPr>
            <a:picLocks noChangeAspect="1"/>
          </p:cNvPicPr>
          <p:nvPr/>
        </p:nvPicPr>
        <p:blipFill rotWithShape="1">
          <a:blip r:embed="rId2"/>
          <a:srcRect t="37534" r="32309" b="22211"/>
          <a:stretch/>
        </p:blipFill>
        <p:spPr>
          <a:xfrm>
            <a:off x="623140" y="4176657"/>
            <a:ext cx="5472860" cy="1476375"/>
          </a:xfrm>
          <a:prstGeom prst="rect">
            <a:avLst/>
          </a:prstGeom>
        </p:spPr>
      </p:pic>
      <p:pic>
        <p:nvPicPr>
          <p:cNvPr id="11" name="그림 10">
            <a:extLst>
              <a:ext uri="{FF2B5EF4-FFF2-40B4-BE49-F238E27FC236}">
                <a16:creationId xmlns:a16="http://schemas.microsoft.com/office/drawing/2014/main" id="{A92FF307-6AD4-D9E3-15B2-ADD069515838}"/>
              </a:ext>
            </a:extLst>
          </p:cNvPr>
          <p:cNvPicPr>
            <a:picLocks noChangeAspect="1"/>
          </p:cNvPicPr>
          <p:nvPr/>
        </p:nvPicPr>
        <p:blipFill rotWithShape="1">
          <a:blip r:embed="rId2"/>
          <a:srcRect l="-1" t="83304" r="41778" b="3025"/>
          <a:stretch/>
        </p:blipFill>
        <p:spPr>
          <a:xfrm>
            <a:off x="6464054" y="4680227"/>
            <a:ext cx="4953000" cy="501374"/>
          </a:xfrm>
          <a:prstGeom prst="rect">
            <a:avLst/>
          </a:prstGeom>
        </p:spPr>
      </p:pic>
      <p:pic>
        <p:nvPicPr>
          <p:cNvPr id="12" name="그림 11">
            <a:extLst>
              <a:ext uri="{FF2B5EF4-FFF2-40B4-BE49-F238E27FC236}">
                <a16:creationId xmlns:a16="http://schemas.microsoft.com/office/drawing/2014/main" id="{38BDF610-ECF5-D4CB-FD44-6F464E480A6A}"/>
              </a:ext>
            </a:extLst>
          </p:cNvPr>
          <p:cNvPicPr>
            <a:picLocks noChangeAspect="1"/>
          </p:cNvPicPr>
          <p:nvPr/>
        </p:nvPicPr>
        <p:blipFill rotWithShape="1">
          <a:blip r:embed="rId2"/>
          <a:srcRect t="19623" r="53415" b="64846"/>
          <a:stretch/>
        </p:blipFill>
        <p:spPr>
          <a:xfrm>
            <a:off x="6464054" y="2722508"/>
            <a:ext cx="3962994" cy="569655"/>
          </a:xfrm>
          <a:prstGeom prst="rect">
            <a:avLst/>
          </a:prstGeom>
        </p:spPr>
      </p:pic>
      <p:sp>
        <p:nvSpPr>
          <p:cNvPr id="13" name="내용 개체 틀 2">
            <a:extLst>
              <a:ext uri="{FF2B5EF4-FFF2-40B4-BE49-F238E27FC236}">
                <a16:creationId xmlns:a16="http://schemas.microsoft.com/office/drawing/2014/main" id="{6C51BEE0-05C7-2B63-A5A5-8039D84B1FE4}"/>
              </a:ext>
            </a:extLst>
          </p:cNvPr>
          <p:cNvSpPr txBox="1">
            <a:spLocks/>
          </p:cNvSpPr>
          <p:nvPr/>
        </p:nvSpPr>
        <p:spPr>
          <a:xfrm>
            <a:off x="6197948" y="2057398"/>
            <a:ext cx="4229100" cy="387191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L2-loss</a:t>
            </a:r>
          </a:p>
          <a:p>
            <a:pPr>
              <a:lnSpc>
                <a:spcPct val="150000"/>
              </a:lnSpc>
            </a:pPr>
            <a:endParaRPr lang="en-US" altLang="ko-KR" dirty="0"/>
          </a:p>
          <a:p>
            <a:pPr>
              <a:lnSpc>
                <a:spcPct val="150000"/>
              </a:lnSpc>
            </a:pPr>
            <a:r>
              <a:rPr lang="en-US" altLang="ko-KR" dirty="0"/>
              <a:t>Combined</a:t>
            </a:r>
            <a:br>
              <a:rPr lang="en-US" altLang="ko-KR" dirty="0"/>
            </a:br>
            <a:r>
              <a:rPr lang="en-US" altLang="ko-KR" dirty="0"/>
              <a:t>(L2-loss+cosine_loss)</a:t>
            </a:r>
            <a:endParaRPr lang="ko-KR" altLang="en-US" dirty="0"/>
          </a:p>
        </p:txBody>
      </p:sp>
      <p:sp>
        <p:nvSpPr>
          <p:cNvPr id="14" name="슬라이드 번호 개체 틀 13">
            <a:extLst>
              <a:ext uri="{FF2B5EF4-FFF2-40B4-BE49-F238E27FC236}">
                <a16:creationId xmlns:a16="http://schemas.microsoft.com/office/drawing/2014/main" id="{E97CC812-249E-1FBC-7A9D-8FDBB1EACF41}"/>
              </a:ext>
            </a:extLst>
          </p:cNvPr>
          <p:cNvSpPr>
            <a:spLocks noGrp="1"/>
          </p:cNvSpPr>
          <p:nvPr>
            <p:ph type="sldNum" sz="quarter" idx="12"/>
          </p:nvPr>
        </p:nvSpPr>
        <p:spPr/>
        <p:txBody>
          <a:bodyPr/>
          <a:lstStyle/>
          <a:p>
            <a:fld id="{30DC9666-1470-49BE-BB47-9688307787E9}" type="slidenum">
              <a:rPr lang="ko-KR" altLang="en-US" smtClean="0"/>
              <a:t>7</a:t>
            </a:fld>
            <a:endParaRPr lang="ko-KR" altLang="en-US"/>
          </a:p>
        </p:txBody>
      </p:sp>
    </p:spTree>
    <p:extLst>
      <p:ext uri="{BB962C8B-B14F-4D97-AF65-F5344CB8AC3E}">
        <p14:creationId xmlns:p14="http://schemas.microsoft.com/office/powerpoint/2010/main" val="62520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p>
          <a:p>
            <a:pPr marL="457200" lvl="1" indent="0">
              <a:buNone/>
            </a:pPr>
            <a:r>
              <a:rPr lang="en-US" altLang="ko-KR" sz="1800" dirty="0"/>
              <a:t>1.  L1-loss</a:t>
            </a:r>
          </a:p>
          <a:p>
            <a:pPr marL="457200" lvl="1" indent="0">
              <a:buNone/>
            </a:pPr>
            <a:r>
              <a:rPr lang="en-US" altLang="ko-KR" sz="1800" dirty="0"/>
              <a:t>	- Validation Loss : 4.54167</a:t>
            </a:r>
          </a:p>
          <a:p>
            <a:pPr marL="457200" lvl="1" indent="0">
              <a:buNone/>
            </a:pPr>
            <a:r>
              <a:rPr lang="en-US" altLang="ko-KR" sz="1800" dirty="0"/>
              <a:t>	- Early Stopping : Training ended after 953 epochs</a:t>
            </a:r>
          </a:p>
          <a:p>
            <a:pPr marL="800100" lvl="1" indent="-342900">
              <a:buAutoNum type="arabicPeriod" startAt="2"/>
            </a:pPr>
            <a:r>
              <a:rPr lang="en-US" altLang="ko-KR" sz="1800" dirty="0"/>
              <a:t>L2-loss</a:t>
            </a:r>
          </a:p>
          <a:p>
            <a:pPr marL="457200" lvl="1" indent="0">
              <a:buNone/>
            </a:pPr>
            <a:r>
              <a:rPr lang="en-US" altLang="ko-KR" sz="1800" dirty="0"/>
              <a:t>	- Validation Loss : 46.915615</a:t>
            </a:r>
          </a:p>
          <a:p>
            <a:pPr marL="457200" lvl="1" indent="0">
              <a:buNone/>
            </a:pPr>
            <a:r>
              <a:rPr lang="en-US" altLang="ko-KR" sz="1800" dirty="0"/>
              <a:t>	- Early Stopping : Training ended after 757 epochs</a:t>
            </a:r>
          </a:p>
          <a:p>
            <a:pPr marL="457200" lvl="1" indent="0">
              <a:buNone/>
            </a:pPr>
            <a:r>
              <a:rPr lang="en-US" altLang="ko-KR" sz="1800" dirty="0"/>
              <a:t>3.  cosine-loss</a:t>
            </a:r>
          </a:p>
          <a:p>
            <a:pPr marL="457200" lvl="1" indent="0">
              <a:buNone/>
            </a:pPr>
            <a:r>
              <a:rPr lang="en-US" altLang="ko-KR" sz="1800" dirty="0"/>
              <a:t>	- Validation Loss : 0.0010575056 </a:t>
            </a:r>
          </a:p>
          <a:p>
            <a:pPr marL="457200" lvl="1" indent="0">
              <a:buNone/>
            </a:pPr>
            <a:r>
              <a:rPr lang="en-US" altLang="ko-KR" sz="1800" dirty="0"/>
              <a:t>	- Early Stopping : Training ended after 1000 epochs (no early stopping)</a:t>
            </a:r>
          </a:p>
          <a:p>
            <a:pPr marL="457200" lvl="1" indent="0">
              <a:buNone/>
            </a:pPr>
            <a:r>
              <a:rPr lang="en-US" altLang="ko-KR" sz="1800" dirty="0"/>
              <a:t>4.  combined</a:t>
            </a:r>
          </a:p>
          <a:p>
            <a:pPr marL="457200" lvl="1" indent="0">
              <a:buNone/>
            </a:pPr>
            <a:r>
              <a:rPr lang="en-US" altLang="ko-KR" sz="1800" dirty="0"/>
              <a:t>	- Validation Loss : 43.097847 </a:t>
            </a:r>
          </a:p>
          <a:p>
            <a:pPr marL="457200" lvl="1" indent="0">
              <a:buNone/>
            </a:pPr>
            <a:r>
              <a:rPr lang="en-US" altLang="ko-KR" sz="1800" dirty="0"/>
              <a:t>	- Early Stopping : Training ended after 810 epochs</a:t>
            </a:r>
          </a:p>
          <a:p>
            <a:pPr marL="457200" lvl="1" indent="0">
              <a:buNone/>
            </a:pPr>
            <a:endParaRPr lang="ko-KR" altLang="en-US"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8</a:t>
            </a:fld>
            <a:endParaRPr lang="ko-KR" altLang="en-US"/>
          </a:p>
        </p:txBody>
      </p:sp>
    </p:spTree>
    <p:extLst>
      <p:ext uri="{BB962C8B-B14F-4D97-AF65-F5344CB8AC3E}">
        <p14:creationId xmlns:p14="http://schemas.microsoft.com/office/powerpoint/2010/main" val="364755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The performance appears to be better with cosine-loss, L1-loss, combined loss, and L2- loss in that order. However, we identified issues when applying L2-loss and cosine-loss. </a:t>
            </a:r>
            <a:r>
              <a:rPr lang="en-US" altLang="ko-KR" sz="1800" b="1" dirty="0"/>
              <a:t>L1-loss</a:t>
            </a:r>
            <a:r>
              <a:rPr lang="en-US" altLang="ko-KR" sz="1800" dirty="0"/>
              <a:t> calculates the absolute difference between predicted values and actual values, which makes it non-differentiable at every point. This can be problematic when using optimization algorithms like gradient descent to train the model. </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9</a:t>
            </a:fld>
            <a:endParaRPr lang="ko-KR" altLang="en-US"/>
          </a:p>
        </p:txBody>
      </p:sp>
      <p:grpSp>
        <p:nvGrpSpPr>
          <p:cNvPr id="6" name="그룹 5">
            <a:extLst>
              <a:ext uri="{FF2B5EF4-FFF2-40B4-BE49-F238E27FC236}">
                <a16:creationId xmlns:a16="http://schemas.microsoft.com/office/drawing/2014/main" id="{705882DE-E887-9CAB-1FD4-82C1C83689DE}"/>
              </a:ext>
            </a:extLst>
          </p:cNvPr>
          <p:cNvGrpSpPr/>
          <p:nvPr/>
        </p:nvGrpSpPr>
        <p:grpSpPr>
          <a:xfrm>
            <a:off x="838200" y="3601070"/>
            <a:ext cx="10040983" cy="2953870"/>
            <a:chOff x="1075508" y="3601070"/>
            <a:chExt cx="10040983" cy="2953870"/>
          </a:xfrm>
        </p:grpSpPr>
        <p:pic>
          <p:nvPicPr>
            <p:cNvPr id="10" name="그림 9">
              <a:extLst>
                <a:ext uri="{FF2B5EF4-FFF2-40B4-BE49-F238E27FC236}">
                  <a16:creationId xmlns:a16="http://schemas.microsoft.com/office/drawing/2014/main" id="{5DD82239-C2B1-707B-04AC-DCD943EEE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52372"/>
              <a:ext cx="4096084" cy="2651265"/>
            </a:xfrm>
            <a:prstGeom prst="rect">
              <a:avLst/>
            </a:prstGeom>
          </p:spPr>
        </p:pic>
        <p:pic>
          <p:nvPicPr>
            <p:cNvPr id="12" name="그림 11">
              <a:extLst>
                <a:ext uri="{FF2B5EF4-FFF2-40B4-BE49-F238E27FC236}">
                  <a16:creationId xmlns:a16="http://schemas.microsoft.com/office/drawing/2014/main" id="{0731D6AC-369C-95AD-1606-FD902BE7D0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8242"/>
              <a:ext cx="5457227" cy="2658561"/>
            </a:xfrm>
            <a:prstGeom prst="rect">
              <a:avLst/>
            </a:prstGeom>
          </p:spPr>
        </p:pic>
        <p:sp>
          <p:nvSpPr>
            <p:cNvPr id="5" name="직사각형 4">
              <a:extLst>
                <a:ext uri="{FF2B5EF4-FFF2-40B4-BE49-F238E27FC236}">
                  <a16:creationId xmlns:a16="http://schemas.microsoft.com/office/drawing/2014/main" id="{D0D43C92-8710-B935-0D38-10BDF49EC68E}"/>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4764740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1493</Words>
  <Application>Microsoft Office PowerPoint</Application>
  <PresentationFormat>와이드스크린</PresentationFormat>
  <Paragraphs>153</Paragraphs>
  <Slides>19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19</vt:i4>
      </vt:variant>
    </vt:vector>
  </HeadingPairs>
  <TitlesOfParts>
    <vt:vector size="22" baseType="lpstr">
      <vt:lpstr>맑은 고딕</vt:lpstr>
      <vt:lpstr>Arial</vt:lpstr>
      <vt:lpstr>Office 테마</vt:lpstr>
      <vt:lpstr>Computer Vision – Spring 2023 Final Project</vt:lpstr>
      <vt:lpstr>Contents</vt:lpstr>
      <vt:lpstr>(1) Dataset visualization</vt:lpstr>
      <vt:lpstr>(2) Preprocessing </vt:lpstr>
      <vt:lpstr>(2) Preprocessing </vt:lpstr>
      <vt:lpstr>(3) Network structure</vt:lpstr>
      <vt:lpstr>(4) Loss functions</vt:lpstr>
      <vt:lpstr>(5) Results</vt:lpstr>
      <vt:lpstr>(5) Results</vt:lpstr>
      <vt:lpstr>(5) Results</vt:lpstr>
      <vt:lpstr>(5) Results</vt:lpstr>
      <vt:lpstr>(5) Results</vt:lpstr>
      <vt:lpstr>(5) Results</vt:lpstr>
      <vt:lpstr>(5) Results</vt:lpstr>
      <vt:lpstr>(5) Results</vt:lpstr>
      <vt:lpstr>(5) Results</vt:lpstr>
      <vt:lpstr>(5) Results</vt:lpstr>
      <vt:lpstr>(5) Results</vt:lpstr>
      <vt:lpstr>(6)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 Spring 2023  Final Project</dc:title>
  <dc:creator>김 희찬</dc:creator>
  <cp:lastModifiedBy>김 희찬</cp:lastModifiedBy>
  <cp:revision>211</cp:revision>
  <dcterms:created xsi:type="dcterms:W3CDTF">2023-06-19T12:25:40Z</dcterms:created>
  <dcterms:modified xsi:type="dcterms:W3CDTF">2023-06-20T12:10:32Z</dcterms:modified>
</cp:coreProperties>
</file>