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CO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C91356C-5C5A-4469-98A7-2B829AAC71D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D5DC4C9-C39A-4985-9479-2626AD788708}" type="slidenum">
              <a:rPr b="0" lang="es-CO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C1936FD-64E0-45E5-9DC6-D316E522C22A}" type="slidenum">
              <a:rPr b="0" lang="es-CO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681E019-D808-4AC1-87BD-013D8824C6B9}" type="slidenum">
              <a:rPr b="0" lang="es-CO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A642352-1DB9-427A-A76F-AC69FC05CA6F}" type="slidenum">
              <a:rPr b="0" lang="es-CO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CO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  <a:endParaRPr b="0" lang="es-CO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C4ABAEF-3231-47E5-A246-68132F669988}" type="datetime">
              <a:rPr b="0" lang="es-CO" sz="1200" spc="-1" strike="noStrike">
                <a:solidFill>
                  <a:srgbClr val="8b8b8b"/>
                </a:solidFill>
                <a:latin typeface="Calibri"/>
              </a:rPr>
              <a:t>18/10/20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196D3E9-8A64-465B-8A2F-B15DE98440CE}" type="slidenum">
              <a:rPr b="0" lang="es-CO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s-CO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  <a:endParaRPr b="0" lang="es-CO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Haga clic para modificar el estilo de texto del patrón</a:t>
            </a:r>
            <a:endParaRPr b="0" lang="es-CO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Segundo nivel</a:t>
            </a:r>
            <a:endParaRPr b="0" lang="es-CO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Tercer nivel</a:t>
            </a:r>
            <a:endParaRPr b="0" lang="es-CO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Cuarto nivel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Quinto nivel</a:t>
            </a:r>
            <a:endParaRPr b="0" lang="es-CO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50A9FA2-26F2-42CC-94CE-47B9BB0B9492}" type="datetime">
              <a:rPr b="0" lang="es-CO" sz="1200" spc="-1" strike="noStrike">
                <a:solidFill>
                  <a:srgbClr val="8b8b8b"/>
                </a:solidFill>
                <a:latin typeface="Calibri"/>
              </a:rPr>
              <a:t>18/10/20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A51234C-7B07-425E-9218-EA2E022E5472}" type="slidenum">
              <a:rPr b="0" lang="es-CO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8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8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8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"/>
          <p:cNvPicPr/>
          <p:nvPr/>
        </p:nvPicPr>
        <p:blipFill>
          <a:blip r:embed="rId1"/>
          <a:stretch/>
        </p:blipFill>
        <p:spPr>
          <a:xfrm>
            <a:off x="0" y="82800"/>
            <a:ext cx="9143640" cy="4785840"/>
          </a:xfrm>
          <a:prstGeom prst="rect">
            <a:avLst/>
          </a:prstGeom>
          <a:ln w="9360">
            <a:noFill/>
          </a:ln>
        </p:spPr>
      </p:pic>
      <p:sp>
        <p:nvSpPr>
          <p:cNvPr id="89" name="TextShape 1"/>
          <p:cNvSpPr txBox="1"/>
          <p:nvPr/>
        </p:nvSpPr>
        <p:spPr>
          <a:xfrm>
            <a:off x="500040" y="1244520"/>
            <a:ext cx="795780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CO" sz="3600" spc="-1" strike="noStrike">
                <a:solidFill>
                  <a:srgbClr val="ffffff"/>
                </a:solidFill>
                <a:latin typeface="Gandhi Sans"/>
              </a:rPr>
              <a:t>Software de Apoyo para Diagnóstico Diferencial</a:t>
            </a:r>
            <a:br/>
            <a:endParaRPr b="0" lang="es-CO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71600" y="3071880"/>
            <a:ext cx="6400440" cy="10378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15000"/>
          </a:bodyPr>
          <a:p>
            <a:pPr algn="ctr"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1" lang="es-CO" sz="3600" spc="-1" strike="noStrike">
                <a:solidFill>
                  <a:srgbClr val="bfbfbf"/>
                </a:solidFill>
                <a:latin typeface="Gandhi Sans"/>
              </a:rPr>
              <a:t>NicolásNicolás Ricardo Valderrama,  Junior Bornacelly Navarro, Sergio David Lopez Pardo, David Ricardo Pedraza Silva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91" name="Picture 6" descr=""/>
          <p:cNvPicPr/>
          <p:nvPr/>
        </p:nvPicPr>
        <p:blipFill>
          <a:blip r:embed="rId2"/>
          <a:srcRect l="0" t="0" r="9175" b="0"/>
          <a:stretch/>
        </p:blipFill>
        <p:spPr>
          <a:xfrm>
            <a:off x="0" y="6505560"/>
            <a:ext cx="9143640" cy="352080"/>
          </a:xfrm>
          <a:prstGeom prst="rect">
            <a:avLst/>
          </a:prstGeom>
          <a:ln w="9360">
            <a:noFill/>
          </a:ln>
        </p:spPr>
      </p:pic>
      <p:pic>
        <p:nvPicPr>
          <p:cNvPr id="92" name="Picture 7" descr=""/>
          <p:cNvPicPr/>
          <p:nvPr/>
        </p:nvPicPr>
        <p:blipFill>
          <a:blip r:embed="rId3"/>
          <a:srcRect l="0" t="0" r="9091" b="16597"/>
          <a:stretch/>
        </p:blipFill>
        <p:spPr>
          <a:xfrm>
            <a:off x="0" y="4714920"/>
            <a:ext cx="9143640" cy="142560"/>
          </a:xfrm>
          <a:prstGeom prst="rect">
            <a:avLst/>
          </a:prstGeom>
          <a:ln w="9360">
            <a:noFill/>
          </a:ln>
        </p:spPr>
      </p:pic>
      <p:pic>
        <p:nvPicPr>
          <p:cNvPr id="93" name="Imagen 3" descr=""/>
          <p:cNvPicPr/>
          <p:nvPr/>
        </p:nvPicPr>
        <p:blipFill>
          <a:blip r:embed="rId4"/>
          <a:stretch/>
        </p:blipFill>
        <p:spPr>
          <a:xfrm>
            <a:off x="5580000" y="5077440"/>
            <a:ext cx="3023640" cy="1337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 descr=""/>
          <p:cNvPicPr/>
          <p:nvPr/>
        </p:nvPicPr>
        <p:blipFill>
          <a:blip r:embed="rId1"/>
          <a:srcRect l="0" t="0" r="2520" b="-18489"/>
          <a:stretch/>
        </p:blipFill>
        <p:spPr>
          <a:xfrm>
            <a:off x="456840" y="3037320"/>
            <a:ext cx="6400440" cy="135720"/>
          </a:xfrm>
          <a:prstGeom prst="rect">
            <a:avLst/>
          </a:prstGeom>
          <a:ln w="9360">
            <a:noFill/>
          </a:ln>
        </p:spPr>
      </p:pic>
      <p:pic>
        <p:nvPicPr>
          <p:cNvPr id="95" name="Picture 5" descr=""/>
          <p:cNvPicPr/>
          <p:nvPr/>
        </p:nvPicPr>
        <p:blipFill>
          <a:blip r:embed="rId2"/>
          <a:stretch/>
        </p:blipFill>
        <p:spPr>
          <a:xfrm>
            <a:off x="409680" y="1357200"/>
            <a:ext cx="304560" cy="428400"/>
          </a:xfrm>
          <a:prstGeom prst="rect">
            <a:avLst/>
          </a:prstGeom>
          <a:ln w="9360"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677880" y="1398600"/>
            <a:ext cx="8286480" cy="774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CO" sz="2200" spc="-1" strike="noStrike">
                <a:solidFill>
                  <a:srgbClr val="000000"/>
                </a:solidFill>
                <a:latin typeface="Albertus"/>
              </a:rPr>
              <a:t>Problema a resolver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97" name="Imagen 8" descr=""/>
          <p:cNvPicPr/>
          <p:nvPr/>
        </p:nvPicPr>
        <p:blipFill>
          <a:blip r:embed="rId3"/>
          <a:stretch/>
        </p:blipFill>
        <p:spPr>
          <a:xfrm>
            <a:off x="6588360" y="51840"/>
            <a:ext cx="1906920" cy="843840"/>
          </a:xfrm>
          <a:prstGeom prst="rect">
            <a:avLst/>
          </a:prstGeom>
          <a:ln>
            <a:noFill/>
          </a:ln>
        </p:spPr>
      </p:pic>
      <p:sp>
        <p:nvSpPr>
          <p:cNvPr id="98" name="TextShape 2"/>
          <p:cNvSpPr txBox="1"/>
          <p:nvPr/>
        </p:nvSpPr>
        <p:spPr>
          <a:xfrm>
            <a:off x="457200" y="3037320"/>
            <a:ext cx="7772400" cy="153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</a:rPr>
              <a:t>Desarrollar una herramienta de apoyo para el diagnóstico de enfermedades.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4" descr=""/>
          <p:cNvPicPr/>
          <p:nvPr/>
        </p:nvPicPr>
        <p:blipFill>
          <a:blip r:embed="rId1"/>
          <a:srcRect l="0" t="0" r="2520" b="-18489"/>
          <a:stretch/>
        </p:blipFill>
        <p:spPr>
          <a:xfrm>
            <a:off x="414360" y="1071720"/>
            <a:ext cx="8300520" cy="213840"/>
          </a:xfrm>
          <a:prstGeom prst="rect">
            <a:avLst/>
          </a:prstGeom>
          <a:ln w="9360">
            <a:noFill/>
          </a:ln>
        </p:spPr>
      </p:pic>
      <p:pic>
        <p:nvPicPr>
          <p:cNvPr id="100" name="Picture 5" descr=""/>
          <p:cNvPicPr/>
          <p:nvPr/>
        </p:nvPicPr>
        <p:blipFill>
          <a:blip r:embed="rId2"/>
          <a:stretch/>
        </p:blipFill>
        <p:spPr>
          <a:xfrm>
            <a:off x="409680" y="1357200"/>
            <a:ext cx="304560" cy="428400"/>
          </a:xfrm>
          <a:prstGeom prst="rect">
            <a:avLst/>
          </a:prstGeom>
          <a:ln w="9360">
            <a:noFill/>
          </a:ln>
        </p:spPr>
      </p:pic>
      <p:sp>
        <p:nvSpPr>
          <p:cNvPr id="101" name="CustomShape 1"/>
          <p:cNvSpPr/>
          <p:nvPr/>
        </p:nvSpPr>
        <p:spPr>
          <a:xfrm>
            <a:off x="677880" y="1398600"/>
            <a:ext cx="8286480" cy="774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CO" sz="2200" spc="-1" strike="noStrike">
                <a:solidFill>
                  <a:srgbClr val="000000"/>
                </a:solidFill>
                <a:latin typeface="Albertus"/>
              </a:rPr>
              <a:t>Requerimientos funcionales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02" name="Imagen 8" descr=""/>
          <p:cNvPicPr/>
          <p:nvPr/>
        </p:nvPicPr>
        <p:blipFill>
          <a:blip r:embed="rId3"/>
          <a:stretch/>
        </p:blipFill>
        <p:spPr>
          <a:xfrm>
            <a:off x="6588360" y="51840"/>
            <a:ext cx="1906920" cy="843840"/>
          </a:xfrm>
          <a:prstGeom prst="rect">
            <a:avLst/>
          </a:prstGeom>
          <a:ln>
            <a:noFill/>
          </a:ln>
        </p:spPr>
      </p:pic>
      <p:sp>
        <p:nvSpPr>
          <p:cNvPr id="103" name="TextShape 2"/>
          <p:cNvSpPr txBox="1"/>
          <p:nvPr/>
        </p:nvSpPr>
        <p:spPr>
          <a:xfrm>
            <a:off x="548640" y="2172960"/>
            <a:ext cx="8229240" cy="212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2400" spc="-1" strike="noStrike">
                <a:latin typeface="Arial"/>
              </a:rPr>
              <a:t>El usuario debe iniciar el proceso de realizar el diagnóstico alimentando al sistema con algunos síntomas y signos que aquejan al paciente.</a:t>
            </a:r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La respuesta esperada es una lista de enfermedades probables.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4" descr=""/>
          <p:cNvPicPr/>
          <p:nvPr/>
        </p:nvPicPr>
        <p:blipFill>
          <a:blip r:embed="rId1"/>
          <a:srcRect l="0" t="0" r="2520" b="-18489"/>
          <a:stretch/>
        </p:blipFill>
        <p:spPr>
          <a:xfrm>
            <a:off x="414360" y="1071720"/>
            <a:ext cx="8300520" cy="213840"/>
          </a:xfrm>
          <a:prstGeom prst="rect">
            <a:avLst/>
          </a:prstGeom>
          <a:ln w="9360">
            <a:noFill/>
          </a:ln>
        </p:spPr>
      </p:pic>
      <p:pic>
        <p:nvPicPr>
          <p:cNvPr id="105" name="Picture 5" descr=""/>
          <p:cNvPicPr/>
          <p:nvPr/>
        </p:nvPicPr>
        <p:blipFill>
          <a:blip r:embed="rId2"/>
          <a:stretch/>
        </p:blipFill>
        <p:spPr>
          <a:xfrm>
            <a:off x="409680" y="1357200"/>
            <a:ext cx="304560" cy="428400"/>
          </a:xfrm>
          <a:prstGeom prst="rect">
            <a:avLst/>
          </a:prstGeom>
          <a:ln w="9360">
            <a:noFill/>
          </a:ln>
        </p:spPr>
      </p:pic>
      <p:sp>
        <p:nvSpPr>
          <p:cNvPr id="106" name="CustomShape 1"/>
          <p:cNvSpPr/>
          <p:nvPr/>
        </p:nvSpPr>
        <p:spPr>
          <a:xfrm>
            <a:off x="677880" y="1398600"/>
            <a:ext cx="8286480" cy="774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CO" sz="2200" spc="-1" strike="noStrike">
                <a:solidFill>
                  <a:srgbClr val="000000"/>
                </a:solidFill>
                <a:latin typeface="Albertus"/>
              </a:rPr>
              <a:t>Uso </a:t>
            </a:r>
            <a:r>
              <a:rPr b="1" lang="es-CO" sz="2400" spc="-1" strike="noStrike">
                <a:solidFill>
                  <a:srgbClr val="000000"/>
                </a:solidFill>
                <a:latin typeface="Calibri"/>
              </a:rPr>
              <a:t>de estructuras de datos en la solución del problema a resolver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07" name="Imagen 8" descr=""/>
          <p:cNvPicPr/>
          <p:nvPr/>
        </p:nvPicPr>
        <p:blipFill>
          <a:blip r:embed="rId3"/>
          <a:stretch/>
        </p:blipFill>
        <p:spPr>
          <a:xfrm>
            <a:off x="6588360" y="51840"/>
            <a:ext cx="1906920" cy="843840"/>
          </a:xfrm>
          <a:prstGeom prst="rect">
            <a:avLst/>
          </a:prstGeom>
          <a:ln>
            <a:noFill/>
          </a:ln>
        </p:spPr>
      </p:pic>
      <p:sp>
        <p:nvSpPr>
          <p:cNvPr id="108" name="TextShape 2"/>
          <p:cNvSpPr txBox="1"/>
          <p:nvPr/>
        </p:nvSpPr>
        <p:spPr>
          <a:xfrm>
            <a:off x="365760" y="3200400"/>
            <a:ext cx="8595360" cy="1371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2400" spc="-1" strike="noStrike">
                <a:latin typeface="Arial"/>
              </a:rPr>
              <a:t>Nuestro proyecto se apoya en la lista doblemente encadenada como herramienta para guardar, temporalmente, el conjunto de información de cada enfermedad almacenada en la base de datos.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4" descr=""/>
          <p:cNvPicPr/>
          <p:nvPr/>
        </p:nvPicPr>
        <p:blipFill>
          <a:blip r:embed="rId1"/>
          <a:srcRect l="0" t="0" r="2520" b="-18489"/>
          <a:stretch/>
        </p:blipFill>
        <p:spPr>
          <a:xfrm>
            <a:off x="414360" y="1071720"/>
            <a:ext cx="8300520" cy="213840"/>
          </a:xfrm>
          <a:prstGeom prst="rect">
            <a:avLst/>
          </a:prstGeom>
          <a:ln w="9360">
            <a:noFill/>
          </a:ln>
        </p:spPr>
      </p:pic>
      <p:pic>
        <p:nvPicPr>
          <p:cNvPr id="110" name="Picture 5" descr=""/>
          <p:cNvPicPr/>
          <p:nvPr/>
        </p:nvPicPr>
        <p:blipFill>
          <a:blip r:embed="rId2"/>
          <a:stretch/>
        </p:blipFill>
        <p:spPr>
          <a:xfrm>
            <a:off x="409680" y="1357200"/>
            <a:ext cx="304560" cy="428400"/>
          </a:xfrm>
          <a:prstGeom prst="rect">
            <a:avLst/>
          </a:prstGeom>
          <a:ln w="9360">
            <a:noFill/>
          </a:ln>
        </p:spPr>
      </p:pic>
      <p:sp>
        <p:nvSpPr>
          <p:cNvPr id="111" name="CustomShape 1"/>
          <p:cNvSpPr/>
          <p:nvPr/>
        </p:nvSpPr>
        <p:spPr>
          <a:xfrm>
            <a:off x="677880" y="1398600"/>
            <a:ext cx="8286480" cy="774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CO" sz="2400" spc="-1" strike="noStrike">
                <a:solidFill>
                  <a:srgbClr val="000000"/>
                </a:solidFill>
                <a:latin typeface="Calibri"/>
              </a:rPr>
              <a:t>Pruebas y análisis comparativo del uso de las estructuras de datos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12" name="Imagen 8" descr=""/>
          <p:cNvPicPr/>
          <p:nvPr/>
        </p:nvPicPr>
        <p:blipFill>
          <a:blip r:embed="rId3"/>
          <a:stretch/>
        </p:blipFill>
        <p:spPr>
          <a:xfrm>
            <a:off x="6588360" y="51840"/>
            <a:ext cx="1906920" cy="84384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4"/>
          <a:stretch/>
        </p:blipFill>
        <p:spPr>
          <a:xfrm>
            <a:off x="1188720" y="2772000"/>
            <a:ext cx="6400800" cy="134280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5"/>
          <a:stretch/>
        </p:blipFill>
        <p:spPr>
          <a:xfrm>
            <a:off x="1110960" y="4505760"/>
            <a:ext cx="6295680" cy="1254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2202</TotalTime>
  <Application>LibreOffice/6.4.6.2$Linux_X86_64 LibreOffice_project/40$Build-2</Application>
  <Words>36</Words>
  <Paragraphs>10</Paragraphs>
  <Company>Hewlett-Packard Company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2015-02-19T15:34:11Z</dcterms:created>
  <dc:creator>Sistema de Calidad</dc:creator>
  <dc:description/>
  <dc:language>en-US</dc:language>
  <cp:lastModifiedBy/>
  <dcterms:modified xsi:type="dcterms:W3CDTF">2020-10-18T16:14:10Z</dcterms:modified>
  <cp:revision>201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Hewlett-Packard Company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</vt:i4>
  </property>
</Properties>
</file>