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10691813" cy="15119350"/>
  <p:notesSz cx="6858000" cy="9144000"/>
  <p:defaultTextStyle>
    <a:defPPr>
      <a:defRPr lang="en-US"/>
    </a:defPPr>
    <a:lvl1pPr marL="0" algn="l" defTabSz="1053386" rtl="0" eaLnBrk="1" latinLnBrk="0" hangingPunct="1">
      <a:defRPr sz="2073" kern="1200">
        <a:solidFill>
          <a:schemeClr val="tx1"/>
        </a:solidFill>
        <a:latin typeface="+mn-lt"/>
        <a:ea typeface="+mn-ea"/>
        <a:cs typeface="+mn-cs"/>
      </a:defRPr>
    </a:lvl1pPr>
    <a:lvl2pPr marL="526693" algn="l" defTabSz="1053386" rtl="0" eaLnBrk="1" latinLnBrk="0" hangingPunct="1">
      <a:defRPr sz="2073" kern="1200">
        <a:solidFill>
          <a:schemeClr val="tx1"/>
        </a:solidFill>
        <a:latin typeface="+mn-lt"/>
        <a:ea typeface="+mn-ea"/>
        <a:cs typeface="+mn-cs"/>
      </a:defRPr>
    </a:lvl2pPr>
    <a:lvl3pPr marL="1053386" algn="l" defTabSz="1053386" rtl="0" eaLnBrk="1" latinLnBrk="0" hangingPunct="1">
      <a:defRPr sz="2073" kern="1200">
        <a:solidFill>
          <a:schemeClr val="tx1"/>
        </a:solidFill>
        <a:latin typeface="+mn-lt"/>
        <a:ea typeface="+mn-ea"/>
        <a:cs typeface="+mn-cs"/>
      </a:defRPr>
    </a:lvl3pPr>
    <a:lvl4pPr marL="1580078" algn="l" defTabSz="1053386" rtl="0" eaLnBrk="1" latinLnBrk="0" hangingPunct="1">
      <a:defRPr sz="2073" kern="1200">
        <a:solidFill>
          <a:schemeClr val="tx1"/>
        </a:solidFill>
        <a:latin typeface="+mn-lt"/>
        <a:ea typeface="+mn-ea"/>
        <a:cs typeface="+mn-cs"/>
      </a:defRPr>
    </a:lvl4pPr>
    <a:lvl5pPr marL="2106771" algn="l" defTabSz="1053386" rtl="0" eaLnBrk="1" latinLnBrk="0" hangingPunct="1">
      <a:defRPr sz="2073" kern="1200">
        <a:solidFill>
          <a:schemeClr val="tx1"/>
        </a:solidFill>
        <a:latin typeface="+mn-lt"/>
        <a:ea typeface="+mn-ea"/>
        <a:cs typeface="+mn-cs"/>
      </a:defRPr>
    </a:lvl5pPr>
    <a:lvl6pPr marL="2633463" algn="l" defTabSz="1053386" rtl="0" eaLnBrk="1" latinLnBrk="0" hangingPunct="1">
      <a:defRPr sz="2073" kern="1200">
        <a:solidFill>
          <a:schemeClr val="tx1"/>
        </a:solidFill>
        <a:latin typeface="+mn-lt"/>
        <a:ea typeface="+mn-ea"/>
        <a:cs typeface="+mn-cs"/>
      </a:defRPr>
    </a:lvl6pPr>
    <a:lvl7pPr marL="3160156" algn="l" defTabSz="1053386" rtl="0" eaLnBrk="1" latinLnBrk="0" hangingPunct="1">
      <a:defRPr sz="2073" kern="1200">
        <a:solidFill>
          <a:schemeClr val="tx1"/>
        </a:solidFill>
        <a:latin typeface="+mn-lt"/>
        <a:ea typeface="+mn-ea"/>
        <a:cs typeface="+mn-cs"/>
      </a:defRPr>
    </a:lvl7pPr>
    <a:lvl8pPr marL="3686849" algn="l" defTabSz="1053386" rtl="0" eaLnBrk="1" latinLnBrk="0" hangingPunct="1">
      <a:defRPr sz="2073" kern="1200">
        <a:solidFill>
          <a:schemeClr val="tx1"/>
        </a:solidFill>
        <a:latin typeface="+mn-lt"/>
        <a:ea typeface="+mn-ea"/>
        <a:cs typeface="+mn-cs"/>
      </a:defRPr>
    </a:lvl8pPr>
    <a:lvl9pPr marL="4213542" algn="l" defTabSz="1053386" rtl="0" eaLnBrk="1" latinLnBrk="0" hangingPunct="1">
      <a:defRPr sz="207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62" userDrawn="1">
          <p15:clr>
            <a:srgbClr val="A4A3A4"/>
          </p15:clr>
        </p15:guide>
        <p15:guide id="2" pos="3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095" autoAdjust="0"/>
    <p:restoredTop sz="94660"/>
  </p:normalViewPr>
  <p:slideViewPr>
    <p:cSldViewPr snapToGrid="0">
      <p:cViewPr>
        <p:scale>
          <a:sx n="75" d="100"/>
          <a:sy n="75" d="100"/>
        </p:scale>
        <p:origin x="1040" y="36"/>
      </p:cViewPr>
      <p:guideLst>
        <p:guide orient="horz" pos="4762"/>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7B0870-199C-4909-850C-F0F23E0CC066}" type="datetimeFigureOut">
              <a:rPr lang="en-US" smtClean="0"/>
              <a:pPr/>
              <a:t>5/3/2022</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BE1B5B-FE80-44BD-8C17-CF78D473AC7D}" type="slidenum">
              <a:rPr lang="en-US" smtClean="0"/>
              <a:pPr/>
              <a:t>‹#›</a:t>
            </a:fld>
            <a:endParaRPr lang="en-US"/>
          </a:p>
        </p:txBody>
      </p:sp>
    </p:spTree>
    <p:extLst>
      <p:ext uri="{BB962C8B-B14F-4D97-AF65-F5344CB8AC3E}">
        <p14:creationId xmlns:p14="http://schemas.microsoft.com/office/powerpoint/2010/main" val="224813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BE1B5B-FE80-44BD-8C17-CF78D473AC7D}" type="slidenum">
              <a:rPr lang="en-US" smtClean="0"/>
              <a:pPr/>
              <a:t>1</a:t>
            </a:fld>
            <a:endParaRPr lang="en-US"/>
          </a:p>
        </p:txBody>
      </p:sp>
    </p:spTree>
    <p:extLst>
      <p:ext uri="{BB962C8B-B14F-4D97-AF65-F5344CB8AC3E}">
        <p14:creationId xmlns:p14="http://schemas.microsoft.com/office/powerpoint/2010/main" val="276042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2474395"/>
            <a:ext cx="9088041" cy="5263774"/>
          </a:xfrm>
        </p:spPr>
        <p:txBody>
          <a:bodyPr anchor="b"/>
          <a:lstStyle>
            <a:lvl1pPr algn="ctr">
              <a:defRPr sz="6945"/>
            </a:lvl1pPr>
          </a:lstStyle>
          <a:p>
            <a:r>
              <a:rPr lang="en-US"/>
              <a:t>Click to edit Master title style</a:t>
            </a:r>
            <a:endParaRPr lang="en-US" dirty="0"/>
          </a:p>
        </p:txBody>
      </p:sp>
      <p:sp>
        <p:nvSpPr>
          <p:cNvPr id="3" name="Subtitle 2"/>
          <p:cNvSpPr>
            <a:spLocks noGrp="1"/>
          </p:cNvSpPr>
          <p:nvPr>
            <p:ph type="subTitle" idx="1"/>
          </p:nvPr>
        </p:nvSpPr>
        <p:spPr>
          <a:xfrm>
            <a:off x="1336477" y="7941160"/>
            <a:ext cx="8018860" cy="3650342"/>
          </a:xfrm>
        </p:spPr>
        <p:txBody>
          <a:bodyPr/>
          <a:lstStyle>
            <a:lvl1pPr marL="0" indent="0" algn="ctr">
              <a:buNone/>
              <a:defRPr sz="2778"/>
            </a:lvl1pPr>
            <a:lvl2pPr marL="529235" indent="0" algn="ctr">
              <a:buNone/>
              <a:defRPr sz="2315"/>
            </a:lvl2pPr>
            <a:lvl3pPr marL="1058470" indent="0" algn="ctr">
              <a:buNone/>
              <a:defRPr sz="2083"/>
            </a:lvl3pPr>
            <a:lvl4pPr marL="1587706" indent="0" algn="ctr">
              <a:buNone/>
              <a:defRPr sz="1852"/>
            </a:lvl4pPr>
            <a:lvl5pPr marL="2116941" indent="0" algn="ctr">
              <a:buNone/>
              <a:defRPr sz="1852"/>
            </a:lvl5pPr>
            <a:lvl6pPr marL="2646176" indent="0" algn="ctr">
              <a:buNone/>
              <a:defRPr sz="1852"/>
            </a:lvl6pPr>
            <a:lvl7pPr marL="3175412" indent="0" algn="ctr">
              <a:buNone/>
              <a:defRPr sz="1852"/>
            </a:lvl7pPr>
            <a:lvl8pPr marL="3704647" indent="0" algn="ctr">
              <a:buNone/>
              <a:defRPr sz="1852"/>
            </a:lvl8pPr>
            <a:lvl9pPr marL="4233883" indent="0" algn="ctr">
              <a:buNone/>
              <a:defRPr sz="185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03-05-2022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03-05-2022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804965"/>
            <a:ext cx="2305422"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35063" y="804965"/>
            <a:ext cx="6782619"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03-05-2022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03-05-2022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494" y="3769342"/>
            <a:ext cx="9221689" cy="6289229"/>
          </a:xfrm>
        </p:spPr>
        <p:txBody>
          <a:bodyPr anchor="b"/>
          <a:lstStyle>
            <a:lvl1pPr>
              <a:defRPr sz="6945"/>
            </a:lvl1pPr>
          </a:lstStyle>
          <a:p>
            <a:r>
              <a:rPr lang="en-US"/>
              <a:t>Click to edit Master title style</a:t>
            </a:r>
            <a:endParaRPr lang="en-US" dirty="0"/>
          </a:p>
        </p:txBody>
      </p:sp>
      <p:sp>
        <p:nvSpPr>
          <p:cNvPr id="3" name="Text Placeholder 2"/>
          <p:cNvSpPr>
            <a:spLocks noGrp="1"/>
          </p:cNvSpPr>
          <p:nvPr>
            <p:ph type="body" idx="1"/>
          </p:nvPr>
        </p:nvSpPr>
        <p:spPr>
          <a:xfrm>
            <a:off x="729494" y="10118069"/>
            <a:ext cx="9221689" cy="3307357"/>
          </a:xfrm>
        </p:spPr>
        <p:txBody>
          <a:bodyPr/>
          <a:lstStyle>
            <a:lvl1pPr marL="0" indent="0">
              <a:buNone/>
              <a:defRPr sz="2778">
                <a:solidFill>
                  <a:schemeClr val="tx1"/>
                </a:solidFill>
              </a:defRPr>
            </a:lvl1pPr>
            <a:lvl2pPr marL="529235" indent="0">
              <a:buNone/>
              <a:defRPr sz="2315">
                <a:solidFill>
                  <a:schemeClr val="tx1">
                    <a:tint val="75000"/>
                  </a:schemeClr>
                </a:solidFill>
              </a:defRPr>
            </a:lvl2pPr>
            <a:lvl3pPr marL="1058470" indent="0">
              <a:buNone/>
              <a:defRPr sz="2083">
                <a:solidFill>
                  <a:schemeClr val="tx1">
                    <a:tint val="75000"/>
                  </a:schemeClr>
                </a:solidFill>
              </a:defRPr>
            </a:lvl3pPr>
            <a:lvl4pPr marL="1587706" indent="0">
              <a:buNone/>
              <a:defRPr sz="1852">
                <a:solidFill>
                  <a:schemeClr val="tx1">
                    <a:tint val="75000"/>
                  </a:schemeClr>
                </a:solidFill>
              </a:defRPr>
            </a:lvl4pPr>
            <a:lvl5pPr marL="2116941" indent="0">
              <a:buNone/>
              <a:defRPr sz="1852">
                <a:solidFill>
                  <a:schemeClr val="tx1">
                    <a:tint val="75000"/>
                  </a:schemeClr>
                </a:solidFill>
              </a:defRPr>
            </a:lvl5pPr>
            <a:lvl6pPr marL="2646176" indent="0">
              <a:buNone/>
              <a:defRPr sz="1852">
                <a:solidFill>
                  <a:schemeClr val="tx1">
                    <a:tint val="75000"/>
                  </a:schemeClr>
                </a:solidFill>
              </a:defRPr>
            </a:lvl6pPr>
            <a:lvl7pPr marL="3175412" indent="0">
              <a:buNone/>
              <a:defRPr sz="1852">
                <a:solidFill>
                  <a:schemeClr val="tx1">
                    <a:tint val="75000"/>
                  </a:schemeClr>
                </a:solidFill>
              </a:defRPr>
            </a:lvl7pPr>
            <a:lvl8pPr marL="3704647" indent="0">
              <a:buNone/>
              <a:defRPr sz="1852">
                <a:solidFill>
                  <a:schemeClr val="tx1">
                    <a:tint val="75000"/>
                  </a:schemeClr>
                </a:solidFill>
              </a:defRPr>
            </a:lvl8pPr>
            <a:lvl9pPr marL="4233883" indent="0">
              <a:buNone/>
              <a:defRPr sz="185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pPr/>
              <a:t>03-05-2022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5062" y="4024827"/>
            <a:ext cx="454402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12730" y="4024827"/>
            <a:ext cx="454402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pPr/>
              <a:t>03-05-2022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804969"/>
            <a:ext cx="9221689" cy="29223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6456" y="3706342"/>
            <a:ext cx="4523137" cy="1816421"/>
          </a:xfrm>
        </p:spPr>
        <p:txBody>
          <a:bodyPr anchor="b"/>
          <a:lstStyle>
            <a:lvl1pPr marL="0" indent="0">
              <a:buNone/>
              <a:defRPr sz="2778" b="1"/>
            </a:lvl1pPr>
            <a:lvl2pPr marL="529235" indent="0">
              <a:buNone/>
              <a:defRPr sz="2315" b="1"/>
            </a:lvl2pPr>
            <a:lvl3pPr marL="1058470" indent="0">
              <a:buNone/>
              <a:defRPr sz="2083" b="1"/>
            </a:lvl3pPr>
            <a:lvl4pPr marL="1587706" indent="0">
              <a:buNone/>
              <a:defRPr sz="1852" b="1"/>
            </a:lvl4pPr>
            <a:lvl5pPr marL="2116941" indent="0">
              <a:buNone/>
              <a:defRPr sz="1852" b="1"/>
            </a:lvl5pPr>
            <a:lvl6pPr marL="2646176" indent="0">
              <a:buNone/>
              <a:defRPr sz="1852" b="1"/>
            </a:lvl6pPr>
            <a:lvl7pPr marL="3175412" indent="0">
              <a:buNone/>
              <a:defRPr sz="1852" b="1"/>
            </a:lvl7pPr>
            <a:lvl8pPr marL="3704647" indent="0">
              <a:buNone/>
              <a:defRPr sz="1852" b="1"/>
            </a:lvl8pPr>
            <a:lvl9pPr marL="4233883" indent="0">
              <a:buNone/>
              <a:defRPr sz="1852" b="1"/>
            </a:lvl9pPr>
          </a:lstStyle>
          <a:p>
            <a:pPr lvl="0"/>
            <a:r>
              <a:rPr lang="en-US"/>
              <a:t>Click to edit Master text styles</a:t>
            </a:r>
          </a:p>
        </p:txBody>
      </p:sp>
      <p:sp>
        <p:nvSpPr>
          <p:cNvPr id="4" name="Content Placeholder 3"/>
          <p:cNvSpPr>
            <a:spLocks noGrp="1"/>
          </p:cNvSpPr>
          <p:nvPr>
            <p:ph sz="half" idx="2"/>
          </p:nvPr>
        </p:nvSpPr>
        <p:spPr>
          <a:xfrm>
            <a:off x="736456" y="5522762"/>
            <a:ext cx="452313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12731" y="3706342"/>
            <a:ext cx="4545413" cy="1816421"/>
          </a:xfrm>
        </p:spPr>
        <p:txBody>
          <a:bodyPr anchor="b"/>
          <a:lstStyle>
            <a:lvl1pPr marL="0" indent="0">
              <a:buNone/>
              <a:defRPr sz="2778" b="1"/>
            </a:lvl1pPr>
            <a:lvl2pPr marL="529235" indent="0">
              <a:buNone/>
              <a:defRPr sz="2315" b="1"/>
            </a:lvl2pPr>
            <a:lvl3pPr marL="1058470" indent="0">
              <a:buNone/>
              <a:defRPr sz="2083" b="1"/>
            </a:lvl3pPr>
            <a:lvl4pPr marL="1587706" indent="0">
              <a:buNone/>
              <a:defRPr sz="1852" b="1"/>
            </a:lvl4pPr>
            <a:lvl5pPr marL="2116941" indent="0">
              <a:buNone/>
              <a:defRPr sz="1852" b="1"/>
            </a:lvl5pPr>
            <a:lvl6pPr marL="2646176" indent="0">
              <a:buNone/>
              <a:defRPr sz="1852" b="1"/>
            </a:lvl6pPr>
            <a:lvl7pPr marL="3175412" indent="0">
              <a:buNone/>
              <a:defRPr sz="1852" b="1"/>
            </a:lvl7pPr>
            <a:lvl8pPr marL="3704647" indent="0">
              <a:buNone/>
              <a:defRPr sz="1852" b="1"/>
            </a:lvl8pPr>
            <a:lvl9pPr marL="4233883" indent="0">
              <a:buNone/>
              <a:defRPr sz="1852" b="1"/>
            </a:lvl9pPr>
          </a:lstStyle>
          <a:p>
            <a:pPr lvl="0"/>
            <a:r>
              <a:rPr lang="en-US"/>
              <a:t>Click to edit Master text styles</a:t>
            </a:r>
          </a:p>
        </p:txBody>
      </p:sp>
      <p:sp>
        <p:nvSpPr>
          <p:cNvPr id="6" name="Content Placeholder 5"/>
          <p:cNvSpPr>
            <a:spLocks noGrp="1"/>
          </p:cNvSpPr>
          <p:nvPr>
            <p:ph sz="quarter" idx="4"/>
          </p:nvPr>
        </p:nvSpPr>
        <p:spPr>
          <a:xfrm>
            <a:off x="5412731" y="5522762"/>
            <a:ext cx="4545413"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pPr/>
              <a:t>03-05-2022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pPr/>
              <a:t>03-05-2022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pPr/>
              <a:t>03-05-2022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04"/>
            </a:lvl1pPr>
          </a:lstStyle>
          <a:p>
            <a:r>
              <a:rPr lang="en-US"/>
              <a:t>Click to edit Master title style</a:t>
            </a:r>
            <a:endParaRPr lang="en-US" dirty="0"/>
          </a:p>
        </p:txBody>
      </p:sp>
      <p:sp>
        <p:nvSpPr>
          <p:cNvPr id="3" name="Content Placeholder 2"/>
          <p:cNvSpPr>
            <a:spLocks noGrp="1"/>
          </p:cNvSpPr>
          <p:nvPr>
            <p:ph idx="1"/>
          </p:nvPr>
        </p:nvSpPr>
        <p:spPr>
          <a:xfrm>
            <a:off x="4545413" y="2176910"/>
            <a:ext cx="5412730" cy="10744538"/>
          </a:xfrm>
        </p:spPr>
        <p:txBody>
          <a:bodyPr/>
          <a:lstStyle>
            <a:lvl1pPr>
              <a:defRPr sz="3704"/>
            </a:lvl1pPr>
            <a:lvl2pPr>
              <a:defRPr sz="3241"/>
            </a:lvl2pPr>
            <a:lvl3pPr>
              <a:defRPr sz="2778"/>
            </a:lvl3pPr>
            <a:lvl4pPr>
              <a:defRPr sz="2315"/>
            </a:lvl4pPr>
            <a:lvl5pPr>
              <a:defRPr sz="2315"/>
            </a:lvl5pPr>
            <a:lvl6pPr>
              <a:defRPr sz="2315"/>
            </a:lvl6pPr>
            <a:lvl7pPr>
              <a:defRPr sz="2315"/>
            </a:lvl7pPr>
            <a:lvl8pPr>
              <a:defRPr sz="2315"/>
            </a:lvl8pPr>
            <a:lvl9pPr>
              <a:defRPr sz="23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52"/>
            </a:lvl1pPr>
            <a:lvl2pPr marL="529235" indent="0">
              <a:buNone/>
              <a:defRPr sz="1621"/>
            </a:lvl2pPr>
            <a:lvl3pPr marL="1058470" indent="0">
              <a:buNone/>
              <a:defRPr sz="1389"/>
            </a:lvl3pPr>
            <a:lvl4pPr marL="1587706" indent="0">
              <a:buNone/>
              <a:defRPr sz="1158"/>
            </a:lvl4pPr>
            <a:lvl5pPr marL="2116941" indent="0">
              <a:buNone/>
              <a:defRPr sz="1158"/>
            </a:lvl5pPr>
            <a:lvl6pPr marL="2646176" indent="0">
              <a:buNone/>
              <a:defRPr sz="1158"/>
            </a:lvl6pPr>
            <a:lvl7pPr marL="3175412" indent="0">
              <a:buNone/>
              <a:defRPr sz="1158"/>
            </a:lvl7pPr>
            <a:lvl8pPr marL="3704647" indent="0">
              <a:buNone/>
              <a:defRPr sz="1158"/>
            </a:lvl8pPr>
            <a:lvl9pPr marL="4233883" indent="0">
              <a:buNone/>
              <a:defRPr sz="1158"/>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03-05-2022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04"/>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5413" y="2176910"/>
            <a:ext cx="5412730" cy="10744538"/>
          </a:xfrm>
        </p:spPr>
        <p:txBody>
          <a:bodyPr anchor="t"/>
          <a:lstStyle>
            <a:lvl1pPr marL="0" indent="0">
              <a:buNone/>
              <a:defRPr sz="3704"/>
            </a:lvl1pPr>
            <a:lvl2pPr marL="529235" indent="0">
              <a:buNone/>
              <a:defRPr sz="3241"/>
            </a:lvl2pPr>
            <a:lvl3pPr marL="1058470" indent="0">
              <a:buNone/>
              <a:defRPr sz="2778"/>
            </a:lvl3pPr>
            <a:lvl4pPr marL="1587706" indent="0">
              <a:buNone/>
              <a:defRPr sz="2315"/>
            </a:lvl4pPr>
            <a:lvl5pPr marL="2116941" indent="0">
              <a:buNone/>
              <a:defRPr sz="2315"/>
            </a:lvl5pPr>
            <a:lvl6pPr marL="2646176" indent="0">
              <a:buNone/>
              <a:defRPr sz="2315"/>
            </a:lvl6pPr>
            <a:lvl7pPr marL="3175412" indent="0">
              <a:buNone/>
              <a:defRPr sz="2315"/>
            </a:lvl7pPr>
            <a:lvl8pPr marL="3704647" indent="0">
              <a:buNone/>
              <a:defRPr sz="2315"/>
            </a:lvl8pPr>
            <a:lvl9pPr marL="4233883" indent="0">
              <a:buNone/>
              <a:defRPr sz="2315"/>
            </a:lvl9pPr>
          </a:lstStyle>
          <a:p>
            <a:r>
              <a:rPr lang="en-US" dirty="0"/>
              <a:t>Click icon to add picture</a:t>
            </a:r>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52"/>
            </a:lvl1pPr>
            <a:lvl2pPr marL="529235" indent="0">
              <a:buNone/>
              <a:defRPr sz="1621"/>
            </a:lvl2pPr>
            <a:lvl3pPr marL="1058470" indent="0">
              <a:buNone/>
              <a:defRPr sz="1389"/>
            </a:lvl3pPr>
            <a:lvl4pPr marL="1587706" indent="0">
              <a:buNone/>
              <a:defRPr sz="1158"/>
            </a:lvl4pPr>
            <a:lvl5pPr marL="2116941" indent="0">
              <a:buNone/>
              <a:defRPr sz="1158"/>
            </a:lvl5pPr>
            <a:lvl6pPr marL="2646176" indent="0">
              <a:buNone/>
              <a:defRPr sz="1158"/>
            </a:lvl6pPr>
            <a:lvl7pPr marL="3175412" indent="0">
              <a:buNone/>
              <a:defRPr sz="1158"/>
            </a:lvl7pPr>
            <a:lvl8pPr marL="3704647" indent="0">
              <a:buNone/>
              <a:defRPr sz="1158"/>
            </a:lvl8pPr>
            <a:lvl9pPr marL="4233883" indent="0">
              <a:buNone/>
              <a:defRPr sz="1158"/>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03-05-2022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804969"/>
            <a:ext cx="9221689" cy="29223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5062" y="4024827"/>
            <a:ext cx="9221689" cy="95930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062" y="14013401"/>
            <a:ext cx="2405658" cy="804965"/>
          </a:xfrm>
          <a:prstGeom prst="rect">
            <a:avLst/>
          </a:prstGeom>
        </p:spPr>
        <p:txBody>
          <a:bodyPr vert="horz" lIns="91440" tIns="45720" rIns="91440" bIns="45720" rtlCol="0" anchor="ctr"/>
          <a:lstStyle>
            <a:lvl1pPr algn="l">
              <a:defRPr sz="1389">
                <a:solidFill>
                  <a:schemeClr val="tx1">
                    <a:tint val="75000"/>
                  </a:schemeClr>
                </a:solidFill>
              </a:defRPr>
            </a:lvl1pPr>
          </a:lstStyle>
          <a:p>
            <a:fld id="{8453E2C6-8CDE-4FA4-9434-0173729C9153}" type="datetimeFigureOut">
              <a:rPr lang="en-IN" smtClean="0"/>
              <a:pPr/>
              <a:t>03-05-2022</a:t>
            </a:fld>
            <a:endParaRPr lang="en-IN" dirty="0"/>
          </a:p>
        </p:txBody>
      </p:sp>
      <p:sp>
        <p:nvSpPr>
          <p:cNvPr id="5" name="Footer Placeholder 4"/>
          <p:cNvSpPr>
            <a:spLocks noGrp="1"/>
          </p:cNvSpPr>
          <p:nvPr>
            <p:ph type="ftr" sz="quarter" idx="3"/>
          </p:nvPr>
        </p:nvSpPr>
        <p:spPr>
          <a:xfrm>
            <a:off x="3541663" y="14013401"/>
            <a:ext cx="3608487" cy="804965"/>
          </a:xfrm>
          <a:prstGeom prst="rect">
            <a:avLst/>
          </a:prstGeom>
        </p:spPr>
        <p:txBody>
          <a:bodyPr vert="horz" lIns="91440" tIns="45720" rIns="91440" bIns="45720" rtlCol="0" anchor="ctr"/>
          <a:lstStyle>
            <a:lvl1pPr algn="ctr">
              <a:defRPr sz="1389">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7551093" y="14013401"/>
            <a:ext cx="2405658" cy="804965"/>
          </a:xfrm>
          <a:prstGeom prst="rect">
            <a:avLst/>
          </a:prstGeom>
        </p:spPr>
        <p:txBody>
          <a:bodyPr vert="horz" lIns="91440" tIns="45720" rIns="91440" bIns="45720" rtlCol="0" anchor="ctr"/>
          <a:lstStyle>
            <a:lvl1pPr algn="r">
              <a:defRPr sz="1389">
                <a:solidFill>
                  <a:schemeClr val="tx1">
                    <a:tint val="75000"/>
                  </a:schemeClr>
                </a:solidFill>
              </a:defRPr>
            </a:lvl1p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58470" rtl="0" eaLnBrk="1" latinLnBrk="0" hangingPunct="1">
        <a:lnSpc>
          <a:spcPct val="90000"/>
        </a:lnSpc>
        <a:spcBef>
          <a:spcPct val="0"/>
        </a:spcBef>
        <a:buNone/>
        <a:defRPr sz="5093" kern="1200">
          <a:solidFill>
            <a:schemeClr val="tx1"/>
          </a:solidFill>
          <a:latin typeface="+mj-lt"/>
          <a:ea typeface="+mj-ea"/>
          <a:cs typeface="+mj-cs"/>
        </a:defRPr>
      </a:lvl1pPr>
    </p:titleStyle>
    <p:bodyStyle>
      <a:lvl1pPr marL="264618" indent="-264618" algn="l" defTabSz="1058470" rtl="0" eaLnBrk="1" latinLnBrk="0" hangingPunct="1">
        <a:lnSpc>
          <a:spcPct val="90000"/>
        </a:lnSpc>
        <a:spcBef>
          <a:spcPts val="1158"/>
        </a:spcBef>
        <a:buFont typeface="Arial" panose="020B0604020202020204" pitchFamily="34" charset="0"/>
        <a:buChar char="•"/>
        <a:defRPr sz="3241" kern="1200">
          <a:solidFill>
            <a:schemeClr val="tx1"/>
          </a:solidFill>
          <a:latin typeface="+mn-lt"/>
          <a:ea typeface="+mn-ea"/>
          <a:cs typeface="+mn-cs"/>
        </a:defRPr>
      </a:lvl1pPr>
      <a:lvl2pPr marL="793853" indent="-264618" algn="l" defTabSz="1058470" rtl="0" eaLnBrk="1" latinLnBrk="0" hangingPunct="1">
        <a:lnSpc>
          <a:spcPct val="90000"/>
        </a:lnSpc>
        <a:spcBef>
          <a:spcPts val="579"/>
        </a:spcBef>
        <a:buFont typeface="Arial" panose="020B0604020202020204" pitchFamily="34" charset="0"/>
        <a:buChar char="•"/>
        <a:defRPr sz="2778" kern="1200">
          <a:solidFill>
            <a:schemeClr val="tx1"/>
          </a:solidFill>
          <a:latin typeface="+mn-lt"/>
          <a:ea typeface="+mn-ea"/>
          <a:cs typeface="+mn-cs"/>
        </a:defRPr>
      </a:lvl2pPr>
      <a:lvl3pPr marL="1323088" indent="-264618" algn="l" defTabSz="1058470" rtl="0" eaLnBrk="1" latinLnBrk="0" hangingPunct="1">
        <a:lnSpc>
          <a:spcPct val="90000"/>
        </a:lnSpc>
        <a:spcBef>
          <a:spcPts val="579"/>
        </a:spcBef>
        <a:buFont typeface="Arial" panose="020B0604020202020204" pitchFamily="34" charset="0"/>
        <a:buChar char="•"/>
        <a:defRPr sz="2315" kern="1200">
          <a:solidFill>
            <a:schemeClr val="tx1"/>
          </a:solidFill>
          <a:latin typeface="+mn-lt"/>
          <a:ea typeface="+mn-ea"/>
          <a:cs typeface="+mn-cs"/>
        </a:defRPr>
      </a:lvl3pPr>
      <a:lvl4pPr marL="1852324"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4pPr>
      <a:lvl5pPr marL="2381559"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5pPr>
      <a:lvl6pPr marL="2910794"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6pPr>
      <a:lvl7pPr marL="3440029"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7pPr>
      <a:lvl8pPr marL="3969265"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8pPr>
      <a:lvl9pPr marL="4498500"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9pPr>
    </p:bodyStyle>
    <p:otherStyle>
      <a:defPPr>
        <a:defRPr lang="en-US"/>
      </a:defPPr>
      <a:lvl1pPr marL="0" algn="l" defTabSz="1058470" rtl="0" eaLnBrk="1" latinLnBrk="0" hangingPunct="1">
        <a:defRPr sz="2083" kern="1200">
          <a:solidFill>
            <a:schemeClr val="tx1"/>
          </a:solidFill>
          <a:latin typeface="+mn-lt"/>
          <a:ea typeface="+mn-ea"/>
          <a:cs typeface="+mn-cs"/>
        </a:defRPr>
      </a:lvl1pPr>
      <a:lvl2pPr marL="529235" algn="l" defTabSz="1058470" rtl="0" eaLnBrk="1" latinLnBrk="0" hangingPunct="1">
        <a:defRPr sz="2083" kern="1200">
          <a:solidFill>
            <a:schemeClr val="tx1"/>
          </a:solidFill>
          <a:latin typeface="+mn-lt"/>
          <a:ea typeface="+mn-ea"/>
          <a:cs typeface="+mn-cs"/>
        </a:defRPr>
      </a:lvl2pPr>
      <a:lvl3pPr marL="1058470" algn="l" defTabSz="1058470" rtl="0" eaLnBrk="1" latinLnBrk="0" hangingPunct="1">
        <a:defRPr sz="2083" kern="1200">
          <a:solidFill>
            <a:schemeClr val="tx1"/>
          </a:solidFill>
          <a:latin typeface="+mn-lt"/>
          <a:ea typeface="+mn-ea"/>
          <a:cs typeface="+mn-cs"/>
        </a:defRPr>
      </a:lvl3pPr>
      <a:lvl4pPr marL="1587706" algn="l" defTabSz="1058470" rtl="0" eaLnBrk="1" latinLnBrk="0" hangingPunct="1">
        <a:defRPr sz="2083" kern="1200">
          <a:solidFill>
            <a:schemeClr val="tx1"/>
          </a:solidFill>
          <a:latin typeface="+mn-lt"/>
          <a:ea typeface="+mn-ea"/>
          <a:cs typeface="+mn-cs"/>
        </a:defRPr>
      </a:lvl4pPr>
      <a:lvl5pPr marL="2116941" algn="l" defTabSz="1058470" rtl="0" eaLnBrk="1" latinLnBrk="0" hangingPunct="1">
        <a:defRPr sz="2083" kern="1200">
          <a:solidFill>
            <a:schemeClr val="tx1"/>
          </a:solidFill>
          <a:latin typeface="+mn-lt"/>
          <a:ea typeface="+mn-ea"/>
          <a:cs typeface="+mn-cs"/>
        </a:defRPr>
      </a:lvl5pPr>
      <a:lvl6pPr marL="2646176" algn="l" defTabSz="1058470" rtl="0" eaLnBrk="1" latinLnBrk="0" hangingPunct="1">
        <a:defRPr sz="2083" kern="1200">
          <a:solidFill>
            <a:schemeClr val="tx1"/>
          </a:solidFill>
          <a:latin typeface="+mn-lt"/>
          <a:ea typeface="+mn-ea"/>
          <a:cs typeface="+mn-cs"/>
        </a:defRPr>
      </a:lvl6pPr>
      <a:lvl7pPr marL="3175412" algn="l" defTabSz="1058470" rtl="0" eaLnBrk="1" latinLnBrk="0" hangingPunct="1">
        <a:defRPr sz="2083" kern="1200">
          <a:solidFill>
            <a:schemeClr val="tx1"/>
          </a:solidFill>
          <a:latin typeface="+mn-lt"/>
          <a:ea typeface="+mn-ea"/>
          <a:cs typeface="+mn-cs"/>
        </a:defRPr>
      </a:lvl7pPr>
      <a:lvl8pPr marL="3704647" algn="l" defTabSz="1058470" rtl="0" eaLnBrk="1" latinLnBrk="0" hangingPunct="1">
        <a:defRPr sz="2083" kern="1200">
          <a:solidFill>
            <a:schemeClr val="tx1"/>
          </a:solidFill>
          <a:latin typeface="+mn-lt"/>
          <a:ea typeface="+mn-ea"/>
          <a:cs typeface="+mn-cs"/>
        </a:defRPr>
      </a:lvl8pPr>
      <a:lvl9pPr marL="4233883" algn="l" defTabSz="1058470" rtl="0" eaLnBrk="1" latinLnBrk="0" hangingPunct="1">
        <a:defRPr sz="20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jpeg"/><Relationship Id="rId3" Type="http://schemas.openxmlformats.org/officeDocument/2006/relationships/hyperlink" Target="https://www.who.int/news-room/fact-sheets/detail/road-traffic-injuries" TargetMode="Externa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notesSlide" Target="../notesSlides/notesSlide1.xml"/><Relationship Id="rId16"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hyperlink" Target="mailto:abhyudaytripathi15@gmail.com" TargetMode="External"/><Relationship Id="rId11" Type="http://schemas.openxmlformats.org/officeDocument/2006/relationships/image" Target="../media/image5.png"/><Relationship Id="rId5" Type="http://schemas.openxmlformats.org/officeDocument/2006/relationships/hyperlink" Target="mailto:nandiniawtani11@gmail.com" TargetMode="Externa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hyperlink" Target="mailto:senguptadia25@gmail.com" TargetMode="External"/><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650" y="179516"/>
            <a:ext cx="10228363" cy="1462976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26" dirty="0"/>
          </a:p>
        </p:txBody>
      </p:sp>
      <p:sp>
        <p:nvSpPr>
          <p:cNvPr id="6" name="Title 3"/>
          <p:cNvSpPr txBox="1">
            <a:spLocks/>
          </p:cNvSpPr>
          <p:nvPr/>
        </p:nvSpPr>
        <p:spPr>
          <a:xfrm>
            <a:off x="1843702" y="231145"/>
            <a:ext cx="9102936" cy="561241"/>
          </a:xfrm>
          <a:prstGeom prst="rect">
            <a:avLst/>
          </a:prstGeom>
        </p:spPr>
        <p:txBody>
          <a:bodyPr vert="horz" lIns="45261" tIns="22631" rIns="45261" bIns="22631"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pPr algn="ctr"/>
            <a:r>
              <a:rPr lang="en-US" sz="1800" b="1" dirty="0"/>
              <a:t>DEVELOPMENT OF AN INTEGRATED DRIVER ACCIDENT PREVENTION SYSTEM</a:t>
            </a:r>
          </a:p>
        </p:txBody>
      </p:sp>
      <p:sp>
        <p:nvSpPr>
          <p:cNvPr id="7" name="Text Placeholder 22"/>
          <p:cNvSpPr txBox="1">
            <a:spLocks/>
          </p:cNvSpPr>
          <p:nvPr/>
        </p:nvSpPr>
        <p:spPr>
          <a:xfrm>
            <a:off x="2508655" y="678491"/>
            <a:ext cx="7773030" cy="40620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lgn="ctr">
              <a:buNone/>
            </a:pPr>
            <a:r>
              <a:rPr lang="en-US" sz="1800" dirty="0"/>
              <a:t>Kathakoli Sengupta, </a:t>
            </a:r>
            <a:r>
              <a:rPr lang="en-US" sz="1800" dirty="0" err="1"/>
              <a:t>Abhyuday</a:t>
            </a:r>
            <a:r>
              <a:rPr lang="en-US" sz="1800" dirty="0"/>
              <a:t> Tripathi and Nandini </a:t>
            </a:r>
            <a:r>
              <a:rPr lang="en-US" sz="1800" dirty="0" err="1"/>
              <a:t>Awtani</a:t>
            </a:r>
            <a:r>
              <a:rPr lang="en-US" sz="1800" dirty="0"/>
              <a:t>| Prof. V. Naveen Kumar | SENSE</a:t>
            </a:r>
          </a:p>
        </p:txBody>
      </p:sp>
      <p:sp>
        <p:nvSpPr>
          <p:cNvPr id="10" name="Content Placeholder 10"/>
          <p:cNvSpPr txBox="1">
            <a:spLocks/>
          </p:cNvSpPr>
          <p:nvPr/>
        </p:nvSpPr>
        <p:spPr>
          <a:xfrm>
            <a:off x="233781" y="5670275"/>
            <a:ext cx="5101015" cy="9139008"/>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sz="1188" dirty="0"/>
          </a:p>
        </p:txBody>
      </p:sp>
      <p:sp>
        <p:nvSpPr>
          <p:cNvPr id="3" name="Rectangle 2"/>
          <p:cNvSpPr/>
          <p:nvPr/>
        </p:nvSpPr>
        <p:spPr>
          <a:xfrm>
            <a:off x="165093" y="3732858"/>
            <a:ext cx="2104230" cy="366575"/>
          </a:xfrm>
          <a:prstGeom prst="rect">
            <a:avLst/>
          </a:prstGeom>
        </p:spPr>
        <p:txBody>
          <a:bodyPr wrap="none">
            <a:spAutoFit/>
          </a:bodyPr>
          <a:lstStyle/>
          <a:p>
            <a:pPr algn="ctr"/>
            <a:r>
              <a:rPr lang="en-US" sz="1782" dirty="0">
                <a:solidFill>
                  <a:srgbClr val="FF0000"/>
                </a:solidFill>
              </a:rPr>
              <a:t>SCOPE of the Project</a:t>
            </a:r>
          </a:p>
        </p:txBody>
      </p:sp>
      <p:sp>
        <p:nvSpPr>
          <p:cNvPr id="12" name="Rectangle 11"/>
          <p:cNvSpPr/>
          <p:nvPr/>
        </p:nvSpPr>
        <p:spPr>
          <a:xfrm>
            <a:off x="5343229" y="1266358"/>
            <a:ext cx="847476" cy="366575"/>
          </a:xfrm>
          <a:prstGeom prst="rect">
            <a:avLst/>
          </a:prstGeom>
        </p:spPr>
        <p:txBody>
          <a:bodyPr wrap="none">
            <a:spAutoFit/>
          </a:bodyPr>
          <a:lstStyle/>
          <a:p>
            <a:pPr algn="ctr"/>
            <a:r>
              <a:rPr lang="en-US" sz="1782" dirty="0">
                <a:solidFill>
                  <a:srgbClr val="FF0000"/>
                </a:solidFill>
              </a:rPr>
              <a:t>Results</a:t>
            </a:r>
          </a:p>
        </p:txBody>
      </p:sp>
      <p:sp>
        <p:nvSpPr>
          <p:cNvPr id="13" name="Rectangle 12"/>
          <p:cNvSpPr/>
          <p:nvPr/>
        </p:nvSpPr>
        <p:spPr>
          <a:xfrm>
            <a:off x="176011" y="5303700"/>
            <a:ext cx="1435393" cy="366575"/>
          </a:xfrm>
          <a:prstGeom prst="rect">
            <a:avLst/>
          </a:prstGeom>
        </p:spPr>
        <p:txBody>
          <a:bodyPr wrap="none">
            <a:spAutoFit/>
          </a:bodyPr>
          <a:lstStyle/>
          <a:p>
            <a:r>
              <a:rPr lang="en-US" altLang="zh-CN" sz="1782" dirty="0">
                <a:solidFill>
                  <a:srgbClr val="0000FF"/>
                </a:solidFill>
              </a:rPr>
              <a:t>Methodology</a:t>
            </a:r>
          </a:p>
        </p:txBody>
      </p:sp>
      <p:sp>
        <p:nvSpPr>
          <p:cNvPr id="14" name="Content Placeholder 10"/>
          <p:cNvSpPr txBox="1">
            <a:spLocks/>
          </p:cNvSpPr>
          <p:nvPr/>
        </p:nvSpPr>
        <p:spPr>
          <a:xfrm>
            <a:off x="240972" y="4048723"/>
            <a:ext cx="5094372" cy="1244299"/>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sz="1200" dirty="0"/>
              <a:t>The prototype designed by us is very easily procurable, less space consuming and cost effective. Hence, it is can implemented in large scale for in real-time. This is an easily integrable solution and hence can be used by any layman without knowledge of internal working of the system. Moreover, Its accuracy for every detection system makes it suitable enough for usage in outdoor situations. Hence, this solution can find considerable applications in risk management, road safety and hazard management domains.</a:t>
            </a:r>
          </a:p>
        </p:txBody>
      </p:sp>
      <p:sp>
        <p:nvSpPr>
          <p:cNvPr id="21" name="Text Placeholder 68"/>
          <p:cNvSpPr txBox="1">
            <a:spLocks/>
          </p:cNvSpPr>
          <p:nvPr/>
        </p:nvSpPr>
        <p:spPr>
          <a:xfrm>
            <a:off x="234950" y="1585866"/>
            <a:ext cx="5110887" cy="2194059"/>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 sz="1200" b="0" i="0" u="none" strike="noStrike" cap="none" dirty="0">
                <a:solidFill>
                  <a:srgbClr val="000000"/>
                </a:solidFill>
                <a:latin typeface="Times New Roman"/>
                <a:ea typeface="Times New Roman"/>
                <a:cs typeface="Times New Roman"/>
                <a:sym typeface="Times New Roman"/>
              </a:rPr>
              <a:t>Recent reports show that there has been around 12256 road accidents due to drunk driving in India in the year 2019. Given, the surge of road vehicles in every city in the current scenario and its necessity in people’s daily lives it has become inevitable to come up with a solution to accident problems. Several research took place related to this but none of them could address all causes of accidents including collision with other vehicles, fire outbreaks and driver’s lack of concentration due to either drunk or drowsy state. </a:t>
            </a:r>
            <a:r>
              <a:rPr lang="en" sz="1200" dirty="0">
                <a:solidFill>
                  <a:srgbClr val="000000"/>
                </a:solidFill>
                <a:latin typeface="Times New Roman"/>
                <a:ea typeface="Times New Roman"/>
                <a:cs typeface="Times New Roman"/>
                <a:sym typeface="Times New Roman"/>
              </a:rPr>
              <a:t>The project is implemented using sensors, microcontroller and camera for real-time data collection and CNN and ML algorithms for its classification and decision making. A comparison of detection accuracy of the algorithms used are made for each type of detection system and best is chosen for real-time usage. The system is cost-effective since it uses very less software, robust and accurate enough for real-time usage.</a:t>
            </a:r>
            <a:endParaRPr lang="en-US" sz="1188" dirty="0"/>
          </a:p>
        </p:txBody>
      </p:sp>
      <p:sp>
        <p:nvSpPr>
          <p:cNvPr id="22" name="Rectangle 21"/>
          <p:cNvSpPr/>
          <p:nvPr/>
        </p:nvSpPr>
        <p:spPr>
          <a:xfrm>
            <a:off x="165093" y="1228542"/>
            <a:ext cx="2502608" cy="366575"/>
          </a:xfrm>
          <a:prstGeom prst="rect">
            <a:avLst/>
          </a:prstGeom>
        </p:spPr>
        <p:txBody>
          <a:bodyPr wrap="none">
            <a:spAutoFit/>
          </a:bodyPr>
          <a:lstStyle/>
          <a:p>
            <a:pPr algn="ctr"/>
            <a:r>
              <a:rPr lang="en-US" sz="1782" dirty="0">
                <a:solidFill>
                  <a:srgbClr val="00FF00"/>
                </a:solidFill>
              </a:rPr>
              <a:t>Motivation/ Introduction</a:t>
            </a:r>
          </a:p>
        </p:txBody>
      </p:sp>
      <p:sp>
        <p:nvSpPr>
          <p:cNvPr id="27" name="Text Placeholder 68"/>
          <p:cNvSpPr txBox="1">
            <a:spLocks/>
          </p:cNvSpPr>
          <p:nvPr/>
        </p:nvSpPr>
        <p:spPr>
          <a:xfrm>
            <a:off x="5352750" y="9316929"/>
            <a:ext cx="5100424" cy="158813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1188" dirty="0"/>
              <a:t>The prototype implemented shows around 85% accuracy in real-time scenario for all the detection systems. Hence, it can be safely concluded that it can efficiently detect fire, collision, sleepy or drunk driver conditions. The final prediction models are decided after implementing various algorithms and choosing the best based on accuracy factor. The extensive hardware value recorded with instances of smoke and alcohol makes the analysis accurate and sensitive. In future, GPU based analysis can be implemented for faster operation of the algorithm and industry level highly sensitive sensors and camera can be used for data recording.</a:t>
            </a:r>
          </a:p>
        </p:txBody>
      </p:sp>
      <p:sp>
        <p:nvSpPr>
          <p:cNvPr id="28" name="Rectangle 27"/>
          <p:cNvSpPr/>
          <p:nvPr/>
        </p:nvSpPr>
        <p:spPr>
          <a:xfrm>
            <a:off x="5314331" y="11638629"/>
            <a:ext cx="5097940" cy="3829062"/>
          </a:xfrm>
          <a:prstGeom prst="rect">
            <a:avLst/>
          </a:prstGeom>
        </p:spPr>
        <p:txBody>
          <a:bodyPr wrap="square">
            <a:spAutoFit/>
          </a:bodyPr>
          <a:lstStyle/>
          <a:p>
            <a:r>
              <a:rPr lang="en-US" sz="1782" dirty="0">
                <a:solidFill>
                  <a:srgbClr val="FF0000"/>
                </a:solidFill>
              </a:rPr>
              <a:t>Acknowledgments/ References</a:t>
            </a:r>
          </a:p>
          <a:p>
            <a:pPr marL="228600" indent="-228600">
              <a:buFont typeface="+mj-lt"/>
              <a:buAutoNum type="arabicPeriod"/>
            </a:pPr>
            <a:r>
              <a:rPr lang="en-US" sz="1200" dirty="0"/>
              <a:t> </a:t>
            </a:r>
            <a:r>
              <a:rPr lang="en-IN" sz="1200" b="0" i="0" u="none" strike="noStrike" dirty="0">
                <a:solidFill>
                  <a:srgbClr val="000000"/>
                </a:solidFill>
                <a:effectLst/>
                <a:latin typeface="Times New Roman" panose="02020603050405020304" pitchFamily="18" charset="0"/>
                <a:hlinkClick r:id="rId3"/>
              </a:rPr>
              <a:t>https://www.who.int/news-room/fact-sheets/detail/road-traffic-injuries</a:t>
            </a:r>
            <a:r>
              <a:rPr lang="en-IN" sz="1200" b="0" i="0" u="none" strike="noStrike" dirty="0">
                <a:solidFill>
                  <a:srgbClr val="000000"/>
                </a:solidFill>
                <a:effectLst/>
                <a:latin typeface="Times New Roman" panose="02020603050405020304" pitchFamily="18" charset="0"/>
              </a:rPr>
              <a:t> </a:t>
            </a:r>
          </a:p>
          <a:p>
            <a:pPr marL="228600" indent="-228600">
              <a:buFont typeface="+mj-lt"/>
              <a:buAutoNum type="arabicPeriod"/>
            </a:pPr>
            <a:r>
              <a:rPr lang="en-IN" sz="1200" dirty="0"/>
              <a:t> </a:t>
            </a:r>
            <a:r>
              <a:rPr lang="en-IN" sz="1200" b="0" i="0" u="none" strike="noStrike" dirty="0" err="1">
                <a:solidFill>
                  <a:srgbClr val="000000"/>
                </a:solidFill>
                <a:effectLst/>
                <a:latin typeface="Times New Roman" panose="02020603050405020304" pitchFamily="18" charset="0"/>
              </a:rPr>
              <a:t>Qiang</a:t>
            </a:r>
            <a:r>
              <a:rPr lang="en-IN" sz="1200" b="0" i="0" u="none" strike="noStrike" dirty="0">
                <a:solidFill>
                  <a:srgbClr val="000000"/>
                </a:solidFill>
                <a:effectLst/>
                <a:latin typeface="Times New Roman" panose="02020603050405020304" pitchFamily="18" charset="0"/>
              </a:rPr>
              <a:t> Luo,</a:t>
            </a:r>
            <a:r>
              <a:rPr lang="en-IN" sz="1200" b="0" i="0" u="none" strike="noStrike" baseline="30000" dirty="0">
                <a:solidFill>
                  <a:srgbClr val="000000"/>
                </a:solidFill>
                <a:effectLst/>
                <a:latin typeface="Times New Roman" panose="02020603050405020304" pitchFamily="18" charset="0"/>
              </a:rPr>
              <a:t> </a:t>
            </a:r>
            <a:r>
              <a:rPr lang="en-IN" sz="1200" b="0" i="0" u="none" strike="noStrike" dirty="0">
                <a:solidFill>
                  <a:srgbClr val="000000"/>
                </a:solidFill>
                <a:effectLst/>
                <a:latin typeface="Times New Roman" panose="02020603050405020304" pitchFamily="18" charset="0"/>
              </a:rPr>
              <a:t> </a:t>
            </a:r>
            <a:r>
              <a:rPr lang="en-IN" sz="1200" b="0" i="0" u="none" strike="noStrike" dirty="0" err="1">
                <a:solidFill>
                  <a:srgbClr val="000000"/>
                </a:solidFill>
                <a:effectLst/>
                <a:latin typeface="Times New Roman" panose="02020603050405020304" pitchFamily="18" charset="0"/>
              </a:rPr>
              <a:t>Xiaodong</a:t>
            </a:r>
            <a:r>
              <a:rPr lang="en-IN" sz="1200" b="0" i="0" u="none" strike="noStrike" dirty="0">
                <a:solidFill>
                  <a:srgbClr val="000000"/>
                </a:solidFill>
                <a:effectLst/>
                <a:latin typeface="Times New Roman" panose="02020603050405020304" pitchFamily="18" charset="0"/>
              </a:rPr>
              <a:t> Zang,  </a:t>
            </a:r>
            <a:r>
              <a:rPr lang="en-IN" sz="1200" b="0" i="0" u="none" strike="noStrike" dirty="0" err="1">
                <a:solidFill>
                  <a:srgbClr val="000000"/>
                </a:solidFill>
                <a:effectLst/>
                <a:latin typeface="Times New Roman" panose="02020603050405020304" pitchFamily="18" charset="0"/>
              </a:rPr>
              <a:t>Jie</a:t>
            </a:r>
            <a:r>
              <a:rPr lang="en-IN" sz="1200" b="0" i="0" u="none" strike="noStrike" dirty="0">
                <a:solidFill>
                  <a:srgbClr val="000000"/>
                </a:solidFill>
                <a:effectLst/>
                <a:latin typeface="Times New Roman" panose="02020603050405020304" pitchFamily="18" charset="0"/>
              </a:rPr>
              <a:t> Yuan,  </a:t>
            </a:r>
            <a:r>
              <a:rPr lang="en-IN" sz="1200" b="0" i="0" u="none" strike="noStrike" dirty="0" err="1">
                <a:solidFill>
                  <a:srgbClr val="000000"/>
                </a:solidFill>
                <a:effectLst/>
                <a:latin typeface="Times New Roman" panose="02020603050405020304" pitchFamily="18" charset="0"/>
              </a:rPr>
              <a:t>Xinqiang</a:t>
            </a:r>
            <a:r>
              <a:rPr lang="en-IN" sz="1200" b="0" i="0" u="none" strike="noStrike" dirty="0">
                <a:solidFill>
                  <a:srgbClr val="000000"/>
                </a:solidFill>
                <a:effectLst/>
                <a:latin typeface="Times New Roman" panose="02020603050405020304" pitchFamily="18" charset="0"/>
              </a:rPr>
              <a:t> Chen,  </a:t>
            </a:r>
            <a:r>
              <a:rPr lang="en-IN" sz="1200" b="0" i="0" u="none" strike="noStrike" dirty="0" err="1">
                <a:solidFill>
                  <a:srgbClr val="000000"/>
                </a:solidFill>
                <a:effectLst/>
                <a:latin typeface="Times New Roman" panose="02020603050405020304" pitchFamily="18" charset="0"/>
              </a:rPr>
              <a:t>Junheng</a:t>
            </a:r>
            <a:r>
              <a:rPr lang="en-IN" sz="1200" b="0" i="0" u="none" strike="noStrike" dirty="0">
                <a:solidFill>
                  <a:srgbClr val="000000"/>
                </a:solidFill>
                <a:effectLst/>
                <a:latin typeface="Times New Roman" panose="02020603050405020304" pitchFamily="18" charset="0"/>
              </a:rPr>
              <a:t> Yang,</a:t>
            </a:r>
            <a:r>
              <a:rPr lang="en-IN" sz="1200" b="0" i="0" u="none" strike="noStrike" baseline="30000" dirty="0">
                <a:solidFill>
                  <a:srgbClr val="000000"/>
                </a:solidFill>
                <a:effectLst/>
                <a:latin typeface="Times New Roman" panose="02020603050405020304" pitchFamily="18" charset="0"/>
              </a:rPr>
              <a:t> </a:t>
            </a:r>
            <a:r>
              <a:rPr lang="en-IN" sz="1200" b="0" i="0" u="none" strike="noStrike" dirty="0">
                <a:solidFill>
                  <a:srgbClr val="000000"/>
                </a:solidFill>
                <a:effectLst/>
                <a:latin typeface="Times New Roman" panose="02020603050405020304" pitchFamily="18" charset="0"/>
              </a:rPr>
              <a:t>and </a:t>
            </a:r>
            <a:r>
              <a:rPr lang="en-IN" sz="1200" b="0" i="0" u="none" strike="noStrike" dirty="0" err="1">
                <a:solidFill>
                  <a:srgbClr val="000000"/>
                </a:solidFill>
                <a:effectLst/>
                <a:latin typeface="Times New Roman" panose="02020603050405020304" pitchFamily="18" charset="0"/>
              </a:rPr>
              <a:t>Shubo</a:t>
            </a:r>
            <a:r>
              <a:rPr lang="en-IN" sz="1200" b="0" i="0" u="none" strike="noStrike" dirty="0">
                <a:solidFill>
                  <a:srgbClr val="000000"/>
                </a:solidFill>
                <a:effectLst/>
                <a:latin typeface="Times New Roman" panose="02020603050405020304" pitchFamily="18" charset="0"/>
              </a:rPr>
              <a:t> Wu, “Research of Vehicle Rear-End Collision Model Considering Multiple Factors”,  published:10 Apr 2020, vol 2020.</a:t>
            </a:r>
          </a:p>
          <a:p>
            <a:pPr marL="228600" indent="-228600">
              <a:buFont typeface="+mj-lt"/>
              <a:buAutoNum type="arabicPeriod"/>
            </a:pPr>
            <a:r>
              <a:rPr lang="en-IN" sz="1200" b="0" i="0" u="none" strike="noStrike" dirty="0">
                <a:solidFill>
                  <a:srgbClr val="000000"/>
                </a:solidFill>
                <a:effectLst/>
                <a:latin typeface="Times New Roman" panose="02020603050405020304" pitchFamily="18" charset="0"/>
              </a:rPr>
              <a:t>Chew </a:t>
            </a:r>
            <a:r>
              <a:rPr lang="en-IN" sz="1200" b="0" i="0" u="none" strike="noStrike" dirty="0" err="1">
                <a:solidFill>
                  <a:srgbClr val="000000"/>
                </a:solidFill>
                <a:effectLst/>
                <a:latin typeface="Times New Roman" panose="02020603050405020304" pitchFamily="18" charset="0"/>
              </a:rPr>
              <a:t>Cheik</a:t>
            </a:r>
            <a:r>
              <a:rPr lang="en-IN" sz="1200" b="0" i="0" u="none" strike="noStrike" dirty="0">
                <a:solidFill>
                  <a:srgbClr val="000000"/>
                </a:solidFill>
                <a:effectLst/>
                <a:latin typeface="Times New Roman" panose="02020603050405020304" pitchFamily="18" charset="0"/>
              </a:rPr>
              <a:t> Goh, Latifah </a:t>
            </a:r>
            <a:r>
              <a:rPr lang="en-IN" sz="1200" b="0" i="0" u="none" strike="noStrike" dirty="0" err="1">
                <a:solidFill>
                  <a:srgbClr val="000000"/>
                </a:solidFill>
                <a:effectLst/>
                <a:latin typeface="Times New Roman" panose="02020603050405020304" pitchFamily="18" charset="0"/>
              </a:rPr>
              <a:t>Munirah</a:t>
            </a:r>
            <a:r>
              <a:rPr lang="en-IN" sz="1200" b="0" i="0" u="none" strike="noStrike" dirty="0">
                <a:solidFill>
                  <a:srgbClr val="000000"/>
                </a:solidFill>
                <a:effectLst/>
                <a:latin typeface="Times New Roman" panose="02020603050405020304" pitchFamily="18" charset="0"/>
              </a:rPr>
              <a:t> </a:t>
            </a:r>
            <a:r>
              <a:rPr lang="en-IN" sz="1200" b="0" i="0" u="none" strike="noStrike" dirty="0" err="1">
                <a:solidFill>
                  <a:srgbClr val="000000"/>
                </a:solidFill>
                <a:effectLst/>
                <a:latin typeface="Times New Roman" panose="02020603050405020304" pitchFamily="18" charset="0"/>
              </a:rPr>
              <a:t>Kamarudin</a:t>
            </a:r>
            <a:r>
              <a:rPr lang="en-IN" sz="1200" b="0" i="0" u="none" strike="noStrike" dirty="0">
                <a:solidFill>
                  <a:srgbClr val="000000"/>
                </a:solidFill>
                <a:effectLst/>
                <a:latin typeface="Times New Roman" panose="02020603050405020304" pitchFamily="18" charset="0"/>
              </a:rPr>
              <a:t> , Ammar Zakaria, </a:t>
            </a:r>
            <a:r>
              <a:rPr lang="en-IN" sz="1200" b="0" i="0" u="none" strike="noStrike" dirty="0" err="1">
                <a:solidFill>
                  <a:srgbClr val="000000"/>
                </a:solidFill>
                <a:effectLst/>
                <a:latin typeface="Times New Roman" panose="02020603050405020304" pitchFamily="18" charset="0"/>
              </a:rPr>
              <a:t>Hiromitsu</a:t>
            </a:r>
            <a:r>
              <a:rPr lang="en-IN" sz="1200" b="0" i="0" u="none" strike="noStrike" dirty="0">
                <a:solidFill>
                  <a:srgbClr val="000000"/>
                </a:solidFill>
                <a:effectLst/>
                <a:latin typeface="Times New Roman" panose="02020603050405020304" pitchFamily="18" charset="0"/>
              </a:rPr>
              <a:t> </a:t>
            </a:r>
            <a:r>
              <a:rPr lang="en-IN" sz="1200" b="0" i="0" u="none" strike="noStrike" dirty="0" err="1">
                <a:solidFill>
                  <a:srgbClr val="000000"/>
                </a:solidFill>
                <a:effectLst/>
                <a:latin typeface="Times New Roman" panose="02020603050405020304" pitchFamily="18" charset="0"/>
              </a:rPr>
              <a:t>Nishizaki</a:t>
            </a:r>
            <a:r>
              <a:rPr lang="en-IN" sz="1200" b="0" i="0" u="none" strike="noStrike" dirty="0">
                <a:solidFill>
                  <a:srgbClr val="000000"/>
                </a:solidFill>
                <a:effectLst/>
                <a:latin typeface="Times New Roman" panose="02020603050405020304" pitchFamily="18" charset="0"/>
              </a:rPr>
              <a:t>, </a:t>
            </a:r>
            <a:r>
              <a:rPr lang="en-IN" sz="1200" b="0" i="0" u="none" strike="noStrike" dirty="0" err="1">
                <a:solidFill>
                  <a:srgbClr val="000000"/>
                </a:solidFill>
                <a:effectLst/>
                <a:latin typeface="Times New Roman" panose="02020603050405020304" pitchFamily="18" charset="0"/>
              </a:rPr>
              <a:t>Nuraminah</a:t>
            </a:r>
            <a:r>
              <a:rPr lang="en-IN" sz="1200" b="0" i="0" u="none" strike="noStrike" dirty="0">
                <a:solidFill>
                  <a:srgbClr val="000000"/>
                </a:solidFill>
                <a:effectLst/>
                <a:latin typeface="Times New Roman" panose="02020603050405020304" pitchFamily="18" charset="0"/>
              </a:rPr>
              <a:t> Ramli, </a:t>
            </a:r>
            <a:r>
              <a:rPr lang="en-IN" sz="1200" b="0" i="0" u="none" strike="noStrike" dirty="0" err="1">
                <a:solidFill>
                  <a:srgbClr val="000000"/>
                </a:solidFill>
                <a:effectLst/>
                <a:latin typeface="Times New Roman" panose="02020603050405020304" pitchFamily="18" charset="0"/>
              </a:rPr>
              <a:t>Xiaoyang</a:t>
            </a:r>
            <a:r>
              <a:rPr lang="en-IN" sz="1200" b="0" i="0" u="none" strike="noStrike" dirty="0">
                <a:solidFill>
                  <a:srgbClr val="000000"/>
                </a:solidFill>
                <a:effectLst/>
                <a:latin typeface="Times New Roman" panose="02020603050405020304" pitchFamily="18" charset="0"/>
              </a:rPr>
              <a:t> Mao, Syed Muhammad </a:t>
            </a:r>
            <a:r>
              <a:rPr lang="en-IN" sz="1200" b="0" i="0" u="none" strike="noStrike" dirty="0" err="1">
                <a:solidFill>
                  <a:srgbClr val="000000"/>
                </a:solidFill>
                <a:effectLst/>
                <a:latin typeface="Times New Roman" panose="02020603050405020304" pitchFamily="18" charset="0"/>
              </a:rPr>
              <a:t>Mamduh</a:t>
            </a:r>
            <a:r>
              <a:rPr lang="en-IN" sz="1200" b="0" i="0" u="none" strike="noStrike" dirty="0">
                <a:solidFill>
                  <a:srgbClr val="000000"/>
                </a:solidFill>
                <a:effectLst/>
                <a:latin typeface="Times New Roman" panose="02020603050405020304" pitchFamily="18" charset="0"/>
              </a:rPr>
              <a:t> Syed Zakaria , Ericson </a:t>
            </a:r>
            <a:r>
              <a:rPr lang="en-IN" sz="1200" b="0" i="0" u="none" strike="noStrike" dirty="0" err="1">
                <a:solidFill>
                  <a:srgbClr val="000000"/>
                </a:solidFill>
                <a:effectLst/>
                <a:latin typeface="Times New Roman" panose="02020603050405020304" pitchFamily="18" charset="0"/>
              </a:rPr>
              <a:t>Kanagaraj</a:t>
            </a:r>
            <a:r>
              <a:rPr lang="en-IN" sz="1200" b="0" i="0" u="none" strike="noStrike" dirty="0">
                <a:solidFill>
                  <a:srgbClr val="000000"/>
                </a:solidFill>
                <a:effectLst/>
                <a:latin typeface="Times New Roman" panose="02020603050405020304" pitchFamily="18" charset="0"/>
              </a:rPr>
              <a:t>, Abdul </a:t>
            </a:r>
            <a:r>
              <a:rPr lang="en-IN" sz="1200" b="0" i="0" u="none" strike="noStrike" dirty="0" err="1">
                <a:solidFill>
                  <a:srgbClr val="000000"/>
                </a:solidFill>
                <a:effectLst/>
                <a:latin typeface="Times New Roman" panose="02020603050405020304" pitchFamily="18" charset="0"/>
              </a:rPr>
              <a:t>Syafiq</a:t>
            </a:r>
            <a:r>
              <a:rPr lang="en-IN" sz="1200" b="0" i="0" u="none" strike="noStrike" dirty="0">
                <a:solidFill>
                  <a:srgbClr val="000000"/>
                </a:solidFill>
                <a:effectLst/>
                <a:latin typeface="Times New Roman" panose="02020603050405020304" pitchFamily="18" charset="0"/>
              </a:rPr>
              <a:t> </a:t>
            </a:r>
            <a:r>
              <a:rPr lang="en-IN" sz="1200" b="0" i="0" u="none" strike="noStrike" dirty="0" err="1">
                <a:solidFill>
                  <a:srgbClr val="000000"/>
                </a:solidFill>
                <a:effectLst/>
                <a:latin typeface="Times New Roman" panose="02020603050405020304" pitchFamily="18" charset="0"/>
              </a:rPr>
              <a:t>Abdull</a:t>
            </a:r>
            <a:r>
              <a:rPr lang="en-IN" sz="1200" b="0" i="0" u="none" strike="noStrike" dirty="0">
                <a:solidFill>
                  <a:srgbClr val="000000"/>
                </a:solidFill>
                <a:effectLst/>
                <a:latin typeface="Times New Roman" panose="02020603050405020304" pitchFamily="18" charset="0"/>
              </a:rPr>
              <a:t> </a:t>
            </a:r>
            <a:r>
              <a:rPr lang="en-IN" sz="1200" b="0" i="0" u="none" strike="noStrike" dirty="0" err="1">
                <a:solidFill>
                  <a:srgbClr val="000000"/>
                </a:solidFill>
                <a:effectLst/>
                <a:latin typeface="Times New Roman" panose="02020603050405020304" pitchFamily="18" charset="0"/>
              </a:rPr>
              <a:t>Sukor</a:t>
            </a:r>
            <a:r>
              <a:rPr lang="en-IN" sz="1200" b="0" i="0" u="none" strike="noStrike" dirty="0">
                <a:solidFill>
                  <a:srgbClr val="000000"/>
                </a:solidFill>
                <a:effectLst/>
                <a:latin typeface="Times New Roman" panose="02020603050405020304" pitchFamily="18" charset="0"/>
              </a:rPr>
              <a:t> and Md. </a:t>
            </a:r>
            <a:r>
              <a:rPr lang="en-IN" sz="1200" b="0" i="0" u="none" strike="noStrike" dirty="0" err="1">
                <a:solidFill>
                  <a:srgbClr val="000000"/>
                </a:solidFill>
                <a:effectLst/>
                <a:latin typeface="Times New Roman" panose="02020603050405020304" pitchFamily="18" charset="0"/>
              </a:rPr>
              <a:t>Fauzan</a:t>
            </a:r>
            <a:r>
              <a:rPr lang="en-IN" sz="1200" b="0" i="0" u="none" strike="noStrike" dirty="0">
                <a:solidFill>
                  <a:srgbClr val="000000"/>
                </a:solidFill>
                <a:effectLst/>
                <a:latin typeface="Times New Roman" panose="02020603050405020304" pitchFamily="18" charset="0"/>
              </a:rPr>
              <a:t> Elham, “Real-Time In-Vehicle Air Quality Monitoring System Using Machine Learning Prediction Algorithm”, published: 21 July 2021</a:t>
            </a:r>
          </a:p>
          <a:p>
            <a:pPr marL="228600" indent="-228600">
              <a:buFont typeface="+mj-lt"/>
              <a:buAutoNum type="arabicPeriod"/>
            </a:pPr>
            <a:r>
              <a:rPr lang="en-US" sz="1200" b="0" i="0" u="none" strike="noStrike" dirty="0" err="1">
                <a:solidFill>
                  <a:srgbClr val="000000"/>
                </a:solidFill>
                <a:effectLst/>
                <a:latin typeface="Times New Roman" panose="02020603050405020304" pitchFamily="18" charset="0"/>
              </a:rPr>
              <a:t>Kavish</a:t>
            </a:r>
            <a:r>
              <a:rPr lang="en-US" sz="1200" b="0" i="0" u="none" strike="noStrike" dirty="0">
                <a:solidFill>
                  <a:srgbClr val="000000"/>
                </a:solidFill>
                <a:effectLst/>
                <a:latin typeface="Times New Roman" panose="02020603050405020304" pitchFamily="18" charset="0"/>
              </a:rPr>
              <a:t> Atul Sanghvi, “Drunk Driving Detection, Computer Science and Information Technology”,  6(2): 24-30, 2018</a:t>
            </a:r>
            <a:r>
              <a:rPr lang="en-IN" sz="1200" b="0" i="0" u="none" strike="noStrike" dirty="0">
                <a:solidFill>
                  <a:srgbClr val="000000"/>
                </a:solidFill>
                <a:effectLst/>
                <a:latin typeface="Times New Roman" panose="02020603050405020304" pitchFamily="18" charset="0"/>
              </a:rPr>
              <a:t> </a:t>
            </a:r>
          </a:p>
          <a:p>
            <a:pPr marL="228600" indent="-228600">
              <a:buFont typeface="+mj-lt"/>
              <a:buAutoNum type="arabicPeriod"/>
            </a:pPr>
            <a:r>
              <a:rPr lang="en-IN" sz="1200" b="0" i="0" u="none" strike="noStrike" dirty="0">
                <a:solidFill>
                  <a:srgbClr val="000000"/>
                </a:solidFill>
                <a:effectLst/>
                <a:latin typeface="Times New Roman" panose="02020603050405020304" pitchFamily="18" charset="0"/>
              </a:rPr>
              <a:t>Ira C. Valenzuela, Lean Karlo S. Tolentino, Ronnie O. </a:t>
            </a:r>
            <a:r>
              <a:rPr lang="en-IN" sz="1200" b="0" i="0" u="none" strike="noStrike" dirty="0" err="1">
                <a:solidFill>
                  <a:srgbClr val="000000"/>
                </a:solidFill>
                <a:effectLst/>
                <a:latin typeface="Times New Roman" panose="02020603050405020304" pitchFamily="18" charset="0"/>
              </a:rPr>
              <a:t>Serfa</a:t>
            </a:r>
            <a:r>
              <a:rPr lang="en-IN" sz="1200" b="0" i="0" u="none" strike="noStrike" dirty="0">
                <a:solidFill>
                  <a:srgbClr val="000000"/>
                </a:solidFill>
                <a:effectLst/>
                <a:latin typeface="Times New Roman" panose="02020603050405020304" pitchFamily="18" charset="0"/>
              </a:rPr>
              <a:t> Juan, “Utilization of e-Nose Sensory Modality as Add-On Feature for Advanced Driver Assistance System”, International Journal of Advanced Trends in Computer Science and Engineering, vol 8, No.4 , July-August 2019 </a:t>
            </a:r>
            <a:endParaRPr lang="en-IN" sz="1200" b="0" dirty="0">
              <a:effectLst/>
            </a:endParaRPr>
          </a:p>
          <a:p>
            <a:br>
              <a:rPr lang="en-IN" sz="1050" dirty="0"/>
            </a:br>
            <a:endParaRPr lang="en-IN" sz="1200" b="0" dirty="0">
              <a:effectLst/>
            </a:endParaRPr>
          </a:p>
          <a:p>
            <a:br>
              <a:rPr lang="en-IN" sz="1050" dirty="0"/>
            </a:br>
            <a:endParaRPr lang="en-US" sz="1200" dirty="0"/>
          </a:p>
        </p:txBody>
      </p:sp>
      <p:sp>
        <p:nvSpPr>
          <p:cNvPr id="29" name="Rectangle 28"/>
          <p:cNvSpPr/>
          <p:nvPr/>
        </p:nvSpPr>
        <p:spPr>
          <a:xfrm>
            <a:off x="5318829" y="8919982"/>
            <a:ext cx="2224776" cy="366575"/>
          </a:xfrm>
          <a:prstGeom prst="rect">
            <a:avLst/>
          </a:prstGeom>
        </p:spPr>
        <p:txBody>
          <a:bodyPr wrap="none">
            <a:spAutoFit/>
          </a:bodyPr>
          <a:lstStyle/>
          <a:p>
            <a:pPr algn="ctr"/>
            <a:r>
              <a:rPr lang="en-US" sz="1782" dirty="0">
                <a:solidFill>
                  <a:srgbClr val="00FF00"/>
                </a:solidFill>
              </a:rPr>
              <a:t>Conclusion/ Summary</a:t>
            </a:r>
          </a:p>
        </p:txBody>
      </p:sp>
      <p:sp>
        <p:nvSpPr>
          <p:cNvPr id="30" name="Rectangle 29"/>
          <p:cNvSpPr/>
          <p:nvPr/>
        </p:nvSpPr>
        <p:spPr>
          <a:xfrm>
            <a:off x="5302256" y="10814752"/>
            <a:ext cx="5089550" cy="732188"/>
          </a:xfrm>
          <a:prstGeom prst="rect">
            <a:avLst/>
          </a:prstGeom>
        </p:spPr>
        <p:txBody>
          <a:bodyPr wrap="square">
            <a:spAutoFit/>
          </a:bodyPr>
          <a:lstStyle/>
          <a:p>
            <a:r>
              <a:rPr lang="en-US" sz="1782" dirty="0">
                <a:solidFill>
                  <a:srgbClr val="0000FF"/>
                </a:solidFill>
              </a:rPr>
              <a:t>Contact Details</a:t>
            </a:r>
          </a:p>
          <a:p>
            <a:r>
              <a:rPr lang="en-US" sz="1188" dirty="0">
                <a:hlinkClick r:id="rId4"/>
              </a:rPr>
              <a:t>senguptadia25@gmail.com</a:t>
            </a:r>
            <a:r>
              <a:rPr lang="en-US" sz="1188" dirty="0"/>
              <a:t>       </a:t>
            </a:r>
            <a:r>
              <a:rPr lang="en-US" sz="1188" dirty="0">
                <a:hlinkClick r:id="rId5"/>
              </a:rPr>
              <a:t>nandiniawtani11@gmail.</a:t>
            </a:r>
            <a:r>
              <a:rPr lang="en-US" sz="1188">
                <a:hlinkClick r:id="rId5"/>
              </a:rPr>
              <a:t>com</a:t>
            </a:r>
            <a:r>
              <a:rPr lang="en-US" sz="1188"/>
              <a:t>                   </a:t>
            </a:r>
            <a:r>
              <a:rPr lang="en-US" sz="1188">
                <a:hlinkClick r:id="rId6"/>
              </a:rPr>
              <a:t>abhyudaytripathi15@gmail.com</a:t>
            </a:r>
            <a:r>
              <a:rPr lang="en-US" sz="1188"/>
              <a:t>   </a:t>
            </a:r>
            <a:endParaRPr lang="en-US" sz="1188" dirty="0"/>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4300" y="274995"/>
            <a:ext cx="2388267" cy="735097"/>
          </a:xfrm>
          <a:prstGeom prst="rect">
            <a:avLst/>
          </a:prstGeom>
        </p:spPr>
      </p:pic>
      <p:sp>
        <p:nvSpPr>
          <p:cNvPr id="1037" name="Rectangle 13"/>
          <p:cNvSpPr>
            <a:spLocks noChangeArrowheads="1"/>
          </p:cNvSpPr>
          <p:nvPr/>
        </p:nvSpPr>
        <p:spPr bwMode="auto">
          <a:xfrm>
            <a:off x="53623" y="11369"/>
            <a:ext cx="91471" cy="203568"/>
          </a:xfrm>
          <a:prstGeom prst="rect">
            <a:avLst/>
          </a:prstGeom>
          <a:noFill/>
          <a:ln w="9525">
            <a:noFill/>
            <a:miter lim="800000"/>
            <a:headEnd/>
            <a:tailEnd/>
          </a:ln>
          <a:effectLst/>
        </p:spPr>
        <p:txBody>
          <a:bodyPr vert="horz" wrap="none" lIns="45261" tIns="22631" rIns="45261" bIns="22631" numCol="1" anchor="ctr" anchorCtr="0" compatLnSpc="1">
            <a:prstTxWarp prst="textNoShape">
              <a:avLst/>
            </a:prstTxWarp>
            <a:spAutoFit/>
          </a:bodyPr>
          <a:lstStyle/>
          <a:p>
            <a:endParaRPr lang="en-US" sz="1026"/>
          </a:p>
        </p:txBody>
      </p:sp>
      <p:sp>
        <p:nvSpPr>
          <p:cNvPr id="1038" name="Rectangle 14"/>
          <p:cNvSpPr>
            <a:spLocks noChangeArrowheads="1"/>
          </p:cNvSpPr>
          <p:nvPr/>
        </p:nvSpPr>
        <p:spPr bwMode="auto">
          <a:xfrm>
            <a:off x="279930" y="337644"/>
            <a:ext cx="91471" cy="182793"/>
          </a:xfrm>
          <a:prstGeom prst="rect">
            <a:avLst/>
          </a:prstGeom>
          <a:noFill/>
          <a:ln w="9525">
            <a:noFill/>
            <a:miter lim="800000"/>
            <a:headEnd/>
            <a:tailEnd/>
          </a:ln>
          <a:effectLst/>
        </p:spPr>
        <p:txBody>
          <a:bodyPr vert="horz" wrap="none" lIns="45261" tIns="22631" rIns="45261" bIns="22631" numCol="1" anchor="ctr" anchorCtr="0" compatLnSpc="1">
            <a:prstTxWarp prst="textNoShape">
              <a:avLst/>
            </a:prstTxWarp>
            <a:spAutoFit/>
          </a:bodyPr>
          <a:lstStyle/>
          <a:p>
            <a:pPr defTabSz="452628" fontAlgn="base">
              <a:spcBef>
                <a:spcPct val="0"/>
              </a:spcBef>
              <a:spcAft>
                <a:spcPct val="0"/>
              </a:spcAft>
            </a:pPr>
            <a:endParaRPr lang="en-US" sz="891">
              <a:latin typeface="Arial" pitchFamily="34" charset="0"/>
              <a:cs typeface="Arial" pitchFamily="34" charset="0"/>
            </a:endParaRPr>
          </a:p>
        </p:txBody>
      </p:sp>
      <p:cxnSp>
        <p:nvCxnSpPr>
          <p:cNvPr id="59" name="Straight Connector 58"/>
          <p:cNvCxnSpPr/>
          <p:nvPr/>
        </p:nvCxnSpPr>
        <p:spPr>
          <a:xfrm>
            <a:off x="5335247" y="11641127"/>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343229" y="11945401"/>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73350" y="7162643"/>
            <a:ext cx="5343525" cy="560153"/>
          </a:xfrm>
          <a:prstGeom prst="rect">
            <a:avLst/>
          </a:prstGeom>
        </p:spPr>
        <p:txBody>
          <a:bodyPr>
            <a:spAutoFit/>
          </a:bodyPr>
          <a:lstStyle/>
          <a:p>
            <a:pPr algn="just">
              <a:lnSpc>
                <a:spcPct val="95000"/>
              </a:lnSpc>
              <a:spcAft>
                <a:spcPts val="600"/>
              </a:spcAft>
              <a:tabLst>
                <a:tab pos="182880" algn="l"/>
              </a:tabLst>
            </a:pPr>
            <a:endParaRPr lang="en-US" sz="3200" spc="-5" dirty="0">
              <a:effectLst/>
              <a:latin typeface="Times New Roman" panose="02020603050405020304" pitchFamily="18" charset="0"/>
              <a:ea typeface="SimSun" panose="02010600030101010101" pitchFamily="2" charset="-122"/>
            </a:endParaRPr>
          </a:p>
        </p:txBody>
      </p:sp>
      <p:pic>
        <p:nvPicPr>
          <p:cNvPr id="43" name="Google Shape;369;p19">
            <a:extLst>
              <a:ext uri="{FF2B5EF4-FFF2-40B4-BE49-F238E27FC236}">
                <a16:creationId xmlns:a16="http://schemas.microsoft.com/office/drawing/2014/main" id="{0CD57F16-C167-4A6A-A507-3F123A263BA3}"/>
              </a:ext>
            </a:extLst>
          </p:cNvPr>
          <p:cNvPicPr preferRelativeResize="0"/>
          <p:nvPr/>
        </p:nvPicPr>
        <p:blipFill rotWithShape="1">
          <a:blip r:embed="rId8">
            <a:alphaModFix/>
          </a:blip>
          <a:srcRect/>
          <a:stretch/>
        </p:blipFill>
        <p:spPr>
          <a:xfrm>
            <a:off x="259882" y="5775793"/>
            <a:ext cx="2355746" cy="2439705"/>
          </a:xfrm>
          <a:prstGeom prst="rect">
            <a:avLst/>
          </a:prstGeom>
          <a:noFill/>
          <a:ln>
            <a:noFill/>
          </a:ln>
        </p:spPr>
      </p:pic>
      <p:pic>
        <p:nvPicPr>
          <p:cNvPr id="45" name="Google Shape;260;p18">
            <a:extLst>
              <a:ext uri="{FF2B5EF4-FFF2-40B4-BE49-F238E27FC236}">
                <a16:creationId xmlns:a16="http://schemas.microsoft.com/office/drawing/2014/main" id="{19075C4D-C1CA-4C44-AD10-74896A29611D}"/>
              </a:ext>
            </a:extLst>
          </p:cNvPr>
          <p:cNvPicPr preferRelativeResize="0"/>
          <p:nvPr/>
        </p:nvPicPr>
        <p:blipFill rotWithShape="1">
          <a:blip r:embed="rId9">
            <a:alphaModFix/>
          </a:blip>
          <a:srcRect/>
          <a:stretch/>
        </p:blipFill>
        <p:spPr>
          <a:xfrm>
            <a:off x="299421" y="8836761"/>
            <a:ext cx="2224776" cy="2183543"/>
          </a:xfrm>
          <a:prstGeom prst="rect">
            <a:avLst/>
          </a:prstGeom>
          <a:noFill/>
          <a:ln>
            <a:noFill/>
          </a:ln>
        </p:spPr>
      </p:pic>
      <p:pic>
        <p:nvPicPr>
          <p:cNvPr id="46" name="Google Shape;320;g1207002db53_1_0">
            <a:extLst>
              <a:ext uri="{FF2B5EF4-FFF2-40B4-BE49-F238E27FC236}">
                <a16:creationId xmlns:a16="http://schemas.microsoft.com/office/drawing/2014/main" id="{96366651-A3E2-4E66-984F-4221D3F14071}"/>
              </a:ext>
            </a:extLst>
          </p:cNvPr>
          <p:cNvPicPr preferRelativeResize="0"/>
          <p:nvPr/>
        </p:nvPicPr>
        <p:blipFill rotWithShape="1">
          <a:blip r:embed="rId10">
            <a:alphaModFix/>
          </a:blip>
          <a:srcRect l="5070"/>
          <a:stretch/>
        </p:blipFill>
        <p:spPr>
          <a:xfrm>
            <a:off x="2508656" y="8685159"/>
            <a:ext cx="2792220" cy="2606832"/>
          </a:xfrm>
          <a:prstGeom prst="rect">
            <a:avLst/>
          </a:prstGeom>
          <a:noFill/>
          <a:ln>
            <a:noFill/>
          </a:ln>
        </p:spPr>
      </p:pic>
      <p:sp>
        <p:nvSpPr>
          <p:cNvPr id="4" name="TextBox 3">
            <a:extLst>
              <a:ext uri="{FF2B5EF4-FFF2-40B4-BE49-F238E27FC236}">
                <a16:creationId xmlns:a16="http://schemas.microsoft.com/office/drawing/2014/main" id="{9943474C-A425-4CA6-8064-B9DF7815F7DD}"/>
              </a:ext>
            </a:extLst>
          </p:cNvPr>
          <p:cNvSpPr txBox="1"/>
          <p:nvPr/>
        </p:nvSpPr>
        <p:spPr>
          <a:xfrm>
            <a:off x="365140" y="8315726"/>
            <a:ext cx="2235686" cy="261610"/>
          </a:xfrm>
          <a:prstGeom prst="rect">
            <a:avLst/>
          </a:prstGeom>
          <a:noFill/>
        </p:spPr>
        <p:txBody>
          <a:bodyPr wrap="square" rtlCol="0">
            <a:spAutoFit/>
          </a:bodyPr>
          <a:lstStyle/>
          <a:p>
            <a:r>
              <a:rPr lang="en-IN" sz="1100" b="1" dirty="0"/>
              <a:t>Fig 1 : Collision Detection </a:t>
            </a:r>
          </a:p>
        </p:txBody>
      </p:sp>
      <p:sp>
        <p:nvSpPr>
          <p:cNvPr id="11" name="TextBox 10">
            <a:extLst>
              <a:ext uri="{FF2B5EF4-FFF2-40B4-BE49-F238E27FC236}">
                <a16:creationId xmlns:a16="http://schemas.microsoft.com/office/drawing/2014/main" id="{AE5D8668-0FD4-402F-87B7-5F4DB59B8C41}"/>
              </a:ext>
            </a:extLst>
          </p:cNvPr>
          <p:cNvSpPr txBox="1"/>
          <p:nvPr/>
        </p:nvSpPr>
        <p:spPr>
          <a:xfrm>
            <a:off x="276928" y="11363472"/>
            <a:ext cx="5038899" cy="3416320"/>
          </a:xfrm>
          <a:prstGeom prst="rect">
            <a:avLst/>
          </a:prstGeom>
          <a:noFill/>
        </p:spPr>
        <p:txBody>
          <a:bodyPr wrap="square" rtlCol="0">
            <a:spAutoFit/>
          </a:bodyPr>
          <a:lstStyle/>
          <a:p>
            <a:r>
              <a:rPr lang="en-IN" sz="1200" dirty="0"/>
              <a:t>The project is implementing a car accident prevention system dealing with any risks related to collision with other vehicles, fire outbreaks and driver being drunk or falling asleep. The collision detection system algorithm shown in Fig 1 takes real-time images of car’s vicinity and predicts possibility of accident with an inception or VGG based model which was trained by accident datasets. Further, MQ2 and MQ3 sensors are introduced inside the car to detect gas concentrations and machine learning algorithms like SVM, random forest and MLP are used to predict presence of any hazardous gases indicating fire-outbreak or alcoholic gases indicating drunk person inside car as shown in Fig 2. To detect more accurately, a drunk face detection system is also designed for the driver where real-time image is extracted from driver’s face video. These images are used as input and a sequential CNN model trained with intoxicated face dataset is used for prediction as shown in Fig 3. Since, driver falling asleep can also be another possible cause of accident, a similar system using driver’s face as input and another sequential CNN model, this time trained with eye open and closed dataset is used for prediction as shown in Fig 4. All these systems together forms a strong and accurate accident detection system.</a:t>
            </a:r>
          </a:p>
        </p:txBody>
      </p:sp>
      <p:sp>
        <p:nvSpPr>
          <p:cNvPr id="50" name="TextBox 49">
            <a:extLst>
              <a:ext uri="{FF2B5EF4-FFF2-40B4-BE49-F238E27FC236}">
                <a16:creationId xmlns:a16="http://schemas.microsoft.com/office/drawing/2014/main" id="{59C860BF-BCD8-46EA-8217-25997220AE34}"/>
              </a:ext>
            </a:extLst>
          </p:cNvPr>
          <p:cNvSpPr txBox="1"/>
          <p:nvPr/>
        </p:nvSpPr>
        <p:spPr>
          <a:xfrm>
            <a:off x="2540386" y="8350932"/>
            <a:ext cx="2481402" cy="261610"/>
          </a:xfrm>
          <a:prstGeom prst="rect">
            <a:avLst/>
          </a:prstGeom>
          <a:noFill/>
        </p:spPr>
        <p:txBody>
          <a:bodyPr wrap="square" rtlCol="0">
            <a:spAutoFit/>
          </a:bodyPr>
          <a:lstStyle/>
          <a:p>
            <a:r>
              <a:rPr lang="en-IN" sz="1100" b="1" dirty="0"/>
              <a:t>Fig 2 : Hazardous and Alcohol Detection </a:t>
            </a:r>
          </a:p>
        </p:txBody>
      </p:sp>
      <p:sp>
        <p:nvSpPr>
          <p:cNvPr id="51" name="TextBox 50">
            <a:extLst>
              <a:ext uri="{FF2B5EF4-FFF2-40B4-BE49-F238E27FC236}">
                <a16:creationId xmlns:a16="http://schemas.microsoft.com/office/drawing/2014/main" id="{09CDB374-44FD-4AB7-A2EB-D30A90AED126}"/>
              </a:ext>
            </a:extLst>
          </p:cNvPr>
          <p:cNvSpPr txBox="1"/>
          <p:nvPr/>
        </p:nvSpPr>
        <p:spPr>
          <a:xfrm>
            <a:off x="272969" y="11030380"/>
            <a:ext cx="2235686" cy="261610"/>
          </a:xfrm>
          <a:prstGeom prst="rect">
            <a:avLst/>
          </a:prstGeom>
          <a:noFill/>
        </p:spPr>
        <p:txBody>
          <a:bodyPr wrap="square" rtlCol="0">
            <a:spAutoFit/>
          </a:bodyPr>
          <a:lstStyle/>
          <a:p>
            <a:r>
              <a:rPr lang="en-IN" sz="1100" b="1" dirty="0"/>
              <a:t>Fig 3 : Drunk Face Detection </a:t>
            </a:r>
          </a:p>
        </p:txBody>
      </p:sp>
      <p:sp>
        <p:nvSpPr>
          <p:cNvPr id="52" name="TextBox 51">
            <a:extLst>
              <a:ext uri="{FF2B5EF4-FFF2-40B4-BE49-F238E27FC236}">
                <a16:creationId xmlns:a16="http://schemas.microsoft.com/office/drawing/2014/main" id="{24D417C8-E68F-48DB-96BA-F2B03C438AA6}"/>
              </a:ext>
            </a:extLst>
          </p:cNvPr>
          <p:cNvSpPr txBox="1"/>
          <p:nvPr/>
        </p:nvSpPr>
        <p:spPr>
          <a:xfrm>
            <a:off x="2716921" y="11190336"/>
            <a:ext cx="2235686" cy="261610"/>
          </a:xfrm>
          <a:prstGeom prst="rect">
            <a:avLst/>
          </a:prstGeom>
          <a:noFill/>
        </p:spPr>
        <p:txBody>
          <a:bodyPr wrap="square" rtlCol="0">
            <a:spAutoFit/>
          </a:bodyPr>
          <a:lstStyle/>
          <a:p>
            <a:r>
              <a:rPr lang="en-IN" sz="1100" b="1" dirty="0"/>
              <a:t>Fig 4 : Drowsy Face Detection </a:t>
            </a:r>
          </a:p>
        </p:txBody>
      </p:sp>
      <p:sp>
        <p:nvSpPr>
          <p:cNvPr id="53" name="Text Placeholder 68">
            <a:extLst>
              <a:ext uri="{FF2B5EF4-FFF2-40B4-BE49-F238E27FC236}">
                <a16:creationId xmlns:a16="http://schemas.microsoft.com/office/drawing/2014/main" id="{C0A084B6-71F3-4D49-BE40-2E2BB4C0775F}"/>
              </a:ext>
            </a:extLst>
          </p:cNvPr>
          <p:cNvSpPr txBox="1">
            <a:spLocks/>
          </p:cNvSpPr>
          <p:nvPr/>
        </p:nvSpPr>
        <p:spPr>
          <a:xfrm>
            <a:off x="5347518" y="1581803"/>
            <a:ext cx="5110887" cy="7338179"/>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endParaRPr lang="en-US" sz="1188" dirty="0"/>
          </a:p>
        </p:txBody>
      </p:sp>
      <p:pic>
        <p:nvPicPr>
          <p:cNvPr id="16" name="Picture 15">
            <a:extLst>
              <a:ext uri="{FF2B5EF4-FFF2-40B4-BE49-F238E27FC236}">
                <a16:creationId xmlns:a16="http://schemas.microsoft.com/office/drawing/2014/main" id="{79722695-4755-494F-B0DB-682E852348A1}"/>
              </a:ext>
            </a:extLst>
          </p:cNvPr>
          <p:cNvPicPr>
            <a:picLocks noChangeAspect="1"/>
          </p:cNvPicPr>
          <p:nvPr/>
        </p:nvPicPr>
        <p:blipFill>
          <a:blip r:embed="rId11"/>
          <a:stretch>
            <a:fillRect/>
          </a:stretch>
        </p:blipFill>
        <p:spPr>
          <a:xfrm>
            <a:off x="5425359" y="1647278"/>
            <a:ext cx="2221078" cy="3077611"/>
          </a:xfrm>
          <a:prstGeom prst="rect">
            <a:avLst/>
          </a:prstGeom>
        </p:spPr>
      </p:pic>
      <p:pic>
        <p:nvPicPr>
          <p:cNvPr id="24" name="Picture 23">
            <a:extLst>
              <a:ext uri="{FF2B5EF4-FFF2-40B4-BE49-F238E27FC236}">
                <a16:creationId xmlns:a16="http://schemas.microsoft.com/office/drawing/2014/main" id="{3AE9762A-0BDD-4D3F-9353-ADE811BFDE6F}"/>
              </a:ext>
            </a:extLst>
          </p:cNvPr>
          <p:cNvPicPr>
            <a:picLocks noChangeAspect="1"/>
          </p:cNvPicPr>
          <p:nvPr/>
        </p:nvPicPr>
        <p:blipFill rotWithShape="1">
          <a:blip r:embed="rId12"/>
          <a:srcRect b="29371"/>
          <a:stretch/>
        </p:blipFill>
        <p:spPr>
          <a:xfrm>
            <a:off x="5418057" y="4947182"/>
            <a:ext cx="2327080" cy="2375585"/>
          </a:xfrm>
          <a:prstGeom prst="rect">
            <a:avLst/>
          </a:prstGeom>
        </p:spPr>
      </p:pic>
      <p:pic>
        <p:nvPicPr>
          <p:cNvPr id="60" name="Picture 59">
            <a:extLst>
              <a:ext uri="{FF2B5EF4-FFF2-40B4-BE49-F238E27FC236}">
                <a16:creationId xmlns:a16="http://schemas.microsoft.com/office/drawing/2014/main" id="{AF97528A-AA5D-4176-938F-E5A96039B74C}"/>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25252" t="1521" r="21338" b="551"/>
          <a:stretch/>
        </p:blipFill>
        <p:spPr bwMode="auto">
          <a:xfrm>
            <a:off x="7902961" y="1679590"/>
            <a:ext cx="2277895" cy="2654109"/>
          </a:xfrm>
          <a:prstGeom prst="rect">
            <a:avLst/>
          </a:prstGeom>
          <a:noFill/>
          <a:ln>
            <a:noFill/>
          </a:ln>
          <a:extLst>
            <a:ext uri="{53640926-AAD7-44D8-BBD7-CCE9431645EC}">
              <a14:shadowObscured xmlns:a14="http://schemas.microsoft.com/office/drawing/2010/main"/>
            </a:ext>
          </a:extLst>
        </p:spPr>
      </p:pic>
      <p:pic>
        <p:nvPicPr>
          <p:cNvPr id="61" name="Google Shape;348;p21">
            <a:extLst>
              <a:ext uri="{FF2B5EF4-FFF2-40B4-BE49-F238E27FC236}">
                <a16:creationId xmlns:a16="http://schemas.microsoft.com/office/drawing/2014/main" id="{DE726624-2A9A-4D9B-96BD-827EE832B9C1}"/>
              </a:ext>
            </a:extLst>
          </p:cNvPr>
          <p:cNvPicPr/>
          <p:nvPr/>
        </p:nvPicPr>
        <p:blipFill rotWithShape="1">
          <a:blip r:embed="rId14">
            <a:alphaModFix/>
          </a:blip>
          <a:srcRect/>
          <a:stretch/>
        </p:blipFill>
        <p:spPr>
          <a:xfrm>
            <a:off x="7861292" y="4519223"/>
            <a:ext cx="2442994" cy="1919475"/>
          </a:xfrm>
          <a:prstGeom prst="rect">
            <a:avLst/>
          </a:prstGeom>
          <a:noFill/>
          <a:ln>
            <a:noFill/>
          </a:ln>
        </p:spPr>
      </p:pic>
      <p:sp>
        <p:nvSpPr>
          <p:cNvPr id="32" name="TextBox 31">
            <a:extLst>
              <a:ext uri="{FF2B5EF4-FFF2-40B4-BE49-F238E27FC236}">
                <a16:creationId xmlns:a16="http://schemas.microsoft.com/office/drawing/2014/main" id="{9392E8CD-9C34-42D4-BA8A-C008D3E59D2D}"/>
              </a:ext>
            </a:extLst>
          </p:cNvPr>
          <p:cNvSpPr txBox="1"/>
          <p:nvPr/>
        </p:nvSpPr>
        <p:spPr>
          <a:xfrm>
            <a:off x="5437582" y="7504586"/>
            <a:ext cx="2381847" cy="1384995"/>
          </a:xfrm>
          <a:prstGeom prst="rect">
            <a:avLst/>
          </a:prstGeom>
          <a:noFill/>
        </p:spPr>
        <p:txBody>
          <a:bodyPr wrap="square" rtlCol="0">
            <a:spAutoFit/>
          </a:bodyPr>
          <a:lstStyle/>
          <a:p>
            <a:r>
              <a:rPr lang="en-IN" sz="1200" dirty="0"/>
              <a:t>Fig 1: Real-time collision detection</a:t>
            </a:r>
          </a:p>
          <a:p>
            <a:r>
              <a:rPr lang="en-IN" sz="1200" dirty="0"/>
              <a:t>Fig 2:  Hazardous and Alcoholic Gas Detection Setup</a:t>
            </a:r>
          </a:p>
          <a:p>
            <a:r>
              <a:rPr lang="en-IN" sz="1200" dirty="0"/>
              <a:t>Fig 3: Drunk Face Detection</a:t>
            </a:r>
          </a:p>
          <a:p>
            <a:r>
              <a:rPr lang="en-IN" sz="1200" dirty="0"/>
              <a:t>Fig 4 : Drowsy Face Detection</a:t>
            </a:r>
          </a:p>
          <a:p>
            <a:r>
              <a:rPr lang="en-IN" sz="1200" dirty="0"/>
              <a:t>Fig 5: Car’s Gas Concentration Analysis</a:t>
            </a:r>
          </a:p>
        </p:txBody>
      </p:sp>
      <p:sp>
        <p:nvSpPr>
          <p:cNvPr id="33" name="TextBox 32">
            <a:extLst>
              <a:ext uri="{FF2B5EF4-FFF2-40B4-BE49-F238E27FC236}">
                <a16:creationId xmlns:a16="http://schemas.microsoft.com/office/drawing/2014/main" id="{FFBF1CD7-2C2D-489D-A62D-0287B9228A9A}"/>
              </a:ext>
            </a:extLst>
          </p:cNvPr>
          <p:cNvSpPr txBox="1"/>
          <p:nvPr/>
        </p:nvSpPr>
        <p:spPr>
          <a:xfrm>
            <a:off x="5988155" y="4670183"/>
            <a:ext cx="1866776" cy="276999"/>
          </a:xfrm>
          <a:prstGeom prst="rect">
            <a:avLst/>
          </a:prstGeom>
          <a:noFill/>
        </p:spPr>
        <p:txBody>
          <a:bodyPr wrap="square" rtlCol="0">
            <a:spAutoFit/>
          </a:bodyPr>
          <a:lstStyle/>
          <a:p>
            <a:r>
              <a:rPr lang="en-IN" sz="1200" b="1" dirty="0"/>
              <a:t>Figure 1</a:t>
            </a:r>
          </a:p>
        </p:txBody>
      </p:sp>
      <p:sp>
        <p:nvSpPr>
          <p:cNvPr id="64" name="TextBox 63">
            <a:extLst>
              <a:ext uri="{FF2B5EF4-FFF2-40B4-BE49-F238E27FC236}">
                <a16:creationId xmlns:a16="http://schemas.microsoft.com/office/drawing/2014/main" id="{AFFCD775-4508-42FD-B310-A0C3C0866670}"/>
              </a:ext>
            </a:extLst>
          </p:cNvPr>
          <p:cNvSpPr txBox="1"/>
          <p:nvPr/>
        </p:nvSpPr>
        <p:spPr>
          <a:xfrm>
            <a:off x="8669671" y="4300450"/>
            <a:ext cx="1866776" cy="276999"/>
          </a:xfrm>
          <a:prstGeom prst="rect">
            <a:avLst/>
          </a:prstGeom>
          <a:noFill/>
        </p:spPr>
        <p:txBody>
          <a:bodyPr wrap="square" rtlCol="0">
            <a:spAutoFit/>
          </a:bodyPr>
          <a:lstStyle/>
          <a:p>
            <a:r>
              <a:rPr lang="en-IN" sz="1200" b="1" dirty="0"/>
              <a:t>Figure 2</a:t>
            </a:r>
          </a:p>
        </p:txBody>
      </p:sp>
      <p:sp>
        <p:nvSpPr>
          <p:cNvPr id="65" name="TextBox 64">
            <a:extLst>
              <a:ext uri="{FF2B5EF4-FFF2-40B4-BE49-F238E27FC236}">
                <a16:creationId xmlns:a16="http://schemas.microsoft.com/office/drawing/2014/main" id="{534D19C6-7A57-43AE-A772-A04F683FDD16}"/>
              </a:ext>
            </a:extLst>
          </p:cNvPr>
          <p:cNvSpPr txBox="1"/>
          <p:nvPr/>
        </p:nvSpPr>
        <p:spPr>
          <a:xfrm>
            <a:off x="5972731" y="7235505"/>
            <a:ext cx="1866776" cy="276999"/>
          </a:xfrm>
          <a:prstGeom prst="rect">
            <a:avLst/>
          </a:prstGeom>
          <a:noFill/>
        </p:spPr>
        <p:txBody>
          <a:bodyPr wrap="square" rtlCol="0">
            <a:spAutoFit/>
          </a:bodyPr>
          <a:lstStyle/>
          <a:p>
            <a:r>
              <a:rPr lang="en-IN" sz="1200" b="1" dirty="0"/>
              <a:t>Figure 3</a:t>
            </a:r>
          </a:p>
        </p:txBody>
      </p:sp>
      <p:sp>
        <p:nvSpPr>
          <p:cNvPr id="66" name="TextBox 65">
            <a:extLst>
              <a:ext uri="{FF2B5EF4-FFF2-40B4-BE49-F238E27FC236}">
                <a16:creationId xmlns:a16="http://schemas.microsoft.com/office/drawing/2014/main" id="{FD2067EA-5999-4085-ACFA-279DB50FDAA6}"/>
              </a:ext>
            </a:extLst>
          </p:cNvPr>
          <p:cNvSpPr txBox="1"/>
          <p:nvPr/>
        </p:nvSpPr>
        <p:spPr>
          <a:xfrm>
            <a:off x="8760774" y="6371573"/>
            <a:ext cx="1866776" cy="276999"/>
          </a:xfrm>
          <a:prstGeom prst="rect">
            <a:avLst/>
          </a:prstGeom>
          <a:noFill/>
        </p:spPr>
        <p:txBody>
          <a:bodyPr wrap="square" rtlCol="0">
            <a:spAutoFit/>
          </a:bodyPr>
          <a:lstStyle/>
          <a:p>
            <a:r>
              <a:rPr lang="en-IN" sz="1200" b="1" dirty="0"/>
              <a:t>Figure 4</a:t>
            </a:r>
          </a:p>
        </p:txBody>
      </p:sp>
      <p:pic>
        <p:nvPicPr>
          <p:cNvPr id="9" name="Picture 8">
            <a:extLst>
              <a:ext uri="{FF2B5EF4-FFF2-40B4-BE49-F238E27FC236}">
                <a16:creationId xmlns:a16="http://schemas.microsoft.com/office/drawing/2014/main" id="{33F1A83E-F2B1-40FC-96D3-C96CC620D31D}"/>
              </a:ext>
            </a:extLst>
          </p:cNvPr>
          <p:cNvPicPr>
            <a:picLocks noChangeAspect="1"/>
          </p:cNvPicPr>
          <p:nvPr/>
        </p:nvPicPr>
        <p:blipFill>
          <a:blip r:embed="rId15"/>
          <a:stretch>
            <a:fillRect/>
          </a:stretch>
        </p:blipFill>
        <p:spPr>
          <a:xfrm>
            <a:off x="2806495" y="5711544"/>
            <a:ext cx="2181346" cy="2487773"/>
          </a:xfrm>
          <a:prstGeom prst="rect">
            <a:avLst/>
          </a:prstGeom>
        </p:spPr>
      </p:pic>
      <p:pic>
        <p:nvPicPr>
          <p:cNvPr id="18" name="Picture 17">
            <a:extLst>
              <a:ext uri="{FF2B5EF4-FFF2-40B4-BE49-F238E27FC236}">
                <a16:creationId xmlns:a16="http://schemas.microsoft.com/office/drawing/2014/main" id="{A6B66A28-7F78-4DE4-8DC6-5B71D15F6DFD}"/>
              </a:ext>
            </a:extLst>
          </p:cNvPr>
          <p:cNvPicPr>
            <a:picLocks noChangeAspect="1"/>
          </p:cNvPicPr>
          <p:nvPr/>
        </p:nvPicPr>
        <p:blipFill>
          <a:blip r:embed="rId16"/>
          <a:stretch>
            <a:fillRect/>
          </a:stretch>
        </p:blipFill>
        <p:spPr>
          <a:xfrm>
            <a:off x="8074597" y="7079041"/>
            <a:ext cx="2068176" cy="1588135"/>
          </a:xfrm>
          <a:prstGeom prst="rect">
            <a:avLst/>
          </a:prstGeom>
        </p:spPr>
      </p:pic>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899</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KATHAKOLI SENGUPTA</cp:lastModifiedBy>
  <cp:revision>67</cp:revision>
  <dcterms:created xsi:type="dcterms:W3CDTF">2016-03-28T06:32:15Z</dcterms:created>
  <dcterms:modified xsi:type="dcterms:W3CDTF">2022-05-03T17:40:24Z</dcterms:modified>
</cp:coreProperties>
</file>