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47082"/>
    <a:srgbClr val="96A0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57" d="100"/>
          <a:sy n="57" d="100"/>
        </p:scale>
        <p:origin x="612" y="21"/>
      </p:cViewPr>
      <p:guideLst>
        <p:guide orient="horz" pos="2160"/>
        <p:guide pos="38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Ventes</c:v>
                </c:pt>
              </c:strCache>
            </c:strRef>
          </c:tx>
          <c:cat>
            <c:strRef>
              <c:f>Feuil1!$A$2:$A$5</c:f>
              <c:strCache>
                <c:ptCount val="4"/>
                <c:pt idx="0">
                  <c:v>1er trim.</c:v>
                </c:pt>
                <c:pt idx="1">
                  <c:v>2e trim.</c:v>
                </c:pt>
                <c:pt idx="2">
                  <c:v>3e trim.</c:v>
                </c:pt>
                <c:pt idx="3">
                  <c:v>4e trim.</c:v>
                </c:pt>
              </c:strCache>
            </c:strRef>
          </c:cat>
          <c:val>
            <c:numRef>
              <c:f>Feuil1!$B$2:$B$5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7DD-4CF4-8EDF-BC358173976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800"/>
      </a:pPr>
      <a:endParaRPr lang="fr-F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Feuil1!$B$1</c:f>
              <c:strCache>
                <c:ptCount val="1"/>
                <c:pt idx="0">
                  <c:v>Série 1</c:v>
                </c:pt>
              </c:strCache>
            </c:strRef>
          </c:tx>
          <c:invertIfNegative val="0"/>
          <c:cat>
            <c:strRef>
              <c:f>Feuil1!$A$2:$A$5</c:f>
              <c:strCache>
                <c:ptCount val="4"/>
                <c:pt idx="0">
                  <c:v>Catégorie 1</c:v>
                </c:pt>
                <c:pt idx="1">
                  <c:v>Catégorie 2</c:v>
                </c:pt>
                <c:pt idx="2">
                  <c:v>Catégorie 3</c:v>
                </c:pt>
                <c:pt idx="3">
                  <c:v>Catégorie 4</c:v>
                </c:pt>
              </c:strCache>
            </c:strRef>
          </c:cat>
          <c:val>
            <c:numRef>
              <c:f>Feuil1!$B$2:$B$5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090-40D8-8096-976F57715768}"/>
            </c:ext>
          </c:extLst>
        </c:ser>
        <c:ser>
          <c:idx val="1"/>
          <c:order val="1"/>
          <c:tx>
            <c:strRef>
              <c:f>Feuil1!$C$1</c:f>
              <c:strCache>
                <c:ptCount val="1"/>
                <c:pt idx="0">
                  <c:v>Série 2</c:v>
                </c:pt>
              </c:strCache>
            </c:strRef>
          </c:tx>
          <c:invertIfNegative val="0"/>
          <c:cat>
            <c:strRef>
              <c:f>Feuil1!$A$2:$A$5</c:f>
              <c:strCache>
                <c:ptCount val="4"/>
                <c:pt idx="0">
                  <c:v>Catégorie 1</c:v>
                </c:pt>
                <c:pt idx="1">
                  <c:v>Catégorie 2</c:v>
                </c:pt>
                <c:pt idx="2">
                  <c:v>Catégorie 3</c:v>
                </c:pt>
                <c:pt idx="3">
                  <c:v>Catégorie 4</c:v>
                </c:pt>
              </c:strCache>
            </c:strRef>
          </c:cat>
          <c:val>
            <c:numRef>
              <c:f>Feuil1!$C$2:$C$5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090-40D8-8096-976F57715768}"/>
            </c:ext>
          </c:extLst>
        </c:ser>
        <c:ser>
          <c:idx val="2"/>
          <c:order val="2"/>
          <c:tx>
            <c:strRef>
              <c:f>Feuil1!$D$1</c:f>
              <c:strCache>
                <c:ptCount val="1"/>
                <c:pt idx="0">
                  <c:v>Série 3</c:v>
                </c:pt>
              </c:strCache>
            </c:strRef>
          </c:tx>
          <c:invertIfNegative val="0"/>
          <c:cat>
            <c:strRef>
              <c:f>Feuil1!$A$2:$A$5</c:f>
              <c:strCache>
                <c:ptCount val="4"/>
                <c:pt idx="0">
                  <c:v>Catégorie 1</c:v>
                </c:pt>
                <c:pt idx="1">
                  <c:v>Catégorie 2</c:v>
                </c:pt>
                <c:pt idx="2">
                  <c:v>Catégorie 3</c:v>
                </c:pt>
                <c:pt idx="3">
                  <c:v>Catégorie 4</c:v>
                </c:pt>
              </c:strCache>
            </c:strRef>
          </c:cat>
          <c:val>
            <c:numRef>
              <c:f>Feuil1!$D$2:$D$5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090-40D8-8096-976F57715768}"/>
            </c:ext>
          </c:extLst>
        </c:ser>
        <c:ser>
          <c:idx val="3"/>
          <c:order val="3"/>
          <c:tx>
            <c:strRef>
              <c:f>Feuil1!$E$1</c:f>
              <c:strCache>
                <c:ptCount val="1"/>
                <c:pt idx="0">
                  <c:v>Série 4</c:v>
                </c:pt>
              </c:strCache>
            </c:strRef>
          </c:tx>
          <c:invertIfNegative val="0"/>
          <c:cat>
            <c:strRef>
              <c:f>Feuil1!$A$2:$A$5</c:f>
              <c:strCache>
                <c:ptCount val="4"/>
                <c:pt idx="0">
                  <c:v>Catégorie 1</c:v>
                </c:pt>
                <c:pt idx="1">
                  <c:v>Catégorie 2</c:v>
                </c:pt>
                <c:pt idx="2">
                  <c:v>Catégorie 3</c:v>
                </c:pt>
                <c:pt idx="3">
                  <c:v>Catégorie 4</c:v>
                </c:pt>
              </c:strCache>
            </c:strRef>
          </c:cat>
          <c:val>
            <c:numRef>
              <c:f>Feuil1!$E$2:$E$5</c:f>
              <c:numCache>
                <c:formatCode>General</c:formatCode>
                <c:ptCount val="4"/>
                <c:pt idx="0">
                  <c:v>3</c:v>
                </c:pt>
                <c:pt idx="1">
                  <c:v>5</c:v>
                </c:pt>
                <c:pt idx="2">
                  <c:v>4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090-40D8-8096-976F57715768}"/>
            </c:ext>
          </c:extLst>
        </c:ser>
        <c:ser>
          <c:idx val="4"/>
          <c:order val="4"/>
          <c:tx>
            <c:strRef>
              <c:f>Feuil1!$F$1</c:f>
              <c:strCache>
                <c:ptCount val="1"/>
                <c:pt idx="0">
                  <c:v>Série 5</c:v>
                </c:pt>
              </c:strCache>
            </c:strRef>
          </c:tx>
          <c:spPr>
            <a:solidFill>
              <a:schemeClr val="accent5">
                <a:lumMod val="60000"/>
                <a:lumOff val="40000"/>
              </a:schemeClr>
            </a:solidFill>
          </c:spPr>
          <c:invertIfNegative val="0"/>
          <c:cat>
            <c:strRef>
              <c:f>Feuil1!$A$2:$A$5</c:f>
              <c:strCache>
                <c:ptCount val="4"/>
                <c:pt idx="0">
                  <c:v>Catégorie 1</c:v>
                </c:pt>
                <c:pt idx="1">
                  <c:v>Catégorie 2</c:v>
                </c:pt>
                <c:pt idx="2">
                  <c:v>Catégorie 3</c:v>
                </c:pt>
                <c:pt idx="3">
                  <c:v>Catégorie 4</c:v>
                </c:pt>
              </c:strCache>
            </c:strRef>
          </c:cat>
          <c:val>
            <c:numRef>
              <c:f>Feuil1!$F$2:$F$5</c:f>
              <c:numCache>
                <c:formatCode>General</c:formatCode>
                <c:ptCount val="4"/>
                <c:pt idx="0">
                  <c:v>2.5</c:v>
                </c:pt>
                <c:pt idx="1">
                  <c:v>3.4</c:v>
                </c:pt>
                <c:pt idx="2">
                  <c:v>4.5999999999999996</c:v>
                </c:pt>
                <c:pt idx="3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090-40D8-8096-976F5771576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72288784"/>
        <c:axId val="172289176"/>
      </c:barChart>
      <c:catAx>
        <c:axId val="17228878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172289176"/>
        <c:crosses val="autoZero"/>
        <c:auto val="1"/>
        <c:lblAlgn val="ctr"/>
        <c:lblOffset val="100"/>
        <c:noMultiLvlLbl val="0"/>
      </c:catAx>
      <c:valAx>
        <c:axId val="17228917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72288784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800"/>
      </a:pPr>
      <a:endParaRPr lang="fr-FR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5BF18E-D0A4-489E-BFEB-37245A9C2B1E}" type="datetimeFigureOut">
              <a:rPr lang="en-GB" smtClean="0"/>
              <a:t>12/06/2020</a:t>
            </a:fld>
            <a:endParaRPr lang="en-GB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92EE77-1CA5-40E4-84A7-A043B2B50803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2584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92EE77-1CA5-40E4-84A7-A043B2B50803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49444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92EE77-1CA5-40E4-84A7-A043B2B50803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49444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48691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251520" y="1268760"/>
            <a:ext cx="8640960" cy="2880320"/>
          </a:xfrm>
        </p:spPr>
        <p:txBody>
          <a:bodyPr>
            <a:normAutofit/>
          </a:bodyPr>
          <a:lstStyle>
            <a:lvl1pPr>
              <a:defRPr sz="4000" b="1" baseline="0">
                <a:solidFill>
                  <a:schemeClr val="bg2"/>
                </a:solidFill>
              </a:defRPr>
            </a:lvl1pPr>
          </a:lstStyle>
          <a:p>
            <a:r>
              <a:rPr lang="fr-FR" dirty="0"/>
              <a:t>TITRE EN CAPITALES CORPS 40</a:t>
            </a:r>
            <a:endParaRPr lang="en-GB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3131840" y="5877272"/>
            <a:ext cx="2880320" cy="216024"/>
          </a:xfrm>
        </p:spPr>
        <p:txBody>
          <a:bodyPr/>
          <a:lstStyle>
            <a:lvl1pPr algn="ctr">
              <a:defRPr sz="1400"/>
            </a:lvl1pPr>
          </a:lstStyle>
          <a:p>
            <a:fld id="{AFCB150E-369A-4401-93A3-4761360D61BF}" type="datetime1">
              <a:rPr lang="fr-LU" smtClean="0"/>
              <a:t>12/06/2020</a:t>
            </a:fld>
            <a:endParaRPr lang="en-GB" dirty="0"/>
          </a:p>
        </p:txBody>
      </p:sp>
      <p:sp>
        <p:nvSpPr>
          <p:cNvPr id="8" name="Ellipse 7"/>
          <p:cNvSpPr/>
          <p:nvPr/>
        </p:nvSpPr>
        <p:spPr>
          <a:xfrm>
            <a:off x="4499992" y="6165304"/>
            <a:ext cx="144016" cy="14401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Connecteur droit 9"/>
          <p:cNvCxnSpPr/>
          <p:nvPr/>
        </p:nvCxnSpPr>
        <p:spPr>
          <a:xfrm>
            <a:off x="0" y="4869160"/>
            <a:ext cx="745232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>
            <a:off x="7452320" y="4869160"/>
            <a:ext cx="1691680" cy="0"/>
          </a:xfrm>
          <a:prstGeom prst="line">
            <a:avLst/>
          </a:prstGeom>
          <a:ln w="571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/>
          <p:cNvSpPr txBox="1"/>
          <p:nvPr/>
        </p:nvSpPr>
        <p:spPr>
          <a:xfrm>
            <a:off x="3131840" y="5477162"/>
            <a:ext cx="2880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2000" b="1" dirty="0"/>
              <a:t>CALI Europe</a:t>
            </a:r>
            <a:endParaRPr lang="en-GB" sz="2000" b="1" dirty="0"/>
          </a:p>
        </p:txBody>
      </p:sp>
      <p:sp>
        <p:nvSpPr>
          <p:cNvPr id="17" name="Espace réservé du texte 16"/>
          <p:cNvSpPr>
            <a:spLocks noGrp="1"/>
          </p:cNvSpPr>
          <p:nvPr>
            <p:ph type="body" sz="quarter" idx="11" hasCustomPrompt="1"/>
          </p:nvPr>
        </p:nvSpPr>
        <p:spPr>
          <a:xfrm>
            <a:off x="3132138" y="5229225"/>
            <a:ext cx="2879725" cy="24765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fr-FR" dirty="0"/>
              <a:t>Nom(s) de(s) intervenant(s)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0527719"/>
      </p:ext>
    </p:extLst>
  </p:cSld>
  <p:clrMapOvr>
    <a:masterClrMapping/>
  </p:clrMapOvr>
  <p:hf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3A3C9-D8D8-4127-93E6-4203769B6EB8}" type="datetimeFigureOut">
              <a:rPr lang="en-GB" smtClean="0"/>
              <a:t>12/06/2020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1C94B-D122-4228-8A8D-5E9A67F77F90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9792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3A3C9-D8D8-4127-93E6-4203769B6EB8}" type="datetimeFigureOut">
              <a:rPr lang="en-GB" smtClean="0"/>
              <a:t>12/06/2020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1C94B-D122-4228-8A8D-5E9A67F77F90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7290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611560" y="404664"/>
            <a:ext cx="7921253" cy="490066"/>
          </a:xfrm>
        </p:spPr>
        <p:txBody>
          <a:bodyPr>
            <a:noAutofit/>
          </a:bodyPr>
          <a:lstStyle>
            <a:lvl1pPr algn="l">
              <a:defRPr sz="4000" b="1"/>
            </a:lvl1pPr>
          </a:lstStyle>
          <a:p>
            <a:r>
              <a:rPr lang="fr-FR" dirty="0"/>
              <a:t>TITRE EN CAPITALES CORPS 40</a:t>
            </a:r>
            <a:endParaRPr lang="en-GB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758880" y="6381328"/>
            <a:ext cx="1773933" cy="221109"/>
          </a:xfrm>
        </p:spPr>
        <p:txBody>
          <a:bodyPr/>
          <a:lstStyle/>
          <a:p>
            <a:fld id="{5E21C94B-D122-4228-8A8D-5E9A67F77F90}" type="slidenum">
              <a:rPr lang="en-GB" smtClean="0"/>
              <a:t>‹N°›</a:t>
            </a:fld>
            <a:endParaRPr lang="en-GB" dirty="0"/>
          </a:p>
        </p:txBody>
      </p:sp>
      <p:sp>
        <p:nvSpPr>
          <p:cNvPr id="12" name="Espace réservé du texte 11"/>
          <p:cNvSpPr>
            <a:spLocks noGrp="1"/>
          </p:cNvSpPr>
          <p:nvPr>
            <p:ph type="body" sz="quarter" idx="13" hasCustomPrompt="1"/>
          </p:nvPr>
        </p:nvSpPr>
        <p:spPr>
          <a:xfrm>
            <a:off x="611560" y="980728"/>
            <a:ext cx="7921253" cy="28803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1600" b="0" baseline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fr-CH" dirty="0"/>
              <a:t>Sous-titre en bas de casse corps 22</a:t>
            </a:r>
            <a:endParaRPr lang="en-GB" dirty="0"/>
          </a:p>
        </p:txBody>
      </p:sp>
      <p:cxnSp>
        <p:nvCxnSpPr>
          <p:cNvPr id="14" name="Connecteur droit 13"/>
          <p:cNvCxnSpPr/>
          <p:nvPr/>
        </p:nvCxnSpPr>
        <p:spPr>
          <a:xfrm>
            <a:off x="611188" y="1412776"/>
            <a:ext cx="7921625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>
            <a:off x="611188" y="6294939"/>
            <a:ext cx="7921625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space réservé du texte 16"/>
          <p:cNvSpPr>
            <a:spLocks noGrp="1"/>
          </p:cNvSpPr>
          <p:nvPr>
            <p:ph type="body" sz="quarter" idx="14"/>
          </p:nvPr>
        </p:nvSpPr>
        <p:spPr>
          <a:xfrm>
            <a:off x="611188" y="1628800"/>
            <a:ext cx="7921625" cy="4464496"/>
          </a:xfrm>
        </p:spPr>
        <p:txBody>
          <a:bodyPr/>
          <a:lstStyle>
            <a:lvl1pPr marL="342900" indent="-342900">
              <a:buClr>
                <a:schemeClr val="accent1"/>
              </a:buClr>
              <a:buFont typeface="Wingdings" panose="05000000000000000000" pitchFamily="2" charset="2"/>
              <a:buChar char="§"/>
              <a:defRPr sz="1800" b="0"/>
            </a:lvl1pPr>
            <a:lvl2pPr marL="742950" indent="-285750"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  <a:defRPr sz="1400"/>
            </a:lvl2pPr>
            <a:lvl3pPr marL="1143000" indent="-228600">
              <a:buClr>
                <a:schemeClr val="accent2"/>
              </a:buClr>
              <a:buFont typeface="Wingdings" panose="05000000000000000000" pitchFamily="2" charset="2"/>
              <a:buChar char="§"/>
              <a:defRPr sz="1200" b="0"/>
            </a:lvl3pPr>
            <a:lvl4pPr marL="1600200" indent="-228600">
              <a:buClr>
                <a:schemeClr val="bg1">
                  <a:lumMod val="75000"/>
                </a:schemeClr>
              </a:buClr>
              <a:buFont typeface="Wingdings" panose="05000000000000000000" pitchFamily="2" charset="2"/>
              <a:buChar char="§"/>
              <a:defRPr sz="1000"/>
            </a:lvl4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</p:txBody>
      </p:sp>
    </p:spTree>
    <p:extLst>
      <p:ext uri="{BB962C8B-B14F-4D97-AF65-F5344CB8AC3E}">
        <p14:creationId xmlns:p14="http://schemas.microsoft.com/office/powerpoint/2010/main" val="1173928459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3A3C9-D8D8-4127-93E6-4203769B6EB8}" type="datetimeFigureOut">
              <a:rPr lang="en-GB" smtClean="0"/>
              <a:t>12/06/2020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1C94B-D122-4228-8A8D-5E9A67F77F90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197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3A3C9-D8D8-4127-93E6-4203769B6EB8}" type="datetimeFigureOut">
              <a:rPr lang="en-GB" smtClean="0"/>
              <a:t>12/06/2020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1C94B-D122-4228-8A8D-5E9A67F77F90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3575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3A3C9-D8D8-4127-93E6-4203769B6EB8}" type="datetimeFigureOut">
              <a:rPr lang="en-GB" smtClean="0"/>
              <a:t>12/06/2020</a:t>
            </a:fld>
            <a:endParaRPr lang="en-GB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1C94B-D122-4228-8A8D-5E9A67F77F90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2036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3A3C9-D8D8-4127-93E6-4203769B6EB8}" type="datetimeFigureOut">
              <a:rPr lang="en-GB" smtClean="0"/>
              <a:t>12/06/2020</a:t>
            </a:fld>
            <a:endParaRPr lang="en-GB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1C94B-D122-4228-8A8D-5E9A67F77F90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7088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3A3C9-D8D8-4127-93E6-4203769B6EB8}" type="datetimeFigureOut">
              <a:rPr lang="en-GB" smtClean="0"/>
              <a:t>12/06/2020</a:t>
            </a:fld>
            <a:endParaRPr lang="en-GB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1C94B-D122-4228-8A8D-5E9A67F77F90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2794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3A3C9-D8D8-4127-93E6-4203769B6EB8}" type="datetimeFigureOut">
              <a:rPr lang="en-GB" smtClean="0"/>
              <a:t>12/06/2020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1C94B-D122-4228-8A8D-5E9A67F77F90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9866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GB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3A3C9-D8D8-4127-93E6-4203769B6EB8}" type="datetimeFigureOut">
              <a:rPr lang="en-GB" smtClean="0"/>
              <a:t>12/06/2020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1C94B-D122-4228-8A8D-5E9A67F77F90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8013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D3A3C9-D8D8-4127-93E6-4203769B6EB8}" type="datetimeFigureOut">
              <a:rPr lang="en-GB" smtClean="0"/>
              <a:t>12/06/2020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1C94B-D122-4228-8A8D-5E9A67F77F90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4066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/>
              <a:t>CHARTE GRAPHIQUE</a:t>
            </a:r>
            <a:endParaRPr lang="en-GB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8CD60-9859-4F86-AB4A-B0C3DC741A89}" type="datetime1">
              <a:rPr lang="fr-LU" smtClean="0">
                <a:solidFill>
                  <a:srgbClr val="647082"/>
                </a:solidFill>
              </a:rPr>
              <a:t>12/06/2020</a:t>
            </a:fld>
            <a:endParaRPr lang="en-GB" dirty="0">
              <a:solidFill>
                <a:srgbClr val="647082"/>
              </a:solidFill>
            </a:endParaRPr>
          </a:p>
        </p:txBody>
      </p:sp>
      <p:sp>
        <p:nvSpPr>
          <p:cNvPr id="2" name="Espace réservé du texte 1"/>
          <p:cNvSpPr>
            <a:spLocks noGrp="1"/>
          </p:cNvSpPr>
          <p:nvPr>
            <p:ph type="body" sz="quarter" idx="11"/>
          </p:nvPr>
        </p:nvSpPr>
        <p:spPr>
          <a:xfrm>
            <a:off x="2339752" y="5229224"/>
            <a:ext cx="4464496" cy="288008"/>
          </a:xfrm>
        </p:spPr>
        <p:txBody>
          <a:bodyPr/>
          <a:lstStyle/>
          <a:p>
            <a:r>
              <a:rPr lang="fr-CH" dirty="0">
                <a:solidFill>
                  <a:srgbClr val="647082"/>
                </a:solidFill>
              </a:rPr>
              <a:t>Principes d’utilisation de la ligne graphique</a:t>
            </a:r>
            <a:endParaRPr lang="en-GB" dirty="0">
              <a:solidFill>
                <a:srgbClr val="64708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5306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UTILISATION DES LOGOS</a:t>
            </a:r>
            <a:endParaRPr lang="en-GB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1C94B-D122-4228-8A8D-5E9A67F77F90}" type="slidenum">
              <a:rPr lang="en-GB" smtClean="0">
                <a:solidFill>
                  <a:srgbClr val="647082"/>
                </a:solidFill>
              </a:rPr>
              <a:t>2</a:t>
            </a:fld>
            <a:endParaRPr lang="en-GB" dirty="0">
              <a:solidFill>
                <a:srgbClr val="647082"/>
              </a:solidFill>
            </a:endParaRPr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CH" dirty="0">
                <a:solidFill>
                  <a:srgbClr val="647082"/>
                </a:solidFill>
              </a:rPr>
              <a:t>Règles synthétiques</a:t>
            </a:r>
            <a:endParaRPr lang="en-GB" dirty="0">
              <a:solidFill>
                <a:srgbClr val="647082"/>
              </a:solidFill>
            </a:endParaRPr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4"/>
          </p:nvPr>
        </p:nvSpPr>
        <p:spPr>
          <a:xfrm>
            <a:off x="611188" y="1628800"/>
            <a:ext cx="7921625" cy="44644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CH" b="1" dirty="0">
                <a:solidFill>
                  <a:schemeClr val="accent1"/>
                </a:solidFill>
              </a:rPr>
              <a:t>RÈGLES D’APPLICATION DU/DES LOGOS</a:t>
            </a:r>
          </a:p>
          <a:p>
            <a:pPr lvl="1"/>
            <a:r>
              <a:rPr lang="fr-CH" dirty="0"/>
              <a:t>Le logo </a:t>
            </a:r>
            <a:r>
              <a:rPr lang="fr-FR" i="1" dirty="0"/>
              <a:t>CALI Europe </a:t>
            </a:r>
            <a:r>
              <a:rPr lang="fr-FR" dirty="0"/>
              <a:t>ne sera utilisé qu’auprès des partenaires hors Groupe et LCL sur les documents destinés à être utilisés en clientèle ou adressés à la clientèle.</a:t>
            </a:r>
          </a:p>
          <a:p>
            <a:pPr lvl="1">
              <a:buClr>
                <a:prstClr val="white">
                  <a:lumMod val="50000"/>
                </a:prstClr>
              </a:buClr>
            </a:pPr>
            <a:r>
              <a:rPr lang="fr-CH" dirty="0">
                <a:solidFill>
                  <a:prstClr val="black"/>
                </a:solidFill>
              </a:rPr>
              <a:t>Le logo </a:t>
            </a:r>
            <a:r>
              <a:rPr lang="fr-FR" i="1" dirty="0"/>
              <a:t>Crédit Agricole Life </a:t>
            </a:r>
            <a:r>
              <a:rPr lang="fr-FR" i="1" dirty="0" err="1"/>
              <a:t>Insurance</a:t>
            </a:r>
            <a:r>
              <a:rPr lang="fr-FR" i="1" dirty="0"/>
              <a:t> </a:t>
            </a:r>
            <a:r>
              <a:rPr lang="fr-FR" dirty="0">
                <a:solidFill>
                  <a:prstClr val="black"/>
                </a:solidFill>
              </a:rPr>
              <a:t>sera utilisé sur tout autre document, à l’exception de certains supports Marketing (exemple : présentation générique PPT) et Sales (offres de tarification) où seront privilégiées les mentions légales.</a:t>
            </a:r>
            <a:endParaRPr lang="fr-FR" dirty="0"/>
          </a:p>
          <a:p>
            <a:pPr lvl="1"/>
            <a:r>
              <a:rPr lang="fr-FR" dirty="0"/>
              <a:t>Si certains supports doivent contenir un logo (cartes de visite, cadeaux, </a:t>
            </a:r>
            <a:r>
              <a:rPr lang="fr-FR" dirty="0" err="1"/>
              <a:t>etc</a:t>
            </a:r>
            <a:r>
              <a:rPr lang="fr-FR" dirty="0"/>
              <a:t>), le logo </a:t>
            </a:r>
            <a:r>
              <a:rPr lang="fr-FR" i="1" dirty="0"/>
              <a:t>Crédit Agricole Life </a:t>
            </a:r>
            <a:r>
              <a:rPr lang="fr-FR" i="1" dirty="0" err="1"/>
              <a:t>Insurance</a:t>
            </a:r>
            <a:r>
              <a:rPr lang="fr-FR" i="1" dirty="0"/>
              <a:t> </a:t>
            </a:r>
            <a:r>
              <a:rPr lang="fr-FR" dirty="0"/>
              <a:t>sera privilégié.</a:t>
            </a:r>
          </a:p>
          <a:p>
            <a:pPr lvl="1"/>
            <a:endParaRPr lang="fr-FR" dirty="0"/>
          </a:p>
          <a:p>
            <a:pPr marL="0" indent="0">
              <a:buNone/>
            </a:pPr>
            <a:r>
              <a:rPr lang="fr-CH" b="1" dirty="0">
                <a:solidFill>
                  <a:schemeClr val="accent1"/>
                </a:solidFill>
              </a:rPr>
              <a:t>RÈGLES D’UTILISATION DU/DES LOGOS</a:t>
            </a:r>
          </a:p>
          <a:p>
            <a:pPr marL="0" indent="0">
              <a:buNone/>
            </a:pPr>
            <a:endParaRPr lang="fr-CH" b="1" dirty="0">
              <a:solidFill>
                <a:schemeClr val="accent1"/>
              </a:solidFill>
            </a:endParaRPr>
          </a:p>
          <a:p>
            <a:pPr lvl="1"/>
            <a:endParaRPr lang="fr-CH" dirty="0"/>
          </a:p>
          <a:p>
            <a:pPr lvl="1"/>
            <a:r>
              <a:rPr lang="fr-CH" dirty="0"/>
              <a:t>Le logo </a:t>
            </a:r>
            <a:r>
              <a:rPr lang="fr-FR" i="1" dirty="0"/>
              <a:t>CALI Europe </a:t>
            </a:r>
            <a:r>
              <a:rPr lang="fr-FR" dirty="0"/>
              <a:t>doit être utilisé en gris ou en blanc si nécessaire.</a:t>
            </a:r>
          </a:p>
          <a:p>
            <a:pPr lvl="1"/>
            <a:r>
              <a:rPr lang="fr-FR" dirty="0"/>
              <a:t>Le logo </a:t>
            </a:r>
            <a:r>
              <a:rPr lang="fr-FR" i="1" dirty="0"/>
              <a:t>Crédit Agricole Life </a:t>
            </a:r>
            <a:r>
              <a:rPr lang="fr-FR" i="1" dirty="0" err="1"/>
              <a:t>Insurance</a:t>
            </a:r>
            <a:r>
              <a:rPr lang="fr-FR" i="1" dirty="0"/>
              <a:t> </a:t>
            </a:r>
            <a:r>
              <a:rPr lang="fr-FR" dirty="0"/>
              <a:t>peut être utilisé en couleurs ou en noir dans les documents adaptés à la charte graphique de CALI Europe car elle ne comprend pas le vert et le rouge dans sa palette de couleurs. Il peut également être utilisé en blanc si besoin.</a:t>
            </a:r>
          </a:p>
          <a:p>
            <a:pPr lvl="1"/>
            <a:endParaRPr lang="fr-FR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421" y="4371921"/>
            <a:ext cx="1680266" cy="17525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3113" y="4337966"/>
            <a:ext cx="2048300" cy="24316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2839" y="4335147"/>
            <a:ext cx="2048300" cy="243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661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PRINCIPES DE TEXTES</a:t>
            </a:r>
            <a:endParaRPr lang="en-GB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1C94B-D122-4228-8A8D-5E9A67F77F90}" type="slidenum">
              <a:rPr lang="en-GB" smtClean="0">
                <a:solidFill>
                  <a:schemeClr val="accent5"/>
                </a:solidFill>
              </a:rPr>
              <a:t>3</a:t>
            </a:fld>
            <a:endParaRPr lang="en-GB" dirty="0">
              <a:solidFill>
                <a:schemeClr val="accent5"/>
              </a:solidFill>
            </a:endParaRPr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CH" dirty="0">
                <a:solidFill>
                  <a:srgbClr val="647082"/>
                </a:solidFill>
              </a:rPr>
              <a:t>Police et hiérarchisation des informations</a:t>
            </a:r>
            <a:endParaRPr lang="en-GB" dirty="0">
              <a:solidFill>
                <a:srgbClr val="647082"/>
              </a:solidFill>
            </a:endParaRPr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fr-CH" b="1" dirty="0">
                <a:solidFill>
                  <a:schemeClr val="accent1"/>
                </a:solidFill>
              </a:rPr>
              <a:t>POLICE DE CARACTÈRES ET UTILISATION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fr-CH" sz="1400" dirty="0"/>
              <a:t>La police utilisée est la Calibri. L’espacement des lettres est normal.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fr-CH" sz="12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fr-CH" sz="1400" b="1" dirty="0"/>
              <a:t>EXEMPLE :</a:t>
            </a:r>
          </a:p>
          <a:p>
            <a:pPr lvl="0">
              <a:buClr>
                <a:srgbClr val="BEAF7D"/>
              </a:buClr>
            </a:pPr>
            <a:r>
              <a:rPr lang="fr-CH" dirty="0">
                <a:solidFill>
                  <a:prstClr val="black"/>
                </a:solidFill>
              </a:rPr>
              <a:t>Texte niveau 1 / </a:t>
            </a:r>
            <a:r>
              <a:rPr lang="fr-CH" b="1" dirty="0">
                <a:solidFill>
                  <a:srgbClr val="BEAF7D"/>
                </a:solidFill>
              </a:rPr>
              <a:t>TITRE NIVEAU 1</a:t>
            </a:r>
          </a:p>
          <a:p>
            <a:pPr lvl="1">
              <a:buClr>
                <a:prstClr val="white">
                  <a:lumMod val="50000"/>
                </a:prstClr>
              </a:buClr>
            </a:pPr>
            <a:r>
              <a:rPr lang="fr-CH" dirty="0">
                <a:solidFill>
                  <a:prstClr val="black"/>
                </a:solidFill>
              </a:rPr>
              <a:t>Texte niveau 2 / </a:t>
            </a:r>
            <a:r>
              <a:rPr lang="fr-CH" b="1" dirty="0">
                <a:solidFill>
                  <a:prstClr val="black"/>
                </a:solidFill>
              </a:rPr>
              <a:t>TITRE NIVEAU 2</a:t>
            </a:r>
          </a:p>
          <a:p>
            <a:pPr lvl="2">
              <a:buClr>
                <a:srgbClr val="DED4BC"/>
              </a:buClr>
            </a:pPr>
            <a:r>
              <a:rPr lang="fr-CH" dirty="0">
                <a:solidFill>
                  <a:prstClr val="black"/>
                </a:solidFill>
              </a:rPr>
              <a:t>Texte niveau 3 / </a:t>
            </a:r>
            <a:r>
              <a:rPr lang="fr-CH" b="1" dirty="0">
                <a:solidFill>
                  <a:prstClr val="black"/>
                </a:solidFill>
              </a:rPr>
              <a:t>Titre niveau 3</a:t>
            </a:r>
          </a:p>
          <a:p>
            <a:pPr lvl="3">
              <a:buClr>
                <a:prstClr val="white">
                  <a:lumMod val="75000"/>
                </a:prstClr>
              </a:buClr>
            </a:pPr>
            <a:r>
              <a:rPr lang="fr-CH" dirty="0">
                <a:solidFill>
                  <a:prstClr val="black"/>
                </a:solidFill>
              </a:rPr>
              <a:t>Texte niveau 4</a:t>
            </a:r>
          </a:p>
          <a:p>
            <a:pPr lvl="3">
              <a:buClr>
                <a:prstClr val="white">
                  <a:lumMod val="75000"/>
                </a:prstClr>
              </a:buClr>
            </a:pPr>
            <a:endParaRPr lang="fr-CH" dirty="0">
              <a:solidFill>
                <a:prstClr val="black"/>
              </a:solidFill>
            </a:endParaRPr>
          </a:p>
          <a:p>
            <a:pPr lvl="3">
              <a:buClr>
                <a:prstClr val="white">
                  <a:lumMod val="75000"/>
                </a:prstClr>
              </a:buClr>
            </a:pPr>
            <a:endParaRPr lang="fr-CH" dirty="0">
              <a:solidFill>
                <a:prstClr val="black"/>
              </a:solidFill>
            </a:endParaRPr>
          </a:p>
          <a:p>
            <a:pPr lvl="3">
              <a:buClr>
                <a:prstClr val="white">
                  <a:lumMod val="75000"/>
                </a:prstClr>
              </a:buClr>
            </a:pPr>
            <a:endParaRPr lang="fr-CH" dirty="0">
              <a:solidFill>
                <a:prstClr val="black"/>
              </a:solidFill>
            </a:endParaRPr>
          </a:p>
          <a:p>
            <a:pPr lvl="3">
              <a:buClr>
                <a:prstClr val="white">
                  <a:lumMod val="75000"/>
                </a:prstClr>
              </a:buClr>
            </a:pPr>
            <a:endParaRPr lang="en-GB" dirty="0">
              <a:solidFill>
                <a:prstClr val="black"/>
              </a:solidFill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fr-CH" sz="1200" b="1" dirty="0"/>
          </a:p>
          <a:p>
            <a:pPr marL="0" lvl="0" indent="0">
              <a:buClr>
                <a:prstClr val="black">
                  <a:lumMod val="50000"/>
                  <a:lumOff val="50000"/>
                </a:prstClr>
              </a:buClr>
              <a:buNone/>
            </a:pPr>
            <a:r>
              <a:rPr lang="fr-CH" sz="1400" b="1" dirty="0">
                <a:solidFill>
                  <a:prstClr val="black"/>
                </a:solidFill>
              </a:rPr>
              <a:t>N.B. : </a:t>
            </a:r>
            <a:r>
              <a:rPr lang="fr-CH" sz="1400" dirty="0">
                <a:solidFill>
                  <a:prstClr val="black"/>
                </a:solidFill>
              </a:rPr>
              <a:t>dans les textes, le corps, la graisse et les interlignes peuvent varier selon les besoins et l’harmonie de la mise en page souhaitée. </a:t>
            </a:r>
            <a:r>
              <a:rPr lang="fr-CH" sz="1400" b="1" dirty="0">
                <a:solidFill>
                  <a:prstClr val="black"/>
                </a:solidFill>
              </a:rPr>
              <a:t>Des </a:t>
            </a:r>
            <a:r>
              <a:rPr lang="fr-CH" sz="1400" b="1" dirty="0" err="1">
                <a:solidFill>
                  <a:prstClr val="black"/>
                </a:solidFill>
              </a:rPr>
              <a:t>templates</a:t>
            </a:r>
            <a:r>
              <a:rPr lang="fr-CH" sz="1400" b="1" dirty="0">
                <a:solidFill>
                  <a:prstClr val="black"/>
                </a:solidFill>
              </a:rPr>
              <a:t> sont disponibles sur le réseau.</a:t>
            </a:r>
          </a:p>
        </p:txBody>
      </p:sp>
    </p:spTree>
    <p:extLst>
      <p:ext uri="{BB962C8B-B14F-4D97-AF65-F5344CB8AC3E}">
        <p14:creationId xmlns:p14="http://schemas.microsoft.com/office/powerpoint/2010/main" val="1323629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texte 7"/>
          <p:cNvSpPr>
            <a:spLocks noGrp="1"/>
          </p:cNvSpPr>
          <p:nvPr>
            <p:ph type="body" sz="quarter" idx="14"/>
          </p:nvPr>
        </p:nvSpPr>
        <p:spPr>
          <a:xfrm>
            <a:off x="611189" y="1628800"/>
            <a:ext cx="2016596" cy="1872208"/>
          </a:xfrm>
        </p:spPr>
        <p:txBody>
          <a:bodyPr/>
          <a:lstStyle/>
          <a:p>
            <a:pPr marL="0" indent="0">
              <a:buNone/>
            </a:pPr>
            <a:r>
              <a:rPr lang="fr-CH" b="1" dirty="0">
                <a:solidFill>
                  <a:schemeClr val="accent1"/>
                </a:solidFill>
              </a:rPr>
              <a:t>CODES COULEURS</a:t>
            </a:r>
          </a:p>
          <a:p>
            <a:pPr marL="0" indent="0">
              <a:buNone/>
            </a:pPr>
            <a:endParaRPr lang="fr-CH" sz="1000" b="1" dirty="0">
              <a:solidFill>
                <a:schemeClr val="accent1"/>
              </a:solidFill>
            </a:endParaRPr>
          </a:p>
          <a:p>
            <a:pPr marL="457200" lvl="1" indent="0">
              <a:buClrTx/>
              <a:buNone/>
            </a:pPr>
            <a:r>
              <a:rPr lang="fr-CH" sz="1200" b="1" dirty="0">
                <a:solidFill>
                  <a:prstClr val="black"/>
                </a:solidFill>
              </a:rPr>
              <a:t>     RVB</a:t>
            </a:r>
            <a:r>
              <a:rPr lang="fr-CH" sz="1200" dirty="0">
                <a:solidFill>
                  <a:prstClr val="black"/>
                </a:solidFill>
              </a:rPr>
              <a:t> 190 175 125</a:t>
            </a:r>
          </a:p>
          <a:p>
            <a:pPr marL="457200" lvl="1" indent="0">
              <a:buClrTx/>
              <a:buNone/>
            </a:pPr>
            <a:r>
              <a:rPr lang="fr-CH" sz="1200" b="1" dirty="0">
                <a:solidFill>
                  <a:prstClr val="black"/>
                </a:solidFill>
              </a:rPr>
              <a:t>     CMJN</a:t>
            </a:r>
            <a:r>
              <a:rPr lang="fr-CH" sz="1200" dirty="0">
                <a:solidFill>
                  <a:prstClr val="black"/>
                </a:solidFill>
              </a:rPr>
              <a:t> 20 20 60 0</a:t>
            </a:r>
          </a:p>
          <a:p>
            <a:pPr marL="457200" lvl="1" indent="0">
              <a:buClrTx/>
              <a:buNone/>
            </a:pPr>
            <a:endParaRPr lang="fr-CH" b="1" dirty="0">
              <a:solidFill>
                <a:prstClr val="black"/>
              </a:solidFill>
            </a:endParaRPr>
          </a:p>
          <a:p>
            <a:pPr marL="457200" lvl="1" indent="0">
              <a:buClrTx/>
              <a:buNone/>
            </a:pPr>
            <a:r>
              <a:rPr lang="fr-CH" sz="1200" b="1" dirty="0">
                <a:solidFill>
                  <a:prstClr val="black"/>
                </a:solidFill>
              </a:rPr>
              <a:t>     RVB</a:t>
            </a:r>
            <a:r>
              <a:rPr lang="fr-CH" sz="1200" dirty="0">
                <a:solidFill>
                  <a:prstClr val="black"/>
                </a:solidFill>
              </a:rPr>
              <a:t> 222 212 188</a:t>
            </a:r>
          </a:p>
          <a:p>
            <a:pPr marL="457200" lvl="1" indent="0">
              <a:buClrTx/>
              <a:buNone/>
            </a:pPr>
            <a:r>
              <a:rPr lang="fr-CH" sz="1200" b="1" dirty="0">
                <a:solidFill>
                  <a:prstClr val="black"/>
                </a:solidFill>
              </a:rPr>
              <a:t>     CMJN</a:t>
            </a:r>
            <a:r>
              <a:rPr lang="fr-CH" sz="1200" dirty="0">
                <a:solidFill>
                  <a:prstClr val="black"/>
                </a:solidFill>
              </a:rPr>
              <a:t>  12 13 25 0</a:t>
            </a:r>
            <a:endParaRPr lang="fr-CH" sz="800" dirty="0">
              <a:solidFill>
                <a:prstClr val="black"/>
              </a:solidFill>
            </a:endParaRPr>
          </a:p>
          <a:p>
            <a:pPr marL="0" indent="0">
              <a:buClrTx/>
              <a:buNone/>
            </a:pPr>
            <a:endParaRPr lang="fr-CH" sz="1400" dirty="0">
              <a:solidFill>
                <a:prstClr val="black"/>
              </a:solidFill>
            </a:endParaRPr>
          </a:p>
          <a:p>
            <a:pPr marL="457200" lvl="1" indent="0">
              <a:buClrTx/>
              <a:buNone/>
            </a:pPr>
            <a:endParaRPr lang="fr-CH" b="1" dirty="0">
              <a:solidFill>
                <a:schemeClr val="accent1"/>
              </a:solidFill>
            </a:endParaRPr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CODES COULEURS</a:t>
            </a:r>
            <a:endParaRPr lang="en-GB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1C94B-D122-4228-8A8D-5E9A67F77F90}" type="slidenum">
              <a:rPr lang="en-GB" smtClean="0"/>
              <a:t>4</a:t>
            </a:fld>
            <a:endParaRPr lang="en-GB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CH" dirty="0">
                <a:solidFill>
                  <a:schemeClr val="tx2"/>
                </a:solidFill>
              </a:rPr>
              <a:t>Utilisation des couleurs</a:t>
            </a:r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55577" y="2161059"/>
            <a:ext cx="504056" cy="4320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755577" y="2852936"/>
            <a:ext cx="504056" cy="43204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3699759" y="2167125"/>
            <a:ext cx="504056" cy="4320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3699759" y="2852936"/>
            <a:ext cx="504056" cy="4320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3699759" y="3570128"/>
            <a:ext cx="504056" cy="43204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3699759" y="4255915"/>
            <a:ext cx="504056" cy="4320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/>
        </p:nvSpPr>
        <p:spPr>
          <a:xfrm>
            <a:off x="755205" y="3570128"/>
            <a:ext cx="504428" cy="432048"/>
          </a:xfrm>
          <a:prstGeom prst="rect">
            <a:avLst/>
          </a:prstGeom>
          <a:solidFill>
            <a:srgbClr val="6470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755205" y="4262005"/>
            <a:ext cx="504428" cy="432048"/>
          </a:xfrm>
          <a:prstGeom prst="rect">
            <a:avLst/>
          </a:prstGeom>
          <a:solidFill>
            <a:srgbClr val="96A0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/>
          <p:cNvSpPr/>
          <p:nvPr/>
        </p:nvSpPr>
        <p:spPr>
          <a:xfrm>
            <a:off x="755577" y="4939782"/>
            <a:ext cx="504056" cy="43204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1239841" y="3536853"/>
            <a:ext cx="1311847" cy="498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spcBef>
                <a:spcPct val="20000"/>
              </a:spcBef>
            </a:pPr>
            <a:r>
              <a:rPr lang="fr-CH" sz="1200" b="1" dirty="0">
                <a:solidFill>
                  <a:prstClr val="black"/>
                </a:solidFill>
              </a:rPr>
              <a:t>RVB</a:t>
            </a:r>
            <a:r>
              <a:rPr lang="fr-CH" sz="1200" dirty="0">
                <a:solidFill>
                  <a:prstClr val="black"/>
                </a:solidFill>
              </a:rPr>
              <a:t> 100 112 130</a:t>
            </a:r>
          </a:p>
          <a:p>
            <a:pPr marL="0" lvl="1">
              <a:spcBef>
                <a:spcPct val="20000"/>
              </a:spcBef>
            </a:pPr>
            <a:r>
              <a:rPr lang="fr-CH" sz="1200" b="1" dirty="0">
                <a:solidFill>
                  <a:prstClr val="black"/>
                </a:solidFill>
              </a:rPr>
              <a:t>CMJN</a:t>
            </a:r>
            <a:r>
              <a:rPr lang="fr-CH" sz="1200" dirty="0">
                <a:solidFill>
                  <a:prstClr val="black"/>
                </a:solidFill>
              </a:rPr>
              <a:t> 65 51 36 10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255915" y="4219604"/>
            <a:ext cx="1311847" cy="498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spcBef>
                <a:spcPct val="20000"/>
              </a:spcBef>
            </a:pPr>
            <a:r>
              <a:rPr lang="fr-CH" sz="1200" b="1" dirty="0">
                <a:solidFill>
                  <a:prstClr val="black"/>
                </a:solidFill>
              </a:rPr>
              <a:t>RVB</a:t>
            </a:r>
            <a:r>
              <a:rPr lang="fr-CH" sz="1200" dirty="0">
                <a:solidFill>
                  <a:prstClr val="black"/>
                </a:solidFill>
              </a:rPr>
              <a:t> 150 160 175</a:t>
            </a:r>
          </a:p>
          <a:p>
            <a:pPr marL="0" lvl="1">
              <a:spcBef>
                <a:spcPct val="20000"/>
              </a:spcBef>
            </a:pPr>
            <a:r>
              <a:rPr lang="fr-CH" sz="1200" b="1" dirty="0">
                <a:solidFill>
                  <a:prstClr val="black"/>
                </a:solidFill>
              </a:rPr>
              <a:t>CMJN </a:t>
            </a:r>
            <a:r>
              <a:rPr lang="fr-CH" sz="1200" dirty="0">
                <a:solidFill>
                  <a:prstClr val="black"/>
                </a:solidFill>
              </a:rPr>
              <a:t>44 32 23 0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255915" y="4915633"/>
            <a:ext cx="1311847" cy="498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spcBef>
                <a:spcPct val="20000"/>
              </a:spcBef>
            </a:pPr>
            <a:r>
              <a:rPr lang="fr-CH" sz="1200" b="1" dirty="0">
                <a:solidFill>
                  <a:prstClr val="black"/>
                </a:solidFill>
              </a:rPr>
              <a:t>RVB</a:t>
            </a:r>
            <a:r>
              <a:rPr lang="fr-CH" sz="1200" dirty="0">
                <a:solidFill>
                  <a:prstClr val="black"/>
                </a:solidFill>
              </a:rPr>
              <a:t> 217 220 227</a:t>
            </a:r>
          </a:p>
          <a:p>
            <a:pPr marL="0" lvl="1">
              <a:spcBef>
                <a:spcPct val="20000"/>
              </a:spcBef>
            </a:pPr>
            <a:r>
              <a:rPr lang="fr-CH" sz="1200" b="1" dirty="0">
                <a:solidFill>
                  <a:prstClr val="black"/>
                </a:solidFill>
              </a:rPr>
              <a:t>CMJN </a:t>
            </a:r>
            <a:r>
              <a:rPr lang="fr-CH" sz="1200" dirty="0">
                <a:solidFill>
                  <a:prstClr val="black"/>
                </a:solidFill>
              </a:rPr>
              <a:t>14 9 6 0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11189" y="5526987"/>
            <a:ext cx="7921624" cy="56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</a:pPr>
            <a:r>
              <a:rPr lang="fr-CH" sz="1400" dirty="0">
                <a:solidFill>
                  <a:prstClr val="black"/>
                </a:solidFill>
              </a:rPr>
              <a:t>Toutes les nuances de teintes de ces couleurs sont acceptées.</a:t>
            </a:r>
          </a:p>
          <a:p>
            <a:pPr lvl="0">
              <a:spcBef>
                <a:spcPct val="20000"/>
              </a:spcBef>
            </a:pPr>
            <a:r>
              <a:rPr lang="fr-CH" sz="1400" dirty="0">
                <a:solidFill>
                  <a:prstClr val="black"/>
                </a:solidFill>
              </a:rPr>
              <a:t>Pour information, la palette est chargée automatiquement par le thème des </a:t>
            </a:r>
            <a:r>
              <a:rPr lang="fr-CH" sz="1400" dirty="0" err="1">
                <a:solidFill>
                  <a:prstClr val="black"/>
                </a:solidFill>
              </a:rPr>
              <a:t>templates</a:t>
            </a:r>
            <a:r>
              <a:rPr lang="fr-CH" sz="1400" dirty="0">
                <a:solidFill>
                  <a:prstClr val="black"/>
                </a:solidFill>
              </a:rPr>
              <a:t>.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283968" y="3284984"/>
            <a:ext cx="259917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</a:pPr>
            <a:r>
              <a:rPr lang="fr-CH" sz="1400" b="1" dirty="0">
                <a:solidFill>
                  <a:prstClr val="black"/>
                </a:solidFill>
              </a:rPr>
              <a:t>Nuances de noir et gris à blanc.</a:t>
            </a:r>
          </a:p>
        </p:txBody>
      </p:sp>
    </p:spTree>
    <p:extLst>
      <p:ext uri="{BB962C8B-B14F-4D97-AF65-F5344CB8AC3E}">
        <p14:creationId xmlns:p14="http://schemas.microsoft.com/office/powerpoint/2010/main" val="286520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ÉLÉMENTS GRAPHIQUES</a:t>
            </a:r>
            <a:endParaRPr lang="en-GB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1C94B-D122-4228-8A8D-5E9A67F77F90}" type="slidenum">
              <a:rPr lang="en-GB" smtClean="0"/>
              <a:t>5</a:t>
            </a:fld>
            <a:endParaRPr lang="en-GB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CH" dirty="0">
                <a:solidFill>
                  <a:schemeClr val="tx2"/>
                </a:solidFill>
              </a:rPr>
              <a:t>Formes et motifs d’accompagnement</a:t>
            </a:r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16" name="Espace réservé du texte 4"/>
          <p:cNvSpPr txBox="1">
            <a:spLocks/>
          </p:cNvSpPr>
          <p:nvPr/>
        </p:nvSpPr>
        <p:spPr>
          <a:xfrm>
            <a:off x="611560" y="1700808"/>
            <a:ext cx="7920880" cy="44644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2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000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fr-CH" sz="1800" b="1" i="0" u="none" strike="noStrike" kern="1200" cap="none" spc="0" normalizeH="0" baseline="0" noProof="0" dirty="0">
                <a:ln>
                  <a:noFill/>
                </a:ln>
                <a:solidFill>
                  <a:srgbClr val="BEAF7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ÉLÉMENTS GRAPHIQUES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fr-CH" sz="300" b="1" i="0" u="none" strike="noStrike" kern="1200" cap="none" spc="0" normalizeH="0" baseline="0" noProof="0" dirty="0">
              <a:ln>
                <a:noFill/>
              </a:ln>
              <a:solidFill>
                <a:srgbClr val="BEAF7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fr-CH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Les formes à privilégier sont les </a:t>
            </a:r>
            <a:r>
              <a:rPr kumimoji="0" lang="fr-CH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rectangles à coins pointus </a:t>
            </a:r>
            <a:r>
              <a:rPr kumimoji="0" lang="fr-CH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et non arrondis. Des </a:t>
            </a:r>
            <a:r>
              <a:rPr kumimoji="0" lang="fr-CH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ronds</a:t>
            </a:r>
            <a:r>
              <a:rPr kumimoji="0" lang="fr-CH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et des </a:t>
            </a:r>
            <a:r>
              <a:rPr kumimoji="0" lang="fr-CH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triangles</a:t>
            </a:r>
            <a:r>
              <a:rPr kumimoji="0" lang="fr-CH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peuvent être utilisés pour agrémenter et varier les styles.</a:t>
            </a:r>
            <a:endParaRPr kumimoji="0" lang="fr-CH" sz="300" b="1" i="0" u="none" strike="noStrike" kern="1200" cap="none" spc="0" normalizeH="0" baseline="0" noProof="0" dirty="0">
              <a:ln>
                <a:noFill/>
              </a:ln>
              <a:solidFill>
                <a:srgbClr val="BEAF7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fr-CH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Les idées à mettre en avant peuvent être représentées sous forme de bulles rectangulaires avec des triangles-rectangles noirs dans les coins inférieurs ou supérieurs. Les couleurs peuvent varier</a:t>
            </a:r>
            <a:r>
              <a:rPr kumimoji="0" lang="fr-CH" sz="14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dans toute la palette (les dorés, les bleus-gris, les gris, le noir).</a:t>
            </a:r>
            <a:endParaRPr kumimoji="0" lang="fr-CH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fr-CH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fr-CH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fr-CH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fr-CH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fr-CH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fr-CH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fr-CH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ACCENTS GRAPHIQUES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fr-CH" sz="3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fr-CH" sz="3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fr-CH" sz="3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fr-CH" sz="3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fr-CH" sz="3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fr-CH" sz="300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fr-CH" sz="3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fr-CH" sz="3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fr-CH" sz="3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fr-CH" sz="3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fr-CH" sz="3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fr-CH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Il s’agit d’éléments à utiliser pour souligner/séparer photos et textes dans les encarts. Les déclinaisons de</a:t>
            </a:r>
            <a:r>
              <a:rPr kumimoji="0" lang="fr-CH" sz="14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couleurs et de tailles sont possibles.</a:t>
            </a:r>
            <a:endParaRPr kumimoji="0" lang="fr-CH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fr-CH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fr-CH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544336" y="3429000"/>
            <a:ext cx="1296144" cy="4320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000" dirty="0">
                <a:solidFill>
                  <a:schemeClr val="bg1"/>
                </a:solidFill>
              </a:rPr>
              <a:t>BLANC SUR</a:t>
            </a:r>
          </a:p>
          <a:p>
            <a:pPr algn="ctr"/>
            <a:r>
              <a:rPr lang="fr-CH" sz="1000" b="1" dirty="0">
                <a:solidFill>
                  <a:schemeClr val="bg1"/>
                </a:solidFill>
              </a:rPr>
              <a:t>DORÉ FONCÉ</a:t>
            </a:r>
            <a:endParaRPr lang="en-GB" sz="1000" b="1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114219" y="3429000"/>
            <a:ext cx="1313765" cy="43204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fr-CH" sz="1000" dirty="0">
                <a:solidFill>
                  <a:prstClr val="black"/>
                </a:solidFill>
              </a:rPr>
              <a:t>NOIR SUR</a:t>
            </a:r>
          </a:p>
          <a:p>
            <a:pPr lvl="0" algn="ctr"/>
            <a:r>
              <a:rPr lang="fr-CH" sz="1000" b="1" dirty="0">
                <a:solidFill>
                  <a:prstClr val="black"/>
                </a:solidFill>
              </a:rPr>
              <a:t>DORÉ CLAIR</a:t>
            </a:r>
            <a:endParaRPr lang="en-GB" sz="1000" b="1" dirty="0">
              <a:solidFill>
                <a:prstClr val="black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716016" y="3434136"/>
            <a:ext cx="1296144" cy="4320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fr-CH" sz="1000" dirty="0">
                <a:solidFill>
                  <a:schemeClr val="bg1"/>
                </a:solidFill>
              </a:rPr>
              <a:t>BLANC SUR</a:t>
            </a:r>
          </a:p>
          <a:p>
            <a:pPr lvl="0" algn="ctr"/>
            <a:r>
              <a:rPr lang="fr-CH" sz="1000" b="1" dirty="0">
                <a:solidFill>
                  <a:schemeClr val="bg1"/>
                </a:solidFill>
              </a:rPr>
              <a:t>BLEU-GRIS FONCÉ</a:t>
            </a:r>
            <a:endParaRPr lang="en-GB" sz="1000" b="1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300192" y="3434136"/>
            <a:ext cx="1296144" cy="4320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fr-CH" sz="1000" dirty="0">
                <a:solidFill>
                  <a:prstClr val="black"/>
                </a:solidFill>
              </a:rPr>
              <a:t>NOIR SUR</a:t>
            </a:r>
          </a:p>
          <a:p>
            <a:pPr lvl="0" algn="ctr"/>
            <a:r>
              <a:rPr lang="fr-CH" sz="1000" b="1" dirty="0">
                <a:solidFill>
                  <a:prstClr val="black"/>
                </a:solidFill>
              </a:rPr>
              <a:t>BLEU-GRIS CLAIR</a:t>
            </a:r>
            <a:endParaRPr lang="en-GB" sz="1000" b="1" dirty="0">
              <a:solidFill>
                <a:prstClr val="black"/>
              </a:solidFill>
            </a:endParaRPr>
          </a:p>
        </p:txBody>
      </p:sp>
      <p:sp>
        <p:nvSpPr>
          <p:cNvPr id="21" name="Triangle rectangle 20"/>
          <p:cNvSpPr/>
          <p:nvPr/>
        </p:nvSpPr>
        <p:spPr>
          <a:xfrm flipV="1">
            <a:off x="1544337" y="3861048"/>
            <a:ext cx="144015" cy="144016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riangle rectangle 21"/>
          <p:cNvSpPr/>
          <p:nvPr/>
        </p:nvSpPr>
        <p:spPr>
          <a:xfrm flipH="1" flipV="1">
            <a:off x="4283968" y="3861048"/>
            <a:ext cx="144016" cy="144016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" name="Triangle rectangle 22"/>
          <p:cNvSpPr/>
          <p:nvPr/>
        </p:nvSpPr>
        <p:spPr>
          <a:xfrm>
            <a:off x="4716016" y="3284984"/>
            <a:ext cx="144015" cy="144016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riangle rectangle 23"/>
          <p:cNvSpPr/>
          <p:nvPr/>
        </p:nvSpPr>
        <p:spPr>
          <a:xfrm flipH="1">
            <a:off x="7452320" y="3284984"/>
            <a:ext cx="144016" cy="144016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25" name="Groupe 24"/>
          <p:cNvGrpSpPr/>
          <p:nvPr/>
        </p:nvGrpSpPr>
        <p:grpSpPr>
          <a:xfrm>
            <a:off x="683568" y="4797152"/>
            <a:ext cx="1440160" cy="0"/>
            <a:chOff x="6732240" y="3284984"/>
            <a:chExt cx="1440160" cy="0"/>
          </a:xfrm>
        </p:grpSpPr>
        <p:cxnSp>
          <p:nvCxnSpPr>
            <p:cNvPr id="26" name="Straight Connector 28"/>
            <p:cNvCxnSpPr/>
            <p:nvPr/>
          </p:nvCxnSpPr>
          <p:spPr>
            <a:xfrm>
              <a:off x="6732240" y="3284984"/>
              <a:ext cx="1008112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9"/>
            <p:cNvCxnSpPr/>
            <p:nvPr/>
          </p:nvCxnSpPr>
          <p:spPr>
            <a:xfrm>
              <a:off x="7740352" y="3284984"/>
              <a:ext cx="288032" cy="0"/>
            </a:xfrm>
            <a:prstGeom prst="line">
              <a:avLst/>
            </a:prstGeom>
            <a:ln w="76200">
              <a:solidFill>
                <a:srgbClr val="6470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30"/>
            <p:cNvCxnSpPr/>
            <p:nvPr/>
          </p:nvCxnSpPr>
          <p:spPr>
            <a:xfrm>
              <a:off x="8028384" y="3284984"/>
              <a:ext cx="144016" cy="0"/>
            </a:xfrm>
            <a:prstGeom prst="line">
              <a:avLst/>
            </a:prstGeom>
            <a:ln w="76200">
              <a:solidFill>
                <a:srgbClr val="BEAF7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e 28"/>
          <p:cNvGrpSpPr/>
          <p:nvPr/>
        </p:nvGrpSpPr>
        <p:grpSpPr>
          <a:xfrm>
            <a:off x="683568" y="5013176"/>
            <a:ext cx="1440160" cy="0"/>
            <a:chOff x="6732240" y="3284984"/>
            <a:chExt cx="1440160" cy="0"/>
          </a:xfrm>
        </p:grpSpPr>
        <p:cxnSp>
          <p:nvCxnSpPr>
            <p:cNvPr id="30" name="Straight Connector 28"/>
            <p:cNvCxnSpPr/>
            <p:nvPr/>
          </p:nvCxnSpPr>
          <p:spPr>
            <a:xfrm>
              <a:off x="6732240" y="3284984"/>
              <a:ext cx="1008112" cy="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29"/>
            <p:cNvCxnSpPr/>
            <p:nvPr/>
          </p:nvCxnSpPr>
          <p:spPr>
            <a:xfrm>
              <a:off x="7740352" y="3284984"/>
              <a:ext cx="432048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Ellipse 31"/>
          <p:cNvSpPr/>
          <p:nvPr/>
        </p:nvSpPr>
        <p:spPr>
          <a:xfrm>
            <a:off x="2339752" y="4833156"/>
            <a:ext cx="144016" cy="14401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Ellipse 32"/>
          <p:cNvSpPr/>
          <p:nvPr/>
        </p:nvSpPr>
        <p:spPr>
          <a:xfrm>
            <a:off x="2699792" y="4833156"/>
            <a:ext cx="144016" cy="14401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Ellipse 31"/>
          <p:cNvSpPr/>
          <p:nvPr/>
        </p:nvSpPr>
        <p:spPr>
          <a:xfrm>
            <a:off x="3059832" y="4833156"/>
            <a:ext cx="144016" cy="144016"/>
          </a:xfrm>
          <a:prstGeom prst="ellipse">
            <a:avLst/>
          </a:prstGeom>
          <a:solidFill>
            <a:srgbClr val="6470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Ellipse 32"/>
          <p:cNvSpPr/>
          <p:nvPr/>
        </p:nvSpPr>
        <p:spPr>
          <a:xfrm>
            <a:off x="3419872" y="4833156"/>
            <a:ext cx="144016" cy="14401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Ellipse 32"/>
          <p:cNvSpPr/>
          <p:nvPr/>
        </p:nvSpPr>
        <p:spPr>
          <a:xfrm>
            <a:off x="3771101" y="4833156"/>
            <a:ext cx="144016" cy="14401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4484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ÉLÉMENTS GRAPHIQUES</a:t>
            </a:r>
            <a:endParaRPr lang="en-GB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1C94B-D122-4228-8A8D-5E9A67F77F90}" type="slidenum">
              <a:rPr lang="en-GB" smtClean="0">
                <a:solidFill>
                  <a:srgbClr val="96A0AF"/>
                </a:solidFill>
              </a:rPr>
              <a:t>6</a:t>
            </a:fld>
            <a:endParaRPr lang="en-GB" dirty="0">
              <a:solidFill>
                <a:srgbClr val="96A0AF"/>
              </a:solidFill>
            </a:endParaRPr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CH" dirty="0">
                <a:solidFill>
                  <a:schemeClr val="tx2"/>
                </a:solidFill>
              </a:rPr>
              <a:t>Tableaux et graphiques</a:t>
            </a:r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16" name="Espace réservé du texte 4"/>
          <p:cNvSpPr txBox="1">
            <a:spLocks/>
          </p:cNvSpPr>
          <p:nvPr/>
        </p:nvSpPr>
        <p:spPr>
          <a:xfrm>
            <a:off x="611560" y="1628800"/>
            <a:ext cx="7920880" cy="44644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2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000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fr-CH" sz="1800" b="1" i="0" u="none" strike="noStrike" kern="1200" cap="none" spc="0" normalizeH="0" baseline="0" noProof="0" dirty="0">
                <a:ln>
                  <a:noFill/>
                </a:ln>
                <a:solidFill>
                  <a:srgbClr val="BEAF7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STYLES</a:t>
            </a:r>
            <a:r>
              <a:rPr kumimoji="0" lang="fr-CH" sz="1800" b="1" i="0" u="none" strike="noStrike" kern="1200" cap="none" spc="0" normalizeH="0" noProof="0" dirty="0">
                <a:ln>
                  <a:noFill/>
                </a:ln>
                <a:solidFill>
                  <a:srgbClr val="BEAF7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DES TABLEAUX ET GRAPHIQUES</a:t>
            </a:r>
            <a:endParaRPr kumimoji="0" lang="fr-CH" sz="1800" b="1" i="0" u="none" strike="noStrike" kern="1200" cap="none" spc="0" normalizeH="0" baseline="0" noProof="0" dirty="0">
              <a:ln>
                <a:noFill/>
              </a:ln>
              <a:solidFill>
                <a:srgbClr val="BEAF7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fr-CH" sz="300" b="1" i="0" u="none" strike="noStrike" kern="1200" cap="none" spc="0" normalizeH="0" baseline="0" noProof="0" dirty="0">
              <a:ln>
                <a:noFill/>
              </a:ln>
              <a:solidFill>
                <a:srgbClr val="BEAF7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fr-CH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Les </a:t>
            </a:r>
            <a:r>
              <a:rPr lang="fr-CH" sz="1400" b="0" dirty="0">
                <a:solidFill>
                  <a:prstClr val="black"/>
                </a:solidFill>
                <a:latin typeface="Calibri"/>
              </a:rPr>
              <a:t>couleurs des </a:t>
            </a:r>
            <a:r>
              <a:rPr kumimoji="0" lang="fr-CH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tableaux et graphiques</a:t>
            </a:r>
            <a:r>
              <a:rPr kumimoji="0" lang="fr-CH" sz="14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sont générées automatiquement par le </a:t>
            </a:r>
            <a:r>
              <a:rPr kumimoji="0" lang="fr-CH" sz="1400" b="0" i="0" u="none" strike="noStrike" kern="1200" cap="none" spc="0" normalizeH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template</a:t>
            </a:r>
            <a:r>
              <a:rPr lang="fr-CH" sz="1400" b="0" noProof="0" dirty="0">
                <a:solidFill>
                  <a:prstClr val="black"/>
                </a:solidFill>
                <a:latin typeface="Calibri"/>
              </a:rPr>
              <a:t>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fr-CH" sz="1400" b="0" noProof="0" dirty="0">
                <a:solidFill>
                  <a:prstClr val="black"/>
                </a:solidFill>
                <a:latin typeface="Calibri"/>
              </a:rPr>
              <a:t>Le style à utiliser pour les graphiques est l’</a:t>
            </a:r>
            <a:r>
              <a:rPr lang="fr-CH" sz="1400" b="0" noProof="0" dirty="0" err="1">
                <a:solidFill>
                  <a:prstClr val="black"/>
                </a:solidFill>
                <a:latin typeface="Calibri"/>
              </a:rPr>
              <a:t>applat</a:t>
            </a:r>
            <a:r>
              <a:rPr lang="fr-CH" sz="1400" b="0" noProof="0" dirty="0">
                <a:solidFill>
                  <a:prstClr val="black"/>
                </a:solidFill>
                <a:latin typeface="Calibri"/>
              </a:rPr>
              <a:t> de couleurs, sans effet 3D, reflet ni ombre.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fr-CH" sz="1400" b="0" i="0" u="none" strike="noStrike" kern="1200" cap="none" spc="0" normalizeH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fr-CH" sz="1400" noProof="0" dirty="0">
                <a:solidFill>
                  <a:prstClr val="black"/>
                </a:solidFill>
                <a:latin typeface="Calibri"/>
              </a:rPr>
              <a:t>EXEMPLES :</a:t>
            </a:r>
            <a:r>
              <a:rPr kumimoji="0" lang="fr-CH" sz="140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 </a:t>
            </a:r>
            <a:endParaRPr kumimoji="0" lang="fr-CH" sz="14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fr-CH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fr-CH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2" name="Graphique 1"/>
          <p:cNvGraphicFramePr/>
          <p:nvPr>
            <p:extLst>
              <p:ext uri="{D42A27DB-BD31-4B8C-83A1-F6EECF244321}">
                <p14:modId xmlns:p14="http://schemas.microsoft.com/office/powerpoint/2010/main" val="3682509269"/>
              </p:ext>
            </p:extLst>
          </p:nvPr>
        </p:nvGraphicFramePr>
        <p:xfrm>
          <a:off x="611560" y="3284984"/>
          <a:ext cx="2471936" cy="26642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" name="Graphique 2"/>
          <p:cNvGraphicFramePr/>
          <p:nvPr>
            <p:extLst>
              <p:ext uri="{D42A27DB-BD31-4B8C-83A1-F6EECF244321}">
                <p14:modId xmlns:p14="http://schemas.microsoft.com/office/powerpoint/2010/main" val="962345092"/>
              </p:ext>
            </p:extLst>
          </p:nvPr>
        </p:nvGraphicFramePr>
        <p:xfrm>
          <a:off x="3491880" y="3041964"/>
          <a:ext cx="5040560" cy="26192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582643895"/>
      </p:ext>
    </p:extLst>
  </p:cSld>
  <p:clrMapOvr>
    <a:masterClrMapping/>
  </p:clrMapOvr>
</p:sld>
</file>

<file path=ppt/theme/theme1.xml><?xml version="1.0" encoding="utf-8"?>
<a:theme xmlns:a="http://schemas.openxmlformats.org/drawingml/2006/main" name="Masque PPT - Interne">
  <a:themeElements>
    <a:clrScheme name="Custom 1">
      <a:dk1>
        <a:sysClr val="windowText" lastClr="000000"/>
      </a:dk1>
      <a:lt1>
        <a:srgbClr val="FFFFFF"/>
      </a:lt1>
      <a:dk2>
        <a:srgbClr val="647082"/>
      </a:dk2>
      <a:lt2>
        <a:srgbClr val="FFFFFF"/>
      </a:lt2>
      <a:accent1>
        <a:srgbClr val="BEAF7D"/>
      </a:accent1>
      <a:accent2>
        <a:srgbClr val="DED4BC"/>
      </a:accent2>
      <a:accent3>
        <a:srgbClr val="000000"/>
      </a:accent3>
      <a:accent4>
        <a:srgbClr val="647082"/>
      </a:accent4>
      <a:accent5>
        <a:srgbClr val="96A0AF"/>
      </a:accent5>
      <a:accent6>
        <a:srgbClr val="D9DCE3"/>
      </a:accent6>
      <a:hlink>
        <a:srgbClr val="9D8B4E"/>
      </a:hlink>
      <a:folHlink>
        <a:srgbClr val="96A0A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Masque PPT - Interne</Template>
  <TotalTime>2454</TotalTime>
  <Words>546</Words>
  <Application>Microsoft Office PowerPoint</Application>
  <PresentationFormat>Affichage à l'écran (4:3)</PresentationFormat>
  <Paragraphs>98</Paragraphs>
  <Slides>6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Calibri</vt:lpstr>
      <vt:lpstr>Wingdings</vt:lpstr>
      <vt:lpstr>Masque PPT - Interne</vt:lpstr>
      <vt:lpstr>CHARTE GRAPHIQUE</vt:lpstr>
      <vt:lpstr>UTILISATION DES LOGOS</vt:lpstr>
      <vt:lpstr>PRINCIPES DE TEXTES</vt:lpstr>
      <vt:lpstr>CODES COULEURS</vt:lpstr>
      <vt:lpstr>ÉLÉMENTS GRAPHIQUES</vt:lpstr>
      <vt:lpstr>ÉLÉMENTS GRAPHIQUES</vt:lpstr>
    </vt:vector>
  </TitlesOfParts>
  <Company>Crédit Agricole Luxembourg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BIUC2 - Florence WINKERMULLER</dc:creator>
  <cp:lastModifiedBy>Mohamed Dibassi</cp:lastModifiedBy>
  <cp:revision>24</cp:revision>
  <dcterms:created xsi:type="dcterms:W3CDTF">2014-11-12T11:01:05Z</dcterms:created>
  <dcterms:modified xsi:type="dcterms:W3CDTF">2020-06-13T11:49:06Z</dcterms:modified>
</cp:coreProperties>
</file>