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"/>
            <a:ext cx="5132705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0" y="10286987"/>
                </a:moveTo>
                <a:lnTo>
                  <a:pt x="5092903" y="0"/>
                </a:lnTo>
                <a:lnTo>
                  <a:pt x="0" y="0"/>
                </a:lnTo>
                <a:lnTo>
                  <a:pt x="0" y="19545"/>
                </a:lnTo>
                <a:lnTo>
                  <a:pt x="0" y="10286987"/>
                </a:lnTo>
                <a:lnTo>
                  <a:pt x="5132400" y="10286987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92774" y="339725"/>
            <a:ext cx="9319894" cy="1431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6999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724" y="24733"/>
            <a:ext cx="17816238" cy="3115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99" y="1853533"/>
            <a:ext cx="18020329" cy="6666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8288000" cy="10287000"/>
            <a:chOff x="0" y="-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124812" cy="10285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0866" y="0"/>
              <a:ext cx="14857730" cy="10287000"/>
            </a:xfrm>
            <a:custGeom>
              <a:avLst/>
              <a:gdLst/>
              <a:ahLst/>
              <a:cxnLst/>
              <a:rect l="l" t="t" r="r" b="b"/>
              <a:pathLst>
                <a:path w="14857730" h="10287000">
                  <a:moveTo>
                    <a:pt x="14857133" y="0"/>
                  </a:moveTo>
                  <a:lnTo>
                    <a:pt x="1638" y="0"/>
                  </a:lnTo>
                  <a:lnTo>
                    <a:pt x="0" y="0"/>
                  </a:lnTo>
                  <a:lnTo>
                    <a:pt x="4703242" y="10287000"/>
                  </a:lnTo>
                  <a:lnTo>
                    <a:pt x="4704880" y="10287000"/>
                  </a:lnTo>
                  <a:lnTo>
                    <a:pt x="14857133" y="10287000"/>
                  </a:lnTo>
                  <a:lnTo>
                    <a:pt x="14857133" y="0"/>
                  </a:lnTo>
                  <a:close/>
                </a:path>
              </a:pathLst>
            </a:custGeom>
            <a:solidFill>
              <a:srgbClr val="1B1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27868" y="24733"/>
            <a:ext cx="114280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195" dirty="0"/>
              <a:t>Новогодний</a:t>
            </a:r>
            <a:endParaRPr sz="14400"/>
          </a:p>
        </p:txBody>
      </p:sp>
      <p:sp>
        <p:nvSpPr>
          <p:cNvPr id="6" name="object 6"/>
          <p:cNvSpPr txBox="1"/>
          <p:nvPr/>
        </p:nvSpPr>
        <p:spPr>
          <a:xfrm>
            <a:off x="8198594" y="1853533"/>
            <a:ext cx="9957435" cy="5814060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033780" marR="5080" indent="4465320">
              <a:lnSpc>
                <a:spcPts val="14400"/>
              </a:lnSpc>
              <a:spcBef>
                <a:spcPts val="2980"/>
              </a:spcBef>
            </a:pPr>
            <a:r>
              <a:rPr sz="14400" b="1" spc="50" dirty="0">
                <a:solidFill>
                  <a:srgbClr val="E3A617"/>
                </a:solidFill>
                <a:latin typeface="Arial"/>
                <a:cs typeface="Arial"/>
              </a:rPr>
              <a:t>сбор </a:t>
            </a:r>
            <a:r>
              <a:rPr sz="14400" b="1" spc="170" dirty="0">
                <a:solidFill>
                  <a:srgbClr val="E3A617"/>
                </a:solidFill>
                <a:latin typeface="Arial"/>
                <a:cs typeface="Arial"/>
              </a:rPr>
              <a:t>подарков</a:t>
            </a:r>
            <a:endParaRPr sz="1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100" b="1" spc="185" dirty="0">
                <a:solidFill>
                  <a:srgbClr val="64D1D5"/>
                </a:solidFill>
                <a:latin typeface="Arial"/>
                <a:cs typeface="Arial"/>
              </a:rPr>
              <a:t>Ангелов</a:t>
            </a:r>
            <a:r>
              <a:rPr sz="11100" b="1" spc="-280" dirty="0">
                <a:solidFill>
                  <a:srgbClr val="64D1D5"/>
                </a:solidFill>
                <a:latin typeface="Arial"/>
                <a:cs typeface="Arial"/>
              </a:rPr>
              <a:t> </a:t>
            </a:r>
            <a:r>
              <a:rPr sz="11100" b="1" spc="55" dirty="0">
                <a:solidFill>
                  <a:srgbClr val="64D1D5"/>
                </a:solidFill>
                <a:latin typeface="Arial"/>
                <a:cs typeface="Arial"/>
              </a:rPr>
              <a:t>Егор</a:t>
            </a:r>
            <a:endParaRPr sz="1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64452" y="0"/>
            <a:ext cx="11924030" cy="10287000"/>
          </a:xfrm>
          <a:custGeom>
            <a:avLst/>
            <a:gdLst/>
            <a:ahLst/>
            <a:cxnLst/>
            <a:rect l="l" t="t" r="r" b="b"/>
            <a:pathLst>
              <a:path w="11924030" h="10287000">
                <a:moveTo>
                  <a:pt x="11923535" y="0"/>
                </a:moveTo>
                <a:lnTo>
                  <a:pt x="0" y="0"/>
                </a:lnTo>
                <a:lnTo>
                  <a:pt x="2877985" y="10287000"/>
                </a:lnTo>
                <a:lnTo>
                  <a:pt x="11923535" y="10287000"/>
                </a:lnTo>
                <a:lnTo>
                  <a:pt x="11923535" y="0"/>
                </a:lnTo>
                <a:close/>
              </a:path>
            </a:pathLst>
          </a:custGeom>
          <a:solidFill>
            <a:srgbClr val="E3A617">
              <a:alpha val="7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15400" y="2171700"/>
            <a:ext cx="9598660" cy="462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z="7000" spc="-150" dirty="0">
                <a:solidFill>
                  <a:srgbClr val="000000"/>
                </a:solidFill>
              </a:rPr>
              <a:t>На следующих слайдах будет представлен готовый продукт.</a:t>
            </a:r>
            <a:endParaRPr sz="7000" spc="-1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397" y="3610165"/>
              <a:ext cx="6953249" cy="4571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2083" y="3610165"/>
              <a:ext cx="6476999" cy="4572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724" y="24733"/>
            <a:ext cx="17816238" cy="3309912"/>
          </a:xfrm>
          <a:prstGeom prst="rect">
            <a:avLst/>
          </a:prstGeom>
        </p:spPr>
        <p:txBody>
          <a:bodyPr vert="horz" wrap="square" lIns="0" tIns="473741" rIns="0" bIns="0" rtlCol="0">
            <a:spAutoFit/>
          </a:bodyPr>
          <a:lstStyle/>
          <a:p>
            <a:pPr marL="1693545">
              <a:lnSpc>
                <a:spcPct val="100000"/>
              </a:lnSpc>
              <a:spcBef>
                <a:spcPts val="125"/>
              </a:spcBef>
            </a:pPr>
            <a:r>
              <a:rPr lang="ru-RU" sz="9200" spc="-150" dirty="0" smtClean="0"/>
              <a:t>Картинки подарков и снежинок</a:t>
            </a:r>
            <a:r>
              <a:rPr sz="9200" spc="-150" dirty="0" smtClean="0"/>
              <a:t>:</a:t>
            </a:r>
            <a:endParaRPr sz="9200" spc="-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4733"/>
            <a:ext cx="17816238" cy="1596622"/>
          </a:xfrm>
          <a:prstGeom prst="rect">
            <a:avLst/>
          </a:prstGeom>
        </p:spPr>
        <p:txBody>
          <a:bodyPr vert="horz" wrap="square" lIns="0" tIns="346741" rIns="0" bIns="0" rtlCol="0">
            <a:spAutoFit/>
          </a:bodyPr>
          <a:lstStyle/>
          <a:p>
            <a:pPr marL="178117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сама модель персонажа: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5051" y="2529363"/>
            <a:ext cx="5534024" cy="6734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-190500"/>
            <a:ext cx="17816238" cy="1513907"/>
          </a:xfrm>
          <a:prstGeom prst="rect">
            <a:avLst/>
          </a:prstGeom>
        </p:spPr>
        <p:txBody>
          <a:bodyPr vert="horz" wrap="square" lIns="0" tIns="3562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50" dirty="0" smtClean="0"/>
              <a:t>Г</a:t>
            </a:r>
            <a:r>
              <a:rPr lang="ru-RU" sz="7500" spc="-150" dirty="0" smtClean="0"/>
              <a:t>от</a:t>
            </a:r>
            <a:r>
              <a:rPr sz="7500" spc="-150" dirty="0" err="1" smtClean="0"/>
              <a:t>овая</a:t>
            </a:r>
            <a:r>
              <a:rPr sz="7500" spc="-150" dirty="0" smtClean="0"/>
              <a:t> </a:t>
            </a:r>
            <a:r>
              <a:rPr sz="7500" spc="-150" dirty="0"/>
              <a:t>игра: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393" y="1714500"/>
            <a:ext cx="10106025" cy="75723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4733"/>
            <a:ext cx="17816238" cy="1596622"/>
          </a:xfrm>
          <a:prstGeom prst="rect">
            <a:avLst/>
          </a:prstGeom>
        </p:spPr>
        <p:txBody>
          <a:bodyPr vert="horz" wrap="square" lIns="0" tIns="346741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индикатор времени: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601" y="1586579"/>
            <a:ext cx="10982324" cy="82200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4733"/>
            <a:ext cx="17816238" cy="1596622"/>
          </a:xfrm>
          <a:prstGeom prst="rect">
            <a:avLst/>
          </a:prstGeom>
        </p:spPr>
        <p:txBody>
          <a:bodyPr vert="horz" wrap="square" lIns="0" tIns="346741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индикатор жизней: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515" y="1809654"/>
            <a:ext cx="10544174" cy="78962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4733"/>
            <a:ext cx="17816238" cy="1596622"/>
          </a:xfrm>
          <a:prstGeom prst="rect">
            <a:avLst/>
          </a:prstGeom>
        </p:spPr>
        <p:txBody>
          <a:bodyPr vert="horz" wrap="square" lIns="0" tIns="346741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индикатор набранных очков: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4885" y="2451353"/>
            <a:ext cx="9829800" cy="73628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724" y="24733"/>
            <a:ext cx="17816238" cy="1596622"/>
          </a:xfrm>
          <a:prstGeom prst="rect">
            <a:avLst/>
          </a:prstGeom>
        </p:spPr>
        <p:txBody>
          <a:bodyPr vert="horz" wrap="square" lIns="0" tIns="346741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Видеопрезентация проекта: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13417" y="12"/>
            <a:ext cx="14975205" cy="10287000"/>
          </a:xfrm>
          <a:custGeom>
            <a:avLst/>
            <a:gdLst/>
            <a:ahLst/>
            <a:cxnLst/>
            <a:rect l="l" t="t" r="r" b="b"/>
            <a:pathLst>
              <a:path w="14975205" h="10287000">
                <a:moveTo>
                  <a:pt x="14974583" y="0"/>
                </a:moveTo>
                <a:lnTo>
                  <a:pt x="0" y="0"/>
                </a:lnTo>
                <a:lnTo>
                  <a:pt x="2721787" y="10286987"/>
                </a:lnTo>
                <a:lnTo>
                  <a:pt x="14974583" y="10286987"/>
                </a:lnTo>
                <a:lnTo>
                  <a:pt x="14974583" y="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9449" y="2027649"/>
            <a:ext cx="8597900" cy="69006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0" b="1" spc="-150" dirty="0">
                <a:latin typeface="Arial"/>
                <a:cs typeface="Arial"/>
              </a:rPr>
              <a:t>Особенности игры:</a:t>
            </a:r>
            <a:endParaRPr sz="7000" spc="-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75"/>
              </a:spcBef>
            </a:pPr>
            <a:endParaRPr sz="7000" spc="-150" dirty="0">
              <a:latin typeface="Arial"/>
              <a:cs typeface="Arial"/>
            </a:endParaRPr>
          </a:p>
          <a:p>
            <a:pPr marL="391160" indent="-378460">
              <a:lnSpc>
                <a:spcPct val="100000"/>
              </a:lnSpc>
              <a:buChar char="-"/>
              <a:tabLst>
                <a:tab pos="391160" algn="l"/>
              </a:tabLst>
            </a:pPr>
            <a:r>
              <a:rPr sz="7000" b="1" spc="-150" dirty="0">
                <a:latin typeface="Arial"/>
                <a:cs typeface="Arial"/>
              </a:rPr>
              <a:t>счетчик жизней;</a:t>
            </a:r>
            <a:endParaRPr sz="7000" spc="-150" dirty="0">
              <a:latin typeface="Arial"/>
              <a:cs typeface="Arial"/>
            </a:endParaRPr>
          </a:p>
          <a:p>
            <a:pPr marL="391160" indent="-378460">
              <a:lnSpc>
                <a:spcPct val="100000"/>
              </a:lnSpc>
              <a:spcBef>
                <a:spcPts val="750"/>
              </a:spcBef>
              <a:buChar char="-"/>
              <a:tabLst>
                <a:tab pos="391160" algn="l"/>
              </a:tabLst>
            </a:pPr>
            <a:r>
              <a:rPr sz="7000" b="1" spc="-150" dirty="0">
                <a:latin typeface="Arial"/>
                <a:cs typeface="Arial"/>
              </a:rPr>
              <a:t>таймер;</a:t>
            </a:r>
            <a:endParaRPr sz="7000" spc="-150" dirty="0">
              <a:latin typeface="Arial"/>
              <a:cs typeface="Arial"/>
            </a:endParaRPr>
          </a:p>
          <a:p>
            <a:pPr marL="391160" indent="-378460">
              <a:lnSpc>
                <a:spcPct val="100000"/>
              </a:lnSpc>
              <a:spcBef>
                <a:spcPts val="675"/>
              </a:spcBef>
              <a:buChar char="-"/>
              <a:tabLst>
                <a:tab pos="391160" algn="l"/>
              </a:tabLst>
            </a:pPr>
            <a:r>
              <a:rPr sz="7000" b="1" spc="-150" dirty="0">
                <a:latin typeface="Arial"/>
                <a:cs typeface="Arial"/>
              </a:rPr>
              <a:t>счетчик набранных очков.</a:t>
            </a:r>
            <a:endParaRPr sz="7000" spc="-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2" y="-6505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29357" y="0"/>
            <a:ext cx="14869794" cy="10287000"/>
          </a:xfrm>
          <a:custGeom>
            <a:avLst/>
            <a:gdLst/>
            <a:ahLst/>
            <a:cxnLst/>
            <a:rect l="l" t="t" r="r" b="b"/>
            <a:pathLst>
              <a:path w="14869794" h="10287000">
                <a:moveTo>
                  <a:pt x="14869503" y="0"/>
                </a:moveTo>
                <a:lnTo>
                  <a:pt x="0" y="0"/>
                </a:lnTo>
                <a:lnTo>
                  <a:pt x="2721787" y="10286987"/>
                </a:lnTo>
                <a:lnTo>
                  <a:pt x="14869490" y="10286987"/>
                </a:lnTo>
                <a:lnTo>
                  <a:pt x="14869503" y="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96221" y="2160143"/>
            <a:ext cx="8994140" cy="6971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25"/>
              </a:spcBef>
            </a:pPr>
            <a:r>
              <a:rPr sz="7000" b="1" spc="-300" dirty="0">
                <a:solidFill>
                  <a:srgbClr val="E3A617"/>
                </a:solidFill>
                <a:latin typeface="Arial"/>
                <a:cs typeface="Arial"/>
              </a:rPr>
              <a:t>Спасибо за внимание! Проект находится еще в бета- тестировании, задавайте вопросы, на все отвечу!</a:t>
            </a:r>
            <a:endParaRPr sz="70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708285" y="0"/>
              <a:ext cx="1579880" cy="4646295"/>
            </a:xfrm>
            <a:custGeom>
              <a:avLst/>
              <a:gdLst/>
              <a:ahLst/>
              <a:cxnLst/>
              <a:rect l="l" t="t" r="r" b="b"/>
              <a:pathLst>
                <a:path w="1579880" h="4646295">
                  <a:moveTo>
                    <a:pt x="1579702" y="0"/>
                  </a:moveTo>
                  <a:lnTo>
                    <a:pt x="0" y="0"/>
                  </a:lnTo>
                  <a:lnTo>
                    <a:pt x="1579702" y="4645672"/>
                  </a:lnTo>
                  <a:lnTo>
                    <a:pt x="1579702" y="0"/>
                  </a:lnTo>
                  <a:close/>
                </a:path>
              </a:pathLst>
            </a:custGeom>
            <a:solidFill>
              <a:srgbClr val="E4A849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5223" y="0"/>
              <a:ext cx="6212776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7894935" cy="10287000"/>
            </a:xfrm>
            <a:custGeom>
              <a:avLst/>
              <a:gdLst/>
              <a:ahLst/>
              <a:cxnLst/>
              <a:rect l="l" t="t" r="r" b="b"/>
              <a:pathLst>
                <a:path w="17894935" h="10287000">
                  <a:moveTo>
                    <a:pt x="17894770" y="10287000"/>
                  </a:moveTo>
                  <a:lnTo>
                    <a:pt x="14396796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7894770" y="10287000"/>
                  </a:lnTo>
                  <a:close/>
                </a:path>
              </a:pathLst>
            </a:custGeom>
            <a:solidFill>
              <a:srgbClr val="1B1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699" y="144462"/>
            <a:ext cx="10246995" cy="39573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1015"/>
              </a:spcBef>
            </a:pPr>
            <a:r>
              <a:rPr sz="9100" b="0" spc="345" dirty="0">
                <a:latin typeface="Georgia"/>
                <a:cs typeface="Georgia"/>
              </a:rPr>
              <a:t>Сейчас </a:t>
            </a:r>
            <a:r>
              <a:rPr sz="9100" b="0" spc="210" dirty="0">
                <a:latin typeface="Georgia"/>
                <a:cs typeface="Georgia"/>
              </a:rPr>
              <a:t>будет </a:t>
            </a:r>
            <a:r>
              <a:rPr sz="9100" b="0" spc="155" dirty="0">
                <a:latin typeface="Georgia"/>
                <a:cs typeface="Georgia"/>
              </a:rPr>
              <a:t>краткий</a:t>
            </a:r>
            <a:r>
              <a:rPr sz="9100" b="0" spc="345" dirty="0">
                <a:latin typeface="Georgia"/>
                <a:cs typeface="Georgia"/>
              </a:rPr>
              <a:t> </a:t>
            </a:r>
            <a:r>
              <a:rPr sz="9100" b="0" spc="225" dirty="0">
                <a:latin typeface="Georgia"/>
                <a:cs typeface="Georgia"/>
              </a:rPr>
              <a:t>экскурс</a:t>
            </a:r>
            <a:r>
              <a:rPr sz="9100" b="0" spc="350" dirty="0">
                <a:latin typeface="Georgia"/>
                <a:cs typeface="Georgia"/>
              </a:rPr>
              <a:t> </a:t>
            </a:r>
            <a:r>
              <a:rPr sz="9100" b="0" spc="90" dirty="0">
                <a:latin typeface="Georgia"/>
                <a:cs typeface="Georgia"/>
              </a:rPr>
              <a:t>в </a:t>
            </a:r>
            <a:r>
              <a:rPr sz="9100" b="0" spc="110" dirty="0">
                <a:latin typeface="Georgia"/>
                <a:cs typeface="Georgia"/>
              </a:rPr>
              <a:t>мой</a:t>
            </a:r>
            <a:r>
              <a:rPr sz="9100" b="0" spc="340" dirty="0">
                <a:latin typeface="Georgia"/>
                <a:cs typeface="Georgia"/>
              </a:rPr>
              <a:t> </a:t>
            </a:r>
            <a:r>
              <a:rPr sz="9100" b="0" spc="185" dirty="0">
                <a:latin typeface="Georgia"/>
                <a:cs typeface="Georgia"/>
              </a:rPr>
              <a:t>проек</a:t>
            </a:r>
            <a:r>
              <a:rPr sz="9100" b="0" spc="-590" dirty="0">
                <a:latin typeface="Georgia"/>
                <a:cs typeface="Georgia"/>
              </a:rPr>
              <a:t>т</a:t>
            </a:r>
            <a:r>
              <a:rPr sz="9100" b="0" spc="185" dirty="0">
                <a:latin typeface="Georgia"/>
                <a:cs typeface="Georgia"/>
              </a:rPr>
              <a:t>.</a:t>
            </a:r>
            <a:endParaRPr sz="9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99" y="3837209"/>
            <a:ext cx="15803244" cy="46831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25299"/>
              </a:lnSpc>
              <a:spcBef>
                <a:spcPts val="75"/>
              </a:spcBef>
            </a:pPr>
            <a:r>
              <a:rPr sz="6100" b="1" spc="320" dirty="0">
                <a:solidFill>
                  <a:srgbClr val="E3A617"/>
                </a:solidFill>
                <a:latin typeface="Arial"/>
                <a:cs typeface="Arial"/>
              </a:rPr>
              <a:t>Эта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335" dirty="0">
                <a:solidFill>
                  <a:srgbClr val="E3A617"/>
                </a:solidFill>
                <a:latin typeface="Arial"/>
                <a:cs typeface="Arial"/>
              </a:rPr>
              <a:t>игра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335" dirty="0">
                <a:solidFill>
                  <a:srgbClr val="E3A617"/>
                </a:solidFill>
                <a:latin typeface="Arial"/>
                <a:cs typeface="Arial"/>
              </a:rPr>
              <a:t>сделана</a:t>
            </a:r>
            <a:r>
              <a:rPr sz="61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290" dirty="0">
                <a:solidFill>
                  <a:srgbClr val="E3A617"/>
                </a:solidFill>
                <a:latin typeface="Arial"/>
                <a:cs typeface="Arial"/>
              </a:rPr>
              <a:t>ради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175" dirty="0">
                <a:solidFill>
                  <a:srgbClr val="E3A617"/>
                </a:solidFill>
                <a:latin typeface="Arial"/>
                <a:cs typeface="Arial"/>
              </a:rPr>
              <a:t>развлечения</a:t>
            </a:r>
            <a:r>
              <a:rPr sz="61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175" dirty="0">
                <a:solidFill>
                  <a:srgbClr val="E3A617"/>
                </a:solidFill>
                <a:latin typeface="Arial"/>
                <a:cs typeface="Arial"/>
              </a:rPr>
              <a:t>и </a:t>
            </a:r>
            <a:r>
              <a:rPr sz="6100" b="1" spc="120" dirty="0">
                <a:solidFill>
                  <a:srgbClr val="E3A617"/>
                </a:solidFill>
                <a:latin typeface="Arial"/>
                <a:cs typeface="Arial"/>
              </a:rPr>
              <a:t>практики,</a:t>
            </a:r>
            <a:r>
              <a:rPr sz="6100" b="1" spc="-16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270" dirty="0">
                <a:solidFill>
                  <a:srgbClr val="E3A617"/>
                </a:solidFill>
                <a:latin typeface="Arial"/>
                <a:cs typeface="Arial"/>
              </a:rPr>
              <a:t>так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165" dirty="0">
                <a:solidFill>
                  <a:srgbClr val="E3A617"/>
                </a:solidFill>
                <a:latin typeface="Arial"/>
                <a:cs typeface="Arial"/>
              </a:rPr>
              <a:t>что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280" dirty="0">
                <a:solidFill>
                  <a:srgbClr val="E3A617"/>
                </a:solidFill>
                <a:latin typeface="Arial"/>
                <a:cs typeface="Arial"/>
              </a:rPr>
              <a:t>не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180" dirty="0">
                <a:solidFill>
                  <a:srgbClr val="E3A617"/>
                </a:solidFill>
                <a:latin typeface="Arial"/>
                <a:cs typeface="Arial"/>
              </a:rPr>
              <a:t>судите</a:t>
            </a:r>
            <a:r>
              <a:rPr sz="6100" b="1" spc="-16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45" dirty="0">
                <a:solidFill>
                  <a:srgbClr val="E3A617"/>
                </a:solidFill>
                <a:latin typeface="Arial"/>
                <a:cs typeface="Arial"/>
              </a:rPr>
              <a:t>строго,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225" dirty="0">
                <a:solidFill>
                  <a:srgbClr val="E3A617"/>
                </a:solidFill>
                <a:latin typeface="Arial"/>
                <a:cs typeface="Arial"/>
              </a:rPr>
              <a:t>она </a:t>
            </a:r>
            <a:r>
              <a:rPr sz="6100" b="1" spc="120" dirty="0">
                <a:solidFill>
                  <a:srgbClr val="E3A617"/>
                </a:solidFill>
                <a:latin typeface="Arial"/>
                <a:cs typeface="Arial"/>
              </a:rPr>
              <a:t>была</a:t>
            </a:r>
            <a:r>
              <a:rPr sz="6100" b="1" spc="-155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335" dirty="0">
                <a:solidFill>
                  <a:srgbClr val="E3A617"/>
                </a:solidFill>
                <a:latin typeface="Arial"/>
                <a:cs typeface="Arial"/>
              </a:rPr>
              <a:t>сделана</a:t>
            </a:r>
            <a:r>
              <a:rPr sz="61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290" dirty="0">
                <a:solidFill>
                  <a:srgbClr val="E3A617"/>
                </a:solidFill>
                <a:latin typeface="Arial"/>
                <a:cs typeface="Arial"/>
              </a:rPr>
              <a:t>ради</a:t>
            </a:r>
            <a:r>
              <a:rPr sz="61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dirty="0">
                <a:solidFill>
                  <a:srgbClr val="E3A617"/>
                </a:solidFill>
                <a:latin typeface="Arial"/>
                <a:cs typeface="Arial"/>
              </a:rPr>
              <a:t>того,</a:t>
            </a:r>
            <a:r>
              <a:rPr sz="61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dirty="0">
                <a:solidFill>
                  <a:srgbClr val="E3A617"/>
                </a:solidFill>
                <a:latin typeface="Arial"/>
                <a:cs typeface="Arial"/>
              </a:rPr>
              <a:t>чтобы</a:t>
            </a:r>
            <a:r>
              <a:rPr sz="61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114" dirty="0">
                <a:solidFill>
                  <a:srgbClr val="E3A617"/>
                </a:solidFill>
                <a:latin typeface="Arial"/>
                <a:cs typeface="Arial"/>
              </a:rPr>
              <a:t>просто </a:t>
            </a:r>
            <a:r>
              <a:rPr sz="6100" b="1" spc="100" dirty="0">
                <a:solidFill>
                  <a:srgbClr val="E3A617"/>
                </a:solidFill>
                <a:latin typeface="Arial"/>
                <a:cs typeface="Arial"/>
              </a:rPr>
              <a:t>поднять</a:t>
            </a:r>
            <a:r>
              <a:rPr sz="6100" b="1" spc="-14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6100" b="1" spc="150" dirty="0">
                <a:solidFill>
                  <a:srgbClr val="E3A617"/>
                </a:solidFill>
                <a:latin typeface="Arial"/>
                <a:cs typeface="Arial"/>
              </a:rPr>
              <a:t>настроение.</a:t>
            </a:r>
            <a:endParaRPr sz="6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617450" cy="10287000"/>
          </a:xfrm>
          <a:custGeom>
            <a:avLst/>
            <a:gdLst/>
            <a:ahLst/>
            <a:cxnLst/>
            <a:rect l="l" t="t" r="r" b="b"/>
            <a:pathLst>
              <a:path w="12617450" h="10287000">
                <a:moveTo>
                  <a:pt x="12616866" y="10287000"/>
                </a:moveTo>
                <a:lnTo>
                  <a:pt x="9895078" y="0"/>
                </a:lnTo>
                <a:lnTo>
                  <a:pt x="0" y="0"/>
                </a:lnTo>
                <a:lnTo>
                  <a:pt x="0" y="10287000"/>
                </a:lnTo>
                <a:lnTo>
                  <a:pt x="12616866" y="1028700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6081" y="560705"/>
            <a:ext cx="7333615" cy="38722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8350" spc="-150" dirty="0">
                <a:solidFill>
                  <a:srgbClr val="1B1750"/>
                </a:solidFill>
              </a:rPr>
              <a:t>Что можно делать в</a:t>
            </a:r>
            <a:endParaRPr sz="8350" spc="-150" dirty="0"/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8350" spc="-150" dirty="0">
                <a:solidFill>
                  <a:srgbClr val="1B1750"/>
                </a:solidFill>
              </a:rPr>
              <a:t>моей игре?</a:t>
            </a:r>
            <a:endParaRPr sz="8350" spc="-150" dirty="0"/>
          </a:p>
        </p:txBody>
      </p:sp>
      <p:sp>
        <p:nvSpPr>
          <p:cNvPr id="5" name="object 5"/>
          <p:cNvSpPr txBox="1"/>
          <p:nvPr/>
        </p:nvSpPr>
        <p:spPr>
          <a:xfrm>
            <a:off x="463550" y="1852390"/>
            <a:ext cx="8884920" cy="559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6050" spc="75" dirty="0">
                <a:solidFill>
                  <a:srgbClr val="E3A617"/>
                </a:solidFill>
                <a:latin typeface="Georgia"/>
                <a:cs typeface="Georgia"/>
              </a:rPr>
              <a:t>В</a:t>
            </a:r>
            <a:r>
              <a:rPr sz="6050" spc="229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55" dirty="0">
                <a:solidFill>
                  <a:srgbClr val="E3A617"/>
                </a:solidFill>
                <a:latin typeface="Georgia"/>
                <a:cs typeface="Georgia"/>
              </a:rPr>
              <a:t>этой</a:t>
            </a:r>
            <a:r>
              <a:rPr sz="6050" spc="24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95" dirty="0">
                <a:solidFill>
                  <a:srgbClr val="E3A617"/>
                </a:solidFill>
                <a:latin typeface="Georgia"/>
                <a:cs typeface="Georgia"/>
              </a:rPr>
              <a:t>игре</a:t>
            </a:r>
            <a:r>
              <a:rPr sz="6050" spc="24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14" dirty="0">
                <a:solidFill>
                  <a:srgbClr val="E3A617"/>
                </a:solidFill>
                <a:latin typeface="Georgia"/>
                <a:cs typeface="Georgia"/>
              </a:rPr>
              <a:t>ты</a:t>
            </a:r>
            <a:r>
              <a:rPr sz="6050" spc="151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35" dirty="0">
                <a:solidFill>
                  <a:srgbClr val="E3A617"/>
                </a:solidFill>
                <a:latin typeface="Georgia"/>
                <a:cs typeface="Georgia"/>
              </a:rPr>
              <a:t>играешь</a:t>
            </a:r>
            <a:r>
              <a:rPr sz="6050" spc="225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75" dirty="0">
                <a:solidFill>
                  <a:srgbClr val="E3A617"/>
                </a:solidFill>
                <a:latin typeface="Georgia"/>
                <a:cs typeface="Georgia"/>
              </a:rPr>
              <a:t>за</a:t>
            </a:r>
            <a:r>
              <a:rPr sz="6050" spc="24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30" dirty="0">
                <a:solidFill>
                  <a:srgbClr val="E3A617"/>
                </a:solidFill>
                <a:latin typeface="Georgia"/>
                <a:cs typeface="Georgia"/>
              </a:rPr>
              <a:t>Деда </a:t>
            </a:r>
            <a:r>
              <a:rPr sz="6050" spc="135" dirty="0">
                <a:solidFill>
                  <a:srgbClr val="E3A617"/>
                </a:solidFill>
                <a:latin typeface="Georgia"/>
                <a:cs typeface="Georgia"/>
              </a:rPr>
              <a:t>Мороза,</a:t>
            </a:r>
            <a:r>
              <a:rPr sz="6050" spc="225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45" dirty="0">
                <a:solidFill>
                  <a:srgbClr val="E3A617"/>
                </a:solidFill>
                <a:latin typeface="Georgia"/>
                <a:cs typeface="Georgia"/>
              </a:rPr>
              <a:t>который </a:t>
            </a:r>
            <a:r>
              <a:rPr sz="6050" spc="80" dirty="0">
                <a:solidFill>
                  <a:srgbClr val="E3A617"/>
                </a:solidFill>
                <a:latin typeface="Georgia"/>
                <a:cs typeface="Georgia"/>
              </a:rPr>
              <a:t>должен</a:t>
            </a:r>
            <a:r>
              <a:rPr sz="6050" spc="245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85" dirty="0">
                <a:solidFill>
                  <a:srgbClr val="E3A617"/>
                </a:solidFill>
                <a:latin typeface="Georgia"/>
                <a:cs typeface="Georgia"/>
              </a:rPr>
              <a:t>успеть</a:t>
            </a:r>
            <a:r>
              <a:rPr sz="6050" spc="245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05" dirty="0">
                <a:solidFill>
                  <a:srgbClr val="E3A617"/>
                </a:solidFill>
                <a:latin typeface="Georgia"/>
                <a:cs typeface="Georgia"/>
              </a:rPr>
              <a:t>поймать </a:t>
            </a:r>
            <a:r>
              <a:rPr sz="6050" spc="235" dirty="0">
                <a:solidFill>
                  <a:srgbClr val="E3A617"/>
                </a:solidFill>
                <a:latin typeface="Georgia"/>
                <a:cs typeface="Georgia"/>
              </a:rPr>
              <a:t>все</a:t>
            </a:r>
            <a:r>
              <a:rPr sz="6050" spc="24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00" dirty="0">
                <a:solidFill>
                  <a:srgbClr val="E3A617"/>
                </a:solidFill>
                <a:latin typeface="Georgia"/>
                <a:cs typeface="Georgia"/>
              </a:rPr>
              <a:t>подарки</a:t>
            </a:r>
            <a:r>
              <a:rPr sz="6050" spc="24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50" dirty="0">
                <a:solidFill>
                  <a:srgbClr val="E3A617"/>
                </a:solidFill>
                <a:latin typeface="Georgia"/>
                <a:cs typeface="Georgia"/>
              </a:rPr>
              <a:t>за </a:t>
            </a:r>
            <a:r>
              <a:rPr sz="6050" spc="130" dirty="0">
                <a:solidFill>
                  <a:srgbClr val="E3A617"/>
                </a:solidFill>
                <a:latin typeface="Georgia"/>
                <a:cs typeface="Georgia"/>
              </a:rPr>
              <a:t>определенное</a:t>
            </a:r>
            <a:r>
              <a:rPr sz="6050" spc="250" dirty="0">
                <a:solidFill>
                  <a:srgbClr val="E3A617"/>
                </a:solidFill>
                <a:latin typeface="Georgia"/>
                <a:cs typeface="Georgia"/>
              </a:rPr>
              <a:t> </a:t>
            </a:r>
            <a:r>
              <a:rPr sz="6050" spc="150" dirty="0">
                <a:solidFill>
                  <a:srgbClr val="E3A617"/>
                </a:solidFill>
                <a:latin typeface="Georgia"/>
                <a:cs typeface="Georgia"/>
              </a:rPr>
              <a:t>время.</a:t>
            </a:r>
            <a:endParaRPr sz="60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300" y="10287001"/>
                </a:moveTo>
                <a:lnTo>
                  <a:pt x="0" y="10287000"/>
                </a:lnTo>
                <a:lnTo>
                  <a:pt x="0" y="0"/>
                </a:lnTo>
                <a:lnTo>
                  <a:pt x="3233186" y="0"/>
                </a:lnTo>
                <a:lnTo>
                  <a:pt x="7740300" y="10287001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52500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301" y="10287001"/>
                </a:moveTo>
                <a:lnTo>
                  <a:pt x="0" y="10287001"/>
                </a:lnTo>
                <a:lnTo>
                  <a:pt x="0" y="0"/>
                </a:lnTo>
                <a:lnTo>
                  <a:pt x="3233186" y="0"/>
                </a:lnTo>
                <a:lnTo>
                  <a:pt x="7740301" y="10287001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024" y="3238500"/>
            <a:ext cx="7902575" cy="47346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10200" spc="-300" dirty="0">
                <a:solidFill>
                  <a:srgbClr val="1B1750"/>
                </a:solidFill>
              </a:rPr>
              <a:t>История создания проекта</a:t>
            </a:r>
            <a:endParaRPr sz="10200" spc="-300" dirty="0"/>
          </a:p>
        </p:txBody>
      </p:sp>
      <p:sp>
        <p:nvSpPr>
          <p:cNvPr id="6" name="object 6"/>
          <p:cNvSpPr txBox="1"/>
          <p:nvPr/>
        </p:nvSpPr>
        <p:spPr>
          <a:xfrm>
            <a:off x="8207297" y="756666"/>
            <a:ext cx="11209655" cy="7216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sz="7250" b="1" spc="-150" dirty="0">
                <a:solidFill>
                  <a:srgbClr val="E3A617"/>
                </a:solidFill>
                <a:latin typeface="Arial"/>
                <a:cs typeface="Arial"/>
              </a:rPr>
              <a:t>Разработку я начал с самого базового, а именно с настройкой игрового окна и созданием класса игрока.</a:t>
            </a:r>
            <a:endParaRPr sz="7250" spc="-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8680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294" y="10287000"/>
                </a:moveTo>
                <a:lnTo>
                  <a:pt x="3233178" y="0"/>
                </a:lnTo>
                <a:lnTo>
                  <a:pt x="0" y="0"/>
                </a:lnTo>
                <a:lnTo>
                  <a:pt x="0" y="10287000"/>
                </a:lnTo>
                <a:lnTo>
                  <a:pt x="7740294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775" y="3170732"/>
            <a:ext cx="8223250" cy="47346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10200" b="1" spc="-300" dirty="0">
                <a:solidFill>
                  <a:srgbClr val="1B1750"/>
                </a:solidFill>
                <a:latin typeface="Arial"/>
                <a:cs typeface="Arial"/>
              </a:rPr>
              <a:t>История создания проекта</a:t>
            </a:r>
            <a:endParaRPr sz="10200" spc="-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92863" y="952500"/>
            <a:ext cx="11423015" cy="6000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5"/>
              </a:spcBef>
            </a:pPr>
            <a:r>
              <a:rPr sz="7250" spc="-150" dirty="0"/>
              <a:t>После этого я начал разработку классов «Подарки» и «Снежинки» с их соответствующими свойствами.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0"/>
            <a:ext cx="17352010" cy="10287000"/>
            <a:chOff x="936307" y="0"/>
            <a:chExt cx="1735201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4764" y="0"/>
              <a:ext cx="10643234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57767" y="0"/>
              <a:ext cx="2530475" cy="6870065"/>
            </a:xfrm>
            <a:custGeom>
              <a:avLst/>
              <a:gdLst/>
              <a:ahLst/>
              <a:cxnLst/>
              <a:rect l="l" t="t" r="r" b="b"/>
              <a:pathLst>
                <a:path w="2530475" h="6870065">
                  <a:moveTo>
                    <a:pt x="2530221" y="0"/>
                  </a:moveTo>
                  <a:lnTo>
                    <a:pt x="0" y="0"/>
                  </a:lnTo>
                  <a:lnTo>
                    <a:pt x="2530221" y="6869570"/>
                  </a:lnTo>
                  <a:lnTo>
                    <a:pt x="2530221" y="0"/>
                  </a:lnTo>
                  <a:close/>
                </a:path>
              </a:pathLst>
            </a:custGeom>
            <a:solidFill>
              <a:srgbClr val="1B1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519" y="5132641"/>
              <a:ext cx="7105649" cy="4676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07" y="476249"/>
              <a:ext cx="6229349" cy="440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15340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294" y="10287000"/>
                </a:moveTo>
                <a:lnTo>
                  <a:pt x="3233178" y="0"/>
                </a:lnTo>
                <a:lnTo>
                  <a:pt x="0" y="0"/>
                </a:lnTo>
                <a:lnTo>
                  <a:pt x="0" y="10287000"/>
                </a:lnTo>
                <a:lnTo>
                  <a:pt x="7740294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4305300"/>
            <a:ext cx="6242050" cy="47346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10200" spc="-150" dirty="0">
                <a:solidFill>
                  <a:srgbClr val="1B1750"/>
                </a:solidFill>
              </a:rPr>
              <a:t>История создания проекта</a:t>
            </a:r>
            <a:endParaRPr sz="10200" spc="-150" dirty="0"/>
          </a:p>
        </p:txBody>
      </p:sp>
      <p:sp>
        <p:nvSpPr>
          <p:cNvPr id="5" name="object 5"/>
          <p:cNvSpPr txBox="1"/>
          <p:nvPr/>
        </p:nvSpPr>
        <p:spPr>
          <a:xfrm>
            <a:off x="8153400" y="332881"/>
            <a:ext cx="9939020" cy="11338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25"/>
              </a:spcBef>
            </a:pPr>
            <a:r>
              <a:rPr sz="7500" b="1" spc="-150" dirty="0">
                <a:solidFill>
                  <a:srgbClr val="E3A617"/>
                </a:solidFill>
                <a:latin typeface="Arial"/>
                <a:cs typeface="Arial"/>
              </a:rPr>
              <a:t>Дальше я занялся логическими составляющими игры и </a:t>
            </a:r>
            <a:r>
              <a:rPr sz="7500" b="1" spc="-150" dirty="0" err="1" smtClean="0">
                <a:solidFill>
                  <a:srgbClr val="E3A617"/>
                </a:solidFill>
                <a:latin typeface="Arial"/>
                <a:cs typeface="Arial"/>
              </a:rPr>
              <a:t>отображением</a:t>
            </a:r>
            <a:r>
              <a:rPr sz="7500" b="1" spc="-150" dirty="0" smtClean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7500" b="1" spc="-150" dirty="0">
                <a:solidFill>
                  <a:srgbClr val="E3A617"/>
                </a:solidFill>
                <a:latin typeface="Arial"/>
                <a:cs typeface="Arial"/>
              </a:rPr>
              <a:t>параметров жизни, набранных очков и сколько времени осталось.</a:t>
            </a:r>
            <a:endParaRPr sz="7500" spc="-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72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132705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6" y="10286999"/>
                </a:moveTo>
                <a:lnTo>
                  <a:pt x="0" y="10286999"/>
                </a:lnTo>
                <a:lnTo>
                  <a:pt x="0" y="19555"/>
                </a:lnTo>
                <a:lnTo>
                  <a:pt x="0" y="0"/>
                </a:lnTo>
                <a:lnTo>
                  <a:pt x="5092907" y="0"/>
                </a:lnTo>
                <a:lnTo>
                  <a:pt x="5132406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6553200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6" y="10287000"/>
                </a:moveTo>
                <a:lnTo>
                  <a:pt x="0" y="10287000"/>
                </a:lnTo>
                <a:lnTo>
                  <a:pt x="0" y="19555"/>
                </a:lnTo>
                <a:lnTo>
                  <a:pt x="0" y="0"/>
                </a:lnTo>
                <a:lnTo>
                  <a:pt x="5092907" y="0"/>
                </a:lnTo>
                <a:lnTo>
                  <a:pt x="5132406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2171700"/>
            <a:ext cx="6324600" cy="47346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10200" spc="-150" dirty="0">
                <a:solidFill>
                  <a:srgbClr val="1B1750"/>
                </a:solidFill>
              </a:rPr>
              <a:t>История создания проекта</a:t>
            </a:r>
            <a:endParaRPr sz="10200" spc="-150" dirty="0"/>
          </a:p>
        </p:txBody>
      </p:sp>
      <p:sp>
        <p:nvSpPr>
          <p:cNvPr id="6" name="object 6"/>
          <p:cNvSpPr txBox="1"/>
          <p:nvPr/>
        </p:nvSpPr>
        <p:spPr>
          <a:xfrm>
            <a:off x="6755780" y="2656366"/>
            <a:ext cx="10955655" cy="51778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8800"/>
              </a:lnSpc>
              <a:spcBef>
                <a:spcPts val="90"/>
              </a:spcBef>
            </a:pPr>
            <a:r>
              <a:rPr sz="7700" b="1" spc="-150" dirty="0">
                <a:solidFill>
                  <a:srgbClr val="E3A617"/>
                </a:solidFill>
                <a:latin typeface="Arial"/>
                <a:cs typeface="Arial"/>
              </a:rPr>
              <a:t>Функции управления Дедушкой Морозом на </a:t>
            </a:r>
            <a:r>
              <a:rPr sz="7700" b="1" spc="-150" dirty="0" err="1">
                <a:solidFill>
                  <a:srgbClr val="E3A617"/>
                </a:solidFill>
                <a:latin typeface="Arial"/>
                <a:cs typeface="Arial"/>
              </a:rPr>
              <a:t>кнопки</a:t>
            </a:r>
            <a:r>
              <a:rPr sz="7700" b="1" spc="-15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lang="en-US" sz="7700" b="1" spc="-150" dirty="0" smtClean="0">
                <a:solidFill>
                  <a:srgbClr val="E3A617"/>
                </a:solidFill>
                <a:latin typeface="Arial"/>
                <a:cs typeface="Arial"/>
              </a:rPr>
              <a:t>A</a:t>
            </a:r>
            <a:r>
              <a:rPr sz="7700" b="1" spc="-150" dirty="0" smtClean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7700" b="1" spc="-150" dirty="0">
                <a:solidFill>
                  <a:srgbClr val="E3A617"/>
                </a:solidFill>
                <a:latin typeface="Arial"/>
                <a:cs typeface="Arial"/>
              </a:rPr>
              <a:t>(ВЛЕВО) и D (ВПРАВО).</a:t>
            </a:r>
            <a:endParaRPr sz="7700" spc="-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-457200" y="0"/>
            <a:ext cx="6553200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6" y="10287000"/>
                </a:moveTo>
                <a:lnTo>
                  <a:pt x="0" y="10287000"/>
                </a:lnTo>
                <a:lnTo>
                  <a:pt x="0" y="19555"/>
                </a:lnTo>
                <a:lnTo>
                  <a:pt x="0" y="0"/>
                </a:lnTo>
                <a:lnTo>
                  <a:pt x="5092907" y="0"/>
                </a:lnTo>
                <a:lnTo>
                  <a:pt x="5132406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" y="2019300"/>
            <a:ext cx="6934200" cy="473462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10200" b="1" spc="-150" dirty="0">
                <a:solidFill>
                  <a:srgbClr val="1B1750"/>
                </a:solidFill>
                <a:latin typeface="Arial"/>
                <a:cs typeface="Arial"/>
              </a:rPr>
              <a:t>История создания проекта</a:t>
            </a:r>
            <a:endParaRPr sz="10200" spc="-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248400" y="266700"/>
            <a:ext cx="12823826" cy="28475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200" spc="-150" dirty="0"/>
              <a:t>Фото дедушки мороза: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200" y="2122745"/>
            <a:ext cx="6076949" cy="7391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217</Words>
  <Application>Microsoft Office PowerPoint</Application>
  <PresentationFormat>Произвольный</PresentationFormat>
  <Paragraphs>32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Office Theme</vt:lpstr>
      <vt:lpstr>Новогодний</vt:lpstr>
      <vt:lpstr>Сейчас будет краткий экскурс в мой проект.</vt:lpstr>
      <vt:lpstr>Что можно делать в моей игре?</vt:lpstr>
      <vt:lpstr>История создания проекта</vt:lpstr>
      <vt:lpstr>После этого я начал разработку классов «Подарки» и «Снежинки» с их соответствующими свойствами.</vt:lpstr>
      <vt:lpstr>Презентация PowerPoint</vt:lpstr>
      <vt:lpstr>История создания проекта</vt:lpstr>
      <vt:lpstr>История создания проекта</vt:lpstr>
      <vt:lpstr>Фото дедушки мороза:</vt:lpstr>
      <vt:lpstr>На следующих слайдах будет представлен готовый продукт.</vt:lpstr>
      <vt:lpstr>Картинки подарков и снежинок:</vt:lpstr>
      <vt:lpstr>сама модель персонажа:</vt:lpstr>
      <vt:lpstr>Готовая игра:</vt:lpstr>
      <vt:lpstr>индикатор времени:</vt:lpstr>
      <vt:lpstr>индикатор жизней:</vt:lpstr>
      <vt:lpstr>индикатор набранных очков:</vt:lpstr>
      <vt:lpstr>Видеопрезентация проекта: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Flyvi</dc:title>
  <dc:subject>Flyvi</dc:subject>
  <dc:creator>Flyvi</dc:creator>
  <cp:lastModifiedBy>Egor Angelov</cp:lastModifiedBy>
  <cp:revision>3</cp:revision>
  <dcterms:created xsi:type="dcterms:W3CDTF">2025-02-03T16:04:48Z</dcterms:created>
  <dcterms:modified xsi:type="dcterms:W3CDTF">2025-02-03T17:07:11Z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2025-02-03T00:00:00Z</vt:filetime>
  </property>
  <property fmtid="{D5CDD505-2E9C-101B-9397-08002B2CF9AE}" pid="5" name="Producer">
    <vt:lpwstr>pdf-lib (https://github.com/Hopding/pdf-lib)</vt:lpwstr>
  </property>
</Properties>
</file>