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69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202130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430866" y="0"/>
            <a:ext cx="14857730" cy="10287000"/>
          </a:xfrm>
          <a:custGeom>
            <a:avLst/>
            <a:gdLst/>
            <a:ahLst/>
            <a:cxnLst/>
            <a:rect l="l" t="t" r="r" b="b"/>
            <a:pathLst>
              <a:path w="14857730" h="10287000">
                <a:moveTo>
                  <a:pt x="14857133" y="0"/>
                </a:moveTo>
                <a:lnTo>
                  <a:pt x="1638" y="0"/>
                </a:lnTo>
                <a:lnTo>
                  <a:pt x="0" y="0"/>
                </a:lnTo>
                <a:lnTo>
                  <a:pt x="4703242" y="10287000"/>
                </a:lnTo>
                <a:lnTo>
                  <a:pt x="4704880" y="10287000"/>
                </a:lnTo>
                <a:lnTo>
                  <a:pt x="14857133" y="10287000"/>
                </a:lnTo>
                <a:lnTo>
                  <a:pt x="14857133" y="0"/>
                </a:lnTo>
                <a:close/>
              </a:path>
            </a:pathLst>
          </a:custGeom>
          <a:solidFill>
            <a:srgbClr val="1B17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03901" y="6350"/>
            <a:ext cx="13430885" cy="4048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100" b="1" i="0">
                <a:solidFill>
                  <a:srgbClr val="E3A61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E3A61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17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00" b="1" i="0">
                <a:solidFill>
                  <a:srgbClr val="E3A61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E3A61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00" b="1" i="0">
                <a:solidFill>
                  <a:srgbClr val="E3A61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3A6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6999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6999"/>
                </a:lnTo>
                <a:close/>
              </a:path>
            </a:pathLst>
          </a:custGeom>
          <a:solidFill>
            <a:srgbClr val="1B17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1B17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00" b="1" i="0">
                <a:solidFill>
                  <a:srgbClr val="E3A61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9724" y="259714"/>
            <a:ext cx="17479971" cy="3753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100" b="1" i="0">
                <a:solidFill>
                  <a:srgbClr val="E3A61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92774" y="4762944"/>
            <a:ext cx="11849735" cy="448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E3A61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833244" y="-7620"/>
            <a:ext cx="15339186" cy="38943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5840"/>
              </a:lnSpc>
              <a:spcBef>
                <a:spcPts val="100"/>
              </a:spcBef>
            </a:pPr>
            <a:r>
              <a:rPr sz="11500" spc="-300" dirty="0" err="1" smtClean="0"/>
              <a:t>Проект</a:t>
            </a:r>
            <a:r>
              <a:rPr sz="11500" spc="-300" dirty="0" smtClean="0"/>
              <a:t> </a:t>
            </a:r>
            <a:r>
              <a:rPr lang="en-US" sz="11500" spc="-300" dirty="0" smtClean="0"/>
              <a:t> </a:t>
            </a:r>
            <a:r>
              <a:rPr sz="11500" spc="-300" dirty="0" err="1" smtClean="0"/>
              <a:t>Майнкрафт</a:t>
            </a:r>
            <a:r>
              <a:rPr lang="en-US" sz="11500" spc="-300" dirty="0" smtClean="0"/>
              <a:t> </a:t>
            </a:r>
            <a:r>
              <a:rPr sz="11500" spc="-300" dirty="0" err="1" smtClean="0"/>
              <a:t>весия</a:t>
            </a:r>
            <a:r>
              <a:rPr lang="en-US" sz="11500" spc="-300" dirty="0" smtClean="0"/>
              <a:t> </a:t>
            </a:r>
            <a:r>
              <a:rPr sz="11500" spc="-300" dirty="0" smtClean="0"/>
              <a:t>1.1</a:t>
            </a:r>
            <a:r>
              <a:rPr sz="11500" spc="-300" dirty="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7720" y="3886716"/>
            <a:ext cx="9744710" cy="1722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100" b="1" spc="185" dirty="0">
                <a:solidFill>
                  <a:srgbClr val="64D1D5"/>
                </a:solidFill>
                <a:latin typeface="Arial"/>
                <a:cs typeface="Arial"/>
              </a:rPr>
              <a:t>Ангелов</a:t>
            </a:r>
            <a:r>
              <a:rPr sz="11100" b="1" spc="-280" dirty="0">
                <a:solidFill>
                  <a:srgbClr val="64D1D5"/>
                </a:solidFill>
                <a:latin typeface="Arial"/>
                <a:cs typeface="Arial"/>
              </a:rPr>
              <a:t> </a:t>
            </a:r>
            <a:r>
              <a:rPr sz="11100" b="1" spc="55" dirty="0">
                <a:solidFill>
                  <a:srgbClr val="64D1D5"/>
                </a:solidFill>
                <a:latin typeface="Arial"/>
                <a:cs typeface="Arial"/>
              </a:rPr>
              <a:t>Егор</a:t>
            </a:r>
            <a:endParaRPr sz="11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364452" y="0"/>
            <a:ext cx="11924030" cy="10287000"/>
          </a:xfrm>
          <a:custGeom>
            <a:avLst/>
            <a:gdLst/>
            <a:ahLst/>
            <a:cxnLst/>
            <a:rect l="l" t="t" r="r" b="b"/>
            <a:pathLst>
              <a:path w="11924030" h="10287000">
                <a:moveTo>
                  <a:pt x="11923535" y="0"/>
                </a:moveTo>
                <a:lnTo>
                  <a:pt x="0" y="0"/>
                </a:lnTo>
                <a:lnTo>
                  <a:pt x="2877985" y="10287000"/>
                </a:lnTo>
                <a:lnTo>
                  <a:pt x="11923535" y="10287000"/>
                </a:lnTo>
                <a:lnTo>
                  <a:pt x="11923535" y="0"/>
                </a:lnTo>
                <a:close/>
              </a:path>
            </a:pathLst>
          </a:custGeom>
          <a:solidFill>
            <a:srgbClr val="E3A617">
              <a:alpha val="75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229600" y="2019300"/>
            <a:ext cx="9598660" cy="46203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900"/>
              </a:lnSpc>
              <a:spcBef>
                <a:spcPts val="100"/>
              </a:spcBef>
            </a:pPr>
            <a:r>
              <a:rPr sz="7000" spc="-300" dirty="0">
                <a:solidFill>
                  <a:srgbClr val="000000"/>
                </a:solidFill>
              </a:rPr>
              <a:t>На следующих слайдах будет представлен готовый продукт.</a:t>
            </a:r>
            <a:endParaRPr sz="7000" spc="-3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544919"/>
              <a:ext cx="8982074" cy="46386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61182" y="3545014"/>
              <a:ext cx="8826817" cy="463867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9724" y="259714"/>
            <a:ext cx="17479971" cy="1702453"/>
          </a:xfrm>
          <a:prstGeom prst="rect">
            <a:avLst/>
          </a:prstGeom>
        </p:spPr>
        <p:txBody>
          <a:bodyPr vert="horz" wrap="square" lIns="0" tIns="466788" rIns="0" bIns="0" rtlCol="0">
            <a:spAutoFit/>
          </a:bodyPr>
          <a:lstStyle/>
          <a:p>
            <a:pPr marL="1012190">
              <a:lnSpc>
                <a:spcPct val="100000"/>
              </a:lnSpc>
              <a:spcBef>
                <a:spcPts val="140"/>
              </a:spcBef>
            </a:pPr>
            <a:r>
              <a:rPr sz="8000" spc="-300" dirty="0"/>
              <a:t>возможнть строить(до и после):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724" y="259714"/>
            <a:ext cx="17479971" cy="35137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00"/>
              </a:spcBef>
            </a:pPr>
            <a:r>
              <a:rPr sz="7200" spc="-150" dirty="0"/>
              <a:t>Есть так же возможность полета (1ый слайд) и становление камеры сверху над персонажем(2ой слайд):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60500" y="4410931"/>
            <a:ext cx="16793210" cy="4238625"/>
            <a:chOff x="960500" y="4410931"/>
            <a:chExt cx="16793210" cy="42386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500" y="4411027"/>
              <a:ext cx="7886699" cy="40671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4047" y="4410931"/>
              <a:ext cx="8229599" cy="42386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724" y="259714"/>
            <a:ext cx="17479971" cy="1220847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781175">
              <a:lnSpc>
                <a:spcPct val="100000"/>
              </a:lnSpc>
              <a:spcBef>
                <a:spcPts val="100"/>
              </a:spcBef>
            </a:pPr>
            <a:r>
              <a:rPr sz="7200" spc="-300" dirty="0"/>
              <a:t>сама модель персонажа: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1026" y="2488215"/>
            <a:ext cx="13058774" cy="67817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724" y="259714"/>
            <a:ext cx="17479971" cy="2328843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924560">
              <a:lnSpc>
                <a:spcPct val="100000"/>
              </a:lnSpc>
              <a:spcBef>
                <a:spcPts val="100"/>
              </a:spcBef>
            </a:pPr>
            <a:r>
              <a:rPr sz="7200" spc="-300" dirty="0"/>
              <a:t>возможнть поворачивать камеру на все 360: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84343" y="2419635"/>
            <a:ext cx="15551150" cy="7780020"/>
            <a:chOff x="1984343" y="2419635"/>
            <a:chExt cx="15551150" cy="77800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4343" y="2419635"/>
              <a:ext cx="7334249" cy="3809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4724" y="6227540"/>
              <a:ext cx="7353299" cy="38004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10368" y="2419635"/>
              <a:ext cx="7724774" cy="39814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10939" y="6227348"/>
              <a:ext cx="7715249" cy="39719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724" y="259714"/>
            <a:ext cx="17479971" cy="36026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4560" marR="5080">
              <a:lnSpc>
                <a:spcPct val="108000"/>
              </a:lnSpc>
              <a:spcBef>
                <a:spcPts val="100"/>
              </a:spcBef>
            </a:pPr>
            <a:r>
              <a:rPr sz="7200" spc="-300" dirty="0"/>
              <a:t>Возможность сохранения карты (загружается последний сейф) (до и </a:t>
            </a:r>
            <a:r>
              <a:rPr sz="7200" spc="-300" dirty="0" err="1"/>
              <a:t>после</a:t>
            </a:r>
            <a:r>
              <a:rPr sz="7200" spc="-300" dirty="0" smtClean="0"/>
              <a:t>)</a:t>
            </a:r>
            <a:r>
              <a:rPr lang="en-US" sz="7200" spc="-300" dirty="0" smtClean="0"/>
              <a:t>:</a:t>
            </a:r>
            <a:endParaRPr sz="7200" spc="-300" dirty="0"/>
          </a:p>
        </p:txBody>
      </p:sp>
      <p:grpSp>
        <p:nvGrpSpPr>
          <p:cNvPr id="3" name="object 3"/>
          <p:cNvGrpSpPr/>
          <p:nvPr/>
        </p:nvGrpSpPr>
        <p:grpSpPr>
          <a:xfrm>
            <a:off x="856678" y="4161091"/>
            <a:ext cx="16951960" cy="4371975"/>
            <a:chOff x="856678" y="4161091"/>
            <a:chExt cx="16951960" cy="43719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6678" y="4161091"/>
              <a:ext cx="8153399" cy="42100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87935" y="4161091"/>
              <a:ext cx="8420100" cy="43719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3A6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B17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9724" y="259714"/>
            <a:ext cx="17479971" cy="1220847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924560">
              <a:lnSpc>
                <a:spcPct val="100000"/>
              </a:lnSpc>
              <a:spcBef>
                <a:spcPts val="100"/>
              </a:spcBef>
            </a:pPr>
            <a:r>
              <a:rPr sz="7200" spc="-300" dirty="0"/>
              <a:t>Видеопрезентация проекта: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7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313417" y="12"/>
            <a:ext cx="14975205" cy="10287000"/>
          </a:xfrm>
          <a:custGeom>
            <a:avLst/>
            <a:gdLst/>
            <a:ahLst/>
            <a:cxnLst/>
            <a:rect l="l" t="t" r="r" b="b"/>
            <a:pathLst>
              <a:path w="14975205" h="10287000">
                <a:moveTo>
                  <a:pt x="14974583" y="0"/>
                </a:moveTo>
                <a:lnTo>
                  <a:pt x="0" y="0"/>
                </a:lnTo>
                <a:lnTo>
                  <a:pt x="2721787" y="10286987"/>
                </a:lnTo>
                <a:lnTo>
                  <a:pt x="14974583" y="10286987"/>
                </a:lnTo>
                <a:lnTo>
                  <a:pt x="14974583" y="0"/>
                </a:lnTo>
                <a:close/>
              </a:path>
            </a:pathLst>
          </a:custGeom>
          <a:solidFill>
            <a:srgbClr val="E3A6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67400" y="620147"/>
            <a:ext cx="13290551" cy="9046706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6600" b="1" spc="-300" dirty="0">
                <a:latin typeface="Arial"/>
                <a:cs typeface="Arial"/>
              </a:rPr>
              <a:t>Особенности игры:</a:t>
            </a:r>
            <a:endParaRPr sz="6600" spc="-300" dirty="0">
              <a:latin typeface="Arial"/>
              <a:cs typeface="Arial"/>
            </a:endParaRPr>
          </a:p>
          <a:p>
            <a:pPr marL="805180" indent="-378460">
              <a:lnSpc>
                <a:spcPct val="100000"/>
              </a:lnSpc>
              <a:spcBef>
                <a:spcPts val="750"/>
              </a:spcBef>
              <a:buChar char="-"/>
              <a:tabLst>
                <a:tab pos="805180" algn="l"/>
              </a:tabLst>
            </a:pPr>
            <a:r>
              <a:rPr sz="6600" b="1" spc="-300" dirty="0">
                <a:latin typeface="Arial"/>
                <a:cs typeface="Arial"/>
              </a:rPr>
              <a:t>сохранение карты;</a:t>
            </a:r>
            <a:endParaRPr sz="6600" spc="-300" dirty="0">
              <a:latin typeface="Arial"/>
              <a:cs typeface="Arial"/>
            </a:endParaRPr>
          </a:p>
          <a:p>
            <a:pPr marL="805180" indent="-378460">
              <a:lnSpc>
                <a:spcPct val="100000"/>
              </a:lnSpc>
              <a:spcBef>
                <a:spcPts val="675"/>
              </a:spcBef>
              <a:buChar char="-"/>
              <a:tabLst>
                <a:tab pos="805180" algn="l"/>
              </a:tabLst>
            </a:pPr>
            <a:r>
              <a:rPr sz="6600" b="1" spc="-300" dirty="0">
                <a:latin typeface="Arial"/>
                <a:cs typeface="Arial"/>
              </a:rPr>
              <a:t>загрузка карты.</a:t>
            </a:r>
            <a:endParaRPr sz="6600" spc="-300" dirty="0">
              <a:latin typeface="Arial"/>
              <a:cs typeface="Arial"/>
            </a:endParaRPr>
          </a:p>
          <a:p>
            <a:pPr marL="805180" indent="-378460">
              <a:lnSpc>
                <a:spcPct val="100000"/>
              </a:lnSpc>
              <a:spcBef>
                <a:spcPts val="750"/>
              </a:spcBef>
              <a:buChar char="-"/>
              <a:tabLst>
                <a:tab pos="805180" algn="l"/>
              </a:tabLst>
            </a:pPr>
            <a:r>
              <a:rPr sz="6600" b="1" spc="-300" dirty="0">
                <a:latin typeface="Arial"/>
                <a:cs typeface="Arial"/>
              </a:rPr>
              <a:t>камера привязана к герою или нет</a:t>
            </a:r>
            <a:endParaRPr sz="6600" spc="-300" dirty="0">
              <a:latin typeface="Arial"/>
              <a:cs typeface="Arial"/>
            </a:endParaRPr>
          </a:p>
          <a:p>
            <a:pPr marL="12700" marR="2842260">
              <a:lnSpc>
                <a:spcPts val="9150"/>
              </a:lnSpc>
              <a:spcBef>
                <a:spcPts val="155"/>
              </a:spcBef>
              <a:tabLst>
                <a:tab pos="805180" algn="l"/>
              </a:tabLst>
            </a:pPr>
            <a:r>
              <a:rPr lang="en-US" sz="6600" b="1" spc="-300" dirty="0" smtClean="0">
                <a:latin typeface="Arial"/>
                <a:cs typeface="Arial"/>
              </a:rPr>
              <a:t>  - </a:t>
            </a:r>
            <a:r>
              <a:rPr sz="6600" b="1" spc="-300" dirty="0" err="1" smtClean="0">
                <a:latin typeface="Arial"/>
                <a:cs typeface="Arial"/>
              </a:rPr>
              <a:t>можно</a:t>
            </a:r>
            <a:r>
              <a:rPr sz="6600" b="1" spc="-300" dirty="0" smtClean="0">
                <a:latin typeface="Arial"/>
                <a:cs typeface="Arial"/>
              </a:rPr>
              <a:t> </a:t>
            </a:r>
            <a:r>
              <a:rPr sz="6600" b="1" spc="-300" dirty="0">
                <a:latin typeface="Arial"/>
                <a:cs typeface="Arial"/>
              </a:rPr>
              <a:t>проходить сквозь препятствия или нет</a:t>
            </a:r>
            <a:endParaRPr sz="6600" spc="-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7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418497" y="12"/>
            <a:ext cx="14869794" cy="10287000"/>
          </a:xfrm>
          <a:custGeom>
            <a:avLst/>
            <a:gdLst/>
            <a:ahLst/>
            <a:cxnLst/>
            <a:rect l="l" t="t" r="r" b="b"/>
            <a:pathLst>
              <a:path w="14869794" h="10287000">
                <a:moveTo>
                  <a:pt x="14869503" y="0"/>
                </a:moveTo>
                <a:lnTo>
                  <a:pt x="0" y="0"/>
                </a:lnTo>
                <a:lnTo>
                  <a:pt x="2721787" y="10286987"/>
                </a:lnTo>
                <a:lnTo>
                  <a:pt x="14869490" y="10286987"/>
                </a:lnTo>
                <a:lnTo>
                  <a:pt x="14869503" y="0"/>
                </a:lnTo>
                <a:close/>
              </a:path>
            </a:pathLst>
          </a:custGeom>
          <a:solidFill>
            <a:srgbClr val="1B17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56324" y="1657577"/>
            <a:ext cx="8994140" cy="6971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8600"/>
              </a:lnSpc>
              <a:spcBef>
                <a:spcPts val="125"/>
              </a:spcBef>
            </a:pPr>
            <a:r>
              <a:rPr sz="7000" b="1" spc="-300" dirty="0">
                <a:solidFill>
                  <a:srgbClr val="E3A617"/>
                </a:solidFill>
                <a:latin typeface="Arial"/>
                <a:cs typeface="Arial"/>
              </a:rPr>
              <a:t>Спасибо за внимание! Проект находится еще в бета- тестировании, задавайте вопросы, на все отвечу!</a:t>
            </a:r>
            <a:endParaRPr sz="7000" spc="-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16708285" y="0"/>
              <a:ext cx="1579880" cy="4646295"/>
            </a:xfrm>
            <a:custGeom>
              <a:avLst/>
              <a:gdLst/>
              <a:ahLst/>
              <a:cxnLst/>
              <a:rect l="l" t="t" r="r" b="b"/>
              <a:pathLst>
                <a:path w="1579880" h="4646295">
                  <a:moveTo>
                    <a:pt x="1579702" y="0"/>
                  </a:moveTo>
                  <a:lnTo>
                    <a:pt x="0" y="0"/>
                  </a:lnTo>
                  <a:lnTo>
                    <a:pt x="1579702" y="4645672"/>
                  </a:lnTo>
                  <a:lnTo>
                    <a:pt x="1579702" y="0"/>
                  </a:lnTo>
                  <a:close/>
                </a:path>
              </a:pathLst>
            </a:custGeom>
            <a:solidFill>
              <a:srgbClr val="E4A849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78320" y="0"/>
              <a:ext cx="11909678" cy="102869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2"/>
              <a:ext cx="14838044" cy="10287000"/>
            </a:xfrm>
            <a:custGeom>
              <a:avLst/>
              <a:gdLst/>
              <a:ahLst/>
              <a:cxnLst/>
              <a:rect l="l" t="t" r="r" b="b"/>
              <a:pathLst>
                <a:path w="14838044" h="10287000">
                  <a:moveTo>
                    <a:pt x="14837461" y="10286987"/>
                  </a:moveTo>
                  <a:lnTo>
                    <a:pt x="11339487" y="0"/>
                  </a:lnTo>
                  <a:lnTo>
                    <a:pt x="11336503" y="0"/>
                  </a:lnTo>
                  <a:lnTo>
                    <a:pt x="0" y="0"/>
                  </a:lnTo>
                  <a:lnTo>
                    <a:pt x="0" y="10286987"/>
                  </a:lnTo>
                  <a:lnTo>
                    <a:pt x="14834477" y="10286987"/>
                  </a:lnTo>
                  <a:lnTo>
                    <a:pt x="14837461" y="10286987"/>
                  </a:lnTo>
                  <a:close/>
                </a:path>
              </a:pathLst>
            </a:custGeom>
            <a:solidFill>
              <a:srgbClr val="1B1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5699" y="68262"/>
            <a:ext cx="10371455" cy="400237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0485"/>
              </a:lnSpc>
              <a:spcBef>
                <a:spcPts val="110"/>
              </a:spcBef>
            </a:pPr>
            <a:r>
              <a:rPr sz="9100" spc="-150" dirty="0"/>
              <a:t>Сейчас будет</a:t>
            </a:r>
          </a:p>
          <a:p>
            <a:pPr marL="12700" marR="5080">
              <a:lnSpc>
                <a:spcPts val="9980"/>
              </a:lnSpc>
              <a:spcBef>
                <a:spcPts val="605"/>
              </a:spcBef>
            </a:pPr>
            <a:r>
              <a:rPr sz="9100" spc="-150" dirty="0"/>
              <a:t>краткий экскурс в мой проект.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5699" y="3848100"/>
            <a:ext cx="12056301" cy="614007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75"/>
              </a:spcBef>
            </a:pPr>
            <a:r>
              <a:rPr sz="5400" b="1" spc="-300" dirty="0" err="1" smtClean="0">
                <a:solidFill>
                  <a:srgbClr val="E3A617"/>
                </a:solidFill>
                <a:latin typeface="Arial"/>
                <a:cs typeface="Arial"/>
              </a:rPr>
              <a:t>Эта</a:t>
            </a:r>
            <a:r>
              <a:rPr sz="5400" b="1" spc="-300" dirty="0" smtClean="0">
                <a:solidFill>
                  <a:srgbClr val="E3A617"/>
                </a:solidFill>
                <a:latin typeface="Arial"/>
                <a:cs typeface="Arial"/>
              </a:rPr>
              <a:t> </a:t>
            </a:r>
            <a:r>
              <a:rPr sz="5400" b="1" spc="-300" dirty="0">
                <a:solidFill>
                  <a:srgbClr val="E3A617"/>
                </a:solidFill>
                <a:latin typeface="Arial"/>
                <a:cs typeface="Arial"/>
              </a:rPr>
              <a:t>игра служит аналогом всеми известной игры «Майнкрафта». В этой игре, как и в оригинальной, можно создавать, разрушать, летать, менять вид камеры и многое еще, о чем будет сказано дальше в презентации.</a:t>
            </a:r>
            <a:endParaRPr sz="5400" spc="-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3A6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617450" cy="10287000"/>
          </a:xfrm>
          <a:custGeom>
            <a:avLst/>
            <a:gdLst/>
            <a:ahLst/>
            <a:cxnLst/>
            <a:rect l="l" t="t" r="r" b="b"/>
            <a:pathLst>
              <a:path w="12617450" h="10287000">
                <a:moveTo>
                  <a:pt x="12616866" y="10287000"/>
                </a:moveTo>
                <a:lnTo>
                  <a:pt x="9895078" y="0"/>
                </a:lnTo>
                <a:lnTo>
                  <a:pt x="0" y="0"/>
                </a:lnTo>
                <a:lnTo>
                  <a:pt x="0" y="10287000"/>
                </a:lnTo>
                <a:lnTo>
                  <a:pt x="12616866" y="10287000"/>
                </a:lnTo>
                <a:close/>
              </a:path>
            </a:pathLst>
          </a:custGeom>
          <a:solidFill>
            <a:srgbClr val="1B17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86081" y="560705"/>
            <a:ext cx="7333615" cy="387221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5"/>
              </a:spcBef>
            </a:pPr>
            <a:r>
              <a:rPr sz="8350" spc="-300" dirty="0">
                <a:solidFill>
                  <a:srgbClr val="1B1750"/>
                </a:solidFill>
              </a:rPr>
              <a:t>Что можно делать в</a:t>
            </a:r>
            <a:endParaRPr sz="8350" spc="-300" dirty="0"/>
          </a:p>
          <a:p>
            <a:pPr marR="5080" algn="r">
              <a:lnSpc>
                <a:spcPct val="100000"/>
              </a:lnSpc>
              <a:spcBef>
                <a:spcPts val="30"/>
              </a:spcBef>
            </a:pPr>
            <a:r>
              <a:rPr sz="8350" spc="-300" dirty="0">
                <a:solidFill>
                  <a:srgbClr val="1B1750"/>
                </a:solidFill>
              </a:rPr>
              <a:t>моей игре?</a:t>
            </a:r>
            <a:endParaRPr sz="8350" spc="-300" dirty="0"/>
          </a:p>
        </p:txBody>
      </p:sp>
      <p:sp>
        <p:nvSpPr>
          <p:cNvPr id="5" name="object 5"/>
          <p:cNvSpPr txBox="1"/>
          <p:nvPr/>
        </p:nvSpPr>
        <p:spPr>
          <a:xfrm>
            <a:off x="1184292" y="1876163"/>
            <a:ext cx="8833485" cy="653467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6050" b="1" spc="-300" dirty="0">
                <a:solidFill>
                  <a:srgbClr val="E3A617"/>
                </a:solidFill>
                <a:latin typeface="Arial"/>
                <a:cs typeface="Arial"/>
              </a:rPr>
              <a:t>В этой игре игрок может: ходить, ходить на диагональ, смотря куда направлена камера, строить, разрушать, летать, взбираться на блоки.</a:t>
            </a:r>
            <a:endParaRPr sz="6050" spc="-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17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7740650" cy="10287000"/>
          </a:xfrm>
          <a:custGeom>
            <a:avLst/>
            <a:gdLst/>
            <a:ahLst/>
            <a:cxnLst/>
            <a:rect l="l" t="t" r="r" b="b"/>
            <a:pathLst>
              <a:path w="7740650" h="10287000">
                <a:moveTo>
                  <a:pt x="7740300" y="10287001"/>
                </a:moveTo>
                <a:lnTo>
                  <a:pt x="0" y="10287000"/>
                </a:lnTo>
                <a:lnTo>
                  <a:pt x="0" y="0"/>
                </a:lnTo>
                <a:lnTo>
                  <a:pt x="3233186" y="0"/>
                </a:lnTo>
                <a:lnTo>
                  <a:pt x="7740300" y="10287001"/>
                </a:lnTo>
                <a:close/>
              </a:path>
            </a:pathLst>
          </a:custGeom>
          <a:solidFill>
            <a:srgbClr val="E3A6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7740650" cy="10287000"/>
          </a:xfrm>
          <a:custGeom>
            <a:avLst/>
            <a:gdLst/>
            <a:ahLst/>
            <a:cxnLst/>
            <a:rect l="l" t="t" r="r" b="b"/>
            <a:pathLst>
              <a:path w="7740650" h="10287000">
                <a:moveTo>
                  <a:pt x="7740301" y="10287001"/>
                </a:moveTo>
                <a:lnTo>
                  <a:pt x="0" y="10287001"/>
                </a:lnTo>
                <a:lnTo>
                  <a:pt x="0" y="0"/>
                </a:lnTo>
                <a:lnTo>
                  <a:pt x="3233186" y="0"/>
                </a:lnTo>
                <a:lnTo>
                  <a:pt x="7740301" y="10287001"/>
                </a:lnTo>
                <a:close/>
              </a:path>
            </a:pathLst>
          </a:custGeom>
          <a:solidFill>
            <a:srgbClr val="E3A6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3550" y="2606675"/>
            <a:ext cx="5705474" cy="4623766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>
              <a:lnSpc>
                <a:spcPts val="12220"/>
              </a:lnSpc>
              <a:spcBef>
                <a:spcPts val="320"/>
              </a:spcBef>
            </a:pPr>
            <a:r>
              <a:rPr sz="8000" spc="-300" dirty="0">
                <a:solidFill>
                  <a:srgbClr val="1B1750"/>
                </a:solidFill>
              </a:rPr>
              <a:t>История создания проекта</a:t>
            </a:r>
            <a:endParaRPr sz="8000" spc="-300" dirty="0"/>
          </a:p>
        </p:txBody>
      </p:sp>
      <p:sp>
        <p:nvSpPr>
          <p:cNvPr id="6" name="object 6"/>
          <p:cNvSpPr txBox="1"/>
          <p:nvPr/>
        </p:nvSpPr>
        <p:spPr>
          <a:xfrm>
            <a:off x="6400800" y="2095500"/>
            <a:ext cx="11659870" cy="49678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42875">
              <a:lnSpc>
                <a:spcPct val="108600"/>
              </a:lnSpc>
              <a:spcBef>
                <a:spcPts val="95"/>
              </a:spcBef>
            </a:pPr>
            <a:r>
              <a:rPr sz="6000" b="1" spc="-300" dirty="0">
                <a:solidFill>
                  <a:srgbClr val="E3A617"/>
                </a:solidFill>
                <a:latin typeface="Arial"/>
                <a:cs typeface="Arial"/>
              </a:rPr>
              <a:t>начал разработку с самых базовых вещей, а это именно разработка кубов и самой карты, где и будет находиться наш персонаж.</a:t>
            </a:r>
            <a:endParaRPr sz="6000" spc="-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17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7740650" cy="10287000"/>
          </a:xfrm>
          <a:custGeom>
            <a:avLst/>
            <a:gdLst/>
            <a:ahLst/>
            <a:cxnLst/>
            <a:rect l="l" t="t" r="r" b="b"/>
            <a:pathLst>
              <a:path w="7740650" h="10287000">
                <a:moveTo>
                  <a:pt x="7740294" y="10287000"/>
                </a:moveTo>
                <a:lnTo>
                  <a:pt x="3233178" y="0"/>
                </a:lnTo>
                <a:lnTo>
                  <a:pt x="0" y="0"/>
                </a:lnTo>
                <a:lnTo>
                  <a:pt x="0" y="10287000"/>
                </a:lnTo>
                <a:lnTo>
                  <a:pt x="7740294" y="10287000"/>
                </a:lnTo>
                <a:close/>
              </a:path>
            </a:pathLst>
          </a:custGeom>
          <a:solidFill>
            <a:srgbClr val="E3A6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3550" y="2606675"/>
            <a:ext cx="4338320" cy="4553682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>
              <a:lnSpc>
                <a:spcPts val="12220"/>
              </a:lnSpc>
              <a:spcBef>
                <a:spcPts val="320"/>
              </a:spcBef>
            </a:pPr>
            <a:r>
              <a:rPr sz="7200" spc="-300" dirty="0">
                <a:solidFill>
                  <a:srgbClr val="1B1750"/>
                </a:solidFill>
              </a:rPr>
              <a:t>История создания проекта</a:t>
            </a:r>
            <a:endParaRPr sz="7200" spc="-300" dirty="0"/>
          </a:p>
        </p:txBody>
      </p:sp>
      <p:sp>
        <p:nvSpPr>
          <p:cNvPr id="5" name="object 5"/>
          <p:cNvSpPr txBox="1"/>
          <p:nvPr/>
        </p:nvSpPr>
        <p:spPr>
          <a:xfrm>
            <a:off x="6628130" y="2399567"/>
            <a:ext cx="11659870" cy="49678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42875">
              <a:lnSpc>
                <a:spcPct val="108600"/>
              </a:lnSpc>
              <a:spcBef>
                <a:spcPts val="95"/>
              </a:spcBef>
            </a:pPr>
            <a:r>
              <a:rPr sz="6000" b="1" spc="-300" dirty="0">
                <a:solidFill>
                  <a:srgbClr val="E3A617"/>
                </a:solidFill>
                <a:latin typeface="Arial"/>
                <a:cs typeface="Arial"/>
              </a:rPr>
              <a:t>начал разработку с самых базовых вещей, а это именно разработка кубов и самой карты, где и будет находиться наш персонаж.</a:t>
            </a:r>
            <a:endParaRPr sz="6000" spc="-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"/>
            <a:ext cx="18288000" cy="10287000"/>
            <a:chOff x="0" y="-1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48739" y="0"/>
              <a:ext cx="8939261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3026390" cy="10287000"/>
            </a:xfrm>
            <a:custGeom>
              <a:avLst/>
              <a:gdLst/>
              <a:ahLst/>
              <a:cxnLst/>
              <a:rect l="l" t="t" r="r" b="b"/>
              <a:pathLst>
                <a:path w="13026390" h="10287000">
                  <a:moveTo>
                    <a:pt x="13025781" y="10287000"/>
                  </a:moveTo>
                  <a:lnTo>
                    <a:pt x="9527807" y="0"/>
                  </a:lnTo>
                  <a:lnTo>
                    <a:pt x="9523412" y="0"/>
                  </a:lnTo>
                  <a:lnTo>
                    <a:pt x="0" y="0"/>
                  </a:lnTo>
                  <a:lnTo>
                    <a:pt x="0" y="10287000"/>
                  </a:lnTo>
                  <a:lnTo>
                    <a:pt x="13021386" y="10287000"/>
                  </a:lnTo>
                  <a:lnTo>
                    <a:pt x="13025781" y="10287000"/>
                  </a:lnTo>
                  <a:close/>
                </a:path>
              </a:pathLst>
            </a:custGeom>
            <a:solidFill>
              <a:srgbClr val="E3A6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076" y="932021"/>
              <a:ext cx="7534274" cy="39052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82016" y="5608605"/>
              <a:ext cx="8096249" cy="42005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5757766" y="0"/>
              <a:ext cx="2530475" cy="6870065"/>
            </a:xfrm>
            <a:custGeom>
              <a:avLst/>
              <a:gdLst/>
              <a:ahLst/>
              <a:cxnLst/>
              <a:rect l="l" t="t" r="r" b="b"/>
              <a:pathLst>
                <a:path w="2530475" h="6870065">
                  <a:moveTo>
                    <a:pt x="2530221" y="0"/>
                  </a:moveTo>
                  <a:lnTo>
                    <a:pt x="0" y="0"/>
                  </a:lnTo>
                  <a:lnTo>
                    <a:pt x="2530221" y="6869570"/>
                  </a:lnTo>
                  <a:lnTo>
                    <a:pt x="2530221" y="0"/>
                  </a:lnTo>
                  <a:close/>
                </a:path>
              </a:pathLst>
            </a:custGeom>
            <a:solidFill>
              <a:srgbClr val="1B17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B17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7740650" cy="10287000"/>
          </a:xfrm>
          <a:custGeom>
            <a:avLst/>
            <a:gdLst/>
            <a:ahLst/>
            <a:cxnLst/>
            <a:rect l="l" t="t" r="r" b="b"/>
            <a:pathLst>
              <a:path w="7740650" h="10287000">
                <a:moveTo>
                  <a:pt x="7740294" y="10287000"/>
                </a:moveTo>
                <a:lnTo>
                  <a:pt x="3233178" y="0"/>
                </a:lnTo>
                <a:lnTo>
                  <a:pt x="0" y="0"/>
                </a:lnTo>
                <a:lnTo>
                  <a:pt x="0" y="10287000"/>
                </a:lnTo>
                <a:lnTo>
                  <a:pt x="7740294" y="10287000"/>
                </a:lnTo>
                <a:close/>
              </a:path>
            </a:pathLst>
          </a:custGeom>
          <a:solidFill>
            <a:srgbClr val="E3A6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3550" y="2606675"/>
            <a:ext cx="4338320" cy="4553682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>
              <a:lnSpc>
                <a:spcPts val="12220"/>
              </a:lnSpc>
              <a:spcBef>
                <a:spcPts val="320"/>
              </a:spcBef>
            </a:pPr>
            <a:r>
              <a:rPr sz="7200" b="1" spc="-300" dirty="0">
                <a:solidFill>
                  <a:srgbClr val="1B1750"/>
                </a:solidFill>
                <a:latin typeface="Arial"/>
                <a:cs typeface="Arial"/>
              </a:rPr>
              <a:t>История создания проекта</a:t>
            </a:r>
            <a:endParaRPr sz="7200" spc="-3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40625" y="2598102"/>
            <a:ext cx="9244965" cy="436157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135"/>
              </a:spcBef>
            </a:pPr>
            <a:r>
              <a:rPr sz="6600" spc="-300" dirty="0"/>
              <a:t>Дальше я начал разработку класса «Герой» и функций, связанных с героем.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132705" cy="10287000"/>
          </a:xfrm>
          <a:custGeom>
            <a:avLst/>
            <a:gdLst/>
            <a:ahLst/>
            <a:cxnLst/>
            <a:rect l="l" t="t" r="r" b="b"/>
            <a:pathLst>
              <a:path w="5132705" h="10287000">
                <a:moveTo>
                  <a:pt x="5132406" y="10286999"/>
                </a:moveTo>
                <a:lnTo>
                  <a:pt x="0" y="10286999"/>
                </a:lnTo>
                <a:lnTo>
                  <a:pt x="0" y="19555"/>
                </a:lnTo>
                <a:lnTo>
                  <a:pt x="0" y="0"/>
                </a:lnTo>
                <a:lnTo>
                  <a:pt x="5092907" y="0"/>
                </a:lnTo>
                <a:lnTo>
                  <a:pt x="5132406" y="10286999"/>
                </a:lnTo>
                <a:close/>
              </a:path>
            </a:pathLst>
          </a:custGeom>
          <a:solidFill>
            <a:srgbClr val="E3A6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5132705" cy="10287000"/>
          </a:xfrm>
          <a:custGeom>
            <a:avLst/>
            <a:gdLst/>
            <a:ahLst/>
            <a:cxnLst/>
            <a:rect l="l" t="t" r="r" b="b"/>
            <a:pathLst>
              <a:path w="5132705" h="10287000">
                <a:moveTo>
                  <a:pt x="5132406" y="10287000"/>
                </a:moveTo>
                <a:lnTo>
                  <a:pt x="0" y="10287000"/>
                </a:lnTo>
                <a:lnTo>
                  <a:pt x="0" y="19555"/>
                </a:lnTo>
                <a:lnTo>
                  <a:pt x="0" y="0"/>
                </a:lnTo>
                <a:lnTo>
                  <a:pt x="5092907" y="0"/>
                </a:lnTo>
                <a:lnTo>
                  <a:pt x="5132406" y="10287000"/>
                </a:lnTo>
                <a:close/>
              </a:path>
            </a:pathLst>
          </a:custGeom>
          <a:solidFill>
            <a:srgbClr val="E3A6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3550" y="2606675"/>
            <a:ext cx="4338320" cy="468503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>
              <a:lnSpc>
                <a:spcPts val="12220"/>
              </a:lnSpc>
              <a:spcBef>
                <a:spcPts val="320"/>
              </a:spcBef>
            </a:pPr>
            <a:r>
              <a:rPr sz="7200" b="1" spc="-300" dirty="0">
                <a:solidFill>
                  <a:srgbClr val="1B1750"/>
                </a:solidFill>
                <a:latin typeface="Arial"/>
                <a:cs typeface="Arial"/>
              </a:rPr>
              <a:t>История создания проекта</a:t>
            </a:r>
            <a:endParaRPr sz="7200" spc="-3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82247" y="874077"/>
            <a:ext cx="10694670" cy="17417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7600"/>
              </a:lnSpc>
              <a:spcBef>
                <a:spcPts val="105"/>
              </a:spcBef>
            </a:pPr>
            <a:r>
              <a:rPr sz="5400" spc="-300" dirty="0"/>
              <a:t>Герой может выполнить одни из следующих функций: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94522" y="2655252"/>
            <a:ext cx="12564878" cy="543687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8745" marR="5080" indent="-106680">
              <a:lnSpc>
                <a:spcPct val="107600"/>
              </a:lnSpc>
              <a:spcBef>
                <a:spcPts val="105"/>
              </a:spcBef>
            </a:pPr>
            <a:r>
              <a:rPr sz="5400" b="1" spc="-300" dirty="0">
                <a:solidFill>
                  <a:srgbClr val="E3A617"/>
                </a:solidFill>
                <a:latin typeface="Arial"/>
                <a:cs typeface="Arial"/>
              </a:rPr>
              <a:t>w- шаг вперёд (куда смотрит камера) </a:t>
            </a:r>
            <a:endParaRPr lang="en-US" sz="5400" b="1" spc="-300" dirty="0" smtClean="0">
              <a:solidFill>
                <a:srgbClr val="E3A617"/>
              </a:solidFill>
              <a:latin typeface="Arial"/>
              <a:cs typeface="Arial"/>
            </a:endParaRPr>
          </a:p>
          <a:p>
            <a:pPr marL="118745" marR="5080" indent="-106680">
              <a:lnSpc>
                <a:spcPct val="107600"/>
              </a:lnSpc>
              <a:spcBef>
                <a:spcPts val="105"/>
              </a:spcBef>
            </a:pPr>
            <a:r>
              <a:rPr sz="5400" b="1" spc="-300" dirty="0" smtClean="0">
                <a:solidFill>
                  <a:srgbClr val="E3A617"/>
                </a:solidFill>
                <a:latin typeface="Arial"/>
                <a:cs typeface="Arial"/>
              </a:rPr>
              <a:t>s- </a:t>
            </a:r>
            <a:r>
              <a:rPr sz="5400" b="1" spc="-300" dirty="0">
                <a:solidFill>
                  <a:srgbClr val="E3A617"/>
                </a:solidFill>
                <a:latin typeface="Arial"/>
                <a:cs typeface="Arial"/>
              </a:rPr>
              <a:t>шаг назад</a:t>
            </a:r>
            <a:endParaRPr sz="5400" spc="-300" dirty="0">
              <a:latin typeface="Arial"/>
              <a:cs typeface="Arial"/>
            </a:endParaRPr>
          </a:p>
          <a:p>
            <a:pPr marL="118745" marR="1666239" indent="-6985">
              <a:lnSpc>
                <a:spcPct val="107600"/>
              </a:lnSpc>
              <a:spcBef>
                <a:spcPts val="75"/>
              </a:spcBef>
            </a:pPr>
            <a:r>
              <a:rPr sz="5400" b="1" spc="-300" dirty="0">
                <a:solidFill>
                  <a:srgbClr val="E3A617"/>
                </a:solidFill>
                <a:latin typeface="Arial"/>
                <a:cs typeface="Arial"/>
              </a:rPr>
              <a:t>a- шаг влево (вбок от камеры) </a:t>
            </a:r>
            <a:endParaRPr lang="en-US" sz="5400" b="1" spc="-300" dirty="0" smtClean="0">
              <a:solidFill>
                <a:srgbClr val="E3A617"/>
              </a:solidFill>
              <a:latin typeface="Arial"/>
              <a:cs typeface="Arial"/>
            </a:endParaRPr>
          </a:p>
          <a:p>
            <a:pPr marL="118745" marR="1666239" indent="-6985">
              <a:lnSpc>
                <a:spcPct val="107600"/>
              </a:lnSpc>
              <a:spcBef>
                <a:spcPts val="75"/>
              </a:spcBef>
            </a:pPr>
            <a:r>
              <a:rPr sz="5400" b="1" spc="-300" dirty="0" smtClean="0">
                <a:solidFill>
                  <a:srgbClr val="E3A617"/>
                </a:solidFill>
                <a:latin typeface="Arial"/>
                <a:cs typeface="Arial"/>
              </a:rPr>
              <a:t>d- </a:t>
            </a:r>
            <a:r>
              <a:rPr sz="5400" b="1" spc="-300" dirty="0">
                <a:solidFill>
                  <a:srgbClr val="E3A617"/>
                </a:solidFill>
                <a:latin typeface="Arial"/>
                <a:cs typeface="Arial"/>
              </a:rPr>
              <a:t>шаг вправо</a:t>
            </a:r>
            <a:endParaRPr sz="5400" spc="-300" dirty="0">
              <a:latin typeface="Arial"/>
              <a:cs typeface="Arial"/>
            </a:endParaRPr>
          </a:p>
          <a:p>
            <a:pPr marL="118745" marR="5732780">
              <a:lnSpc>
                <a:spcPct val="107600"/>
              </a:lnSpc>
              <a:spcBef>
                <a:spcPts val="80"/>
              </a:spcBef>
            </a:pPr>
            <a:r>
              <a:rPr sz="5400" b="1" spc="-300" dirty="0">
                <a:solidFill>
                  <a:srgbClr val="E3A617"/>
                </a:solidFill>
                <a:latin typeface="Arial"/>
                <a:cs typeface="Arial"/>
              </a:rPr>
              <a:t>e - шаг </a:t>
            </a:r>
            <a:r>
              <a:rPr sz="5400" b="1" spc="-300" dirty="0" err="1">
                <a:solidFill>
                  <a:srgbClr val="E3A617"/>
                </a:solidFill>
                <a:latin typeface="Arial"/>
                <a:cs typeface="Arial"/>
              </a:rPr>
              <a:t>вверх</a:t>
            </a:r>
            <a:r>
              <a:rPr sz="5400" b="1" spc="-300" dirty="0">
                <a:solidFill>
                  <a:srgbClr val="E3A617"/>
                </a:solidFill>
                <a:latin typeface="Arial"/>
                <a:cs typeface="Arial"/>
              </a:rPr>
              <a:t> </a:t>
            </a:r>
            <a:endParaRPr lang="en-US" sz="5400" b="1" spc="-300" dirty="0" smtClean="0">
              <a:solidFill>
                <a:srgbClr val="E3A617"/>
              </a:solidFill>
              <a:latin typeface="Arial"/>
              <a:cs typeface="Arial"/>
            </a:endParaRPr>
          </a:p>
          <a:p>
            <a:pPr marL="118745" marR="5732780">
              <a:lnSpc>
                <a:spcPct val="107600"/>
              </a:lnSpc>
              <a:spcBef>
                <a:spcPts val="80"/>
              </a:spcBef>
            </a:pPr>
            <a:r>
              <a:rPr sz="5400" b="1" spc="-300" dirty="0" smtClean="0">
                <a:solidFill>
                  <a:srgbClr val="E3A617"/>
                </a:solidFill>
                <a:latin typeface="Arial"/>
                <a:cs typeface="Arial"/>
              </a:rPr>
              <a:t>q </a:t>
            </a:r>
            <a:r>
              <a:rPr sz="5400" b="1" spc="-300" dirty="0">
                <a:solidFill>
                  <a:srgbClr val="E3A617"/>
                </a:solidFill>
                <a:latin typeface="Arial"/>
                <a:cs typeface="Arial"/>
              </a:rPr>
              <a:t>- шаг вниз</a:t>
            </a:r>
            <a:endParaRPr sz="5400" spc="-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"/>
            <a:ext cx="5132705" cy="10287000"/>
          </a:xfrm>
          <a:custGeom>
            <a:avLst/>
            <a:gdLst/>
            <a:ahLst/>
            <a:cxnLst/>
            <a:rect l="l" t="t" r="r" b="b"/>
            <a:pathLst>
              <a:path w="5132705" h="10287000">
                <a:moveTo>
                  <a:pt x="5132400" y="10286987"/>
                </a:moveTo>
                <a:lnTo>
                  <a:pt x="5092903" y="0"/>
                </a:lnTo>
                <a:lnTo>
                  <a:pt x="0" y="0"/>
                </a:lnTo>
                <a:lnTo>
                  <a:pt x="0" y="19545"/>
                </a:lnTo>
                <a:lnTo>
                  <a:pt x="0" y="10286987"/>
                </a:lnTo>
                <a:lnTo>
                  <a:pt x="5132400" y="10286987"/>
                </a:lnTo>
                <a:close/>
              </a:path>
            </a:pathLst>
          </a:custGeom>
          <a:solidFill>
            <a:srgbClr val="E3A6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3550" y="2606675"/>
            <a:ext cx="4338320" cy="468503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>
              <a:lnSpc>
                <a:spcPts val="12220"/>
              </a:lnSpc>
              <a:spcBef>
                <a:spcPts val="320"/>
              </a:spcBef>
            </a:pPr>
            <a:r>
              <a:rPr sz="7200" b="1" spc="-300" dirty="0">
                <a:solidFill>
                  <a:srgbClr val="1B1750"/>
                </a:solidFill>
                <a:latin typeface="Arial"/>
                <a:cs typeface="Arial"/>
              </a:rPr>
              <a:t>История создания проекта</a:t>
            </a:r>
            <a:endParaRPr sz="7200" spc="-3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04510" y="419100"/>
            <a:ext cx="12691745" cy="3204467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algn="just">
              <a:lnSpc>
                <a:spcPct val="108200"/>
              </a:lnSpc>
              <a:spcBef>
                <a:spcPts val="65"/>
              </a:spcBef>
            </a:pPr>
            <a:r>
              <a:rPr sz="4800" spc="-300" dirty="0"/>
              <a:t>n- поворот камеры направо (а мира - налево) </a:t>
            </a:r>
            <a:r>
              <a:rPr lang="en-US" sz="4800" spc="-300" dirty="0" smtClean="0"/>
              <a:t/>
            </a:r>
            <a:br>
              <a:rPr lang="en-US" sz="4800" spc="-300" dirty="0" smtClean="0"/>
            </a:br>
            <a:r>
              <a:rPr sz="4800" spc="-300" dirty="0" smtClean="0"/>
              <a:t>m </a:t>
            </a:r>
            <a:r>
              <a:rPr sz="4800" spc="-300" dirty="0"/>
              <a:t>- поворот камеры налево (а мира - направо) b - построить блок перед собой</a:t>
            </a:r>
          </a:p>
          <a:p>
            <a:pPr marL="118745" algn="just">
              <a:lnSpc>
                <a:spcPct val="100000"/>
              </a:lnSpc>
              <a:spcBef>
                <a:spcPts val="495"/>
              </a:spcBef>
            </a:pPr>
            <a:r>
              <a:rPr sz="4800" spc="-300" dirty="0"/>
              <a:t>v - разрушить блок перед собой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5596255" y="3902519"/>
            <a:ext cx="11849735" cy="6185027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pc="-300" dirty="0"/>
              <a:t>А также доступны следующие функции:</a:t>
            </a:r>
          </a:p>
          <a:p>
            <a:pPr marL="224790">
              <a:lnSpc>
                <a:spcPct val="100000"/>
              </a:lnSpc>
              <a:spcBef>
                <a:spcPts val="570"/>
              </a:spcBef>
            </a:pPr>
            <a:r>
              <a:rPr spc="-300" dirty="0"/>
              <a:t>k — сохранение карты;</a:t>
            </a:r>
          </a:p>
          <a:p>
            <a:pPr marL="224790">
              <a:lnSpc>
                <a:spcPct val="100000"/>
              </a:lnSpc>
              <a:spcBef>
                <a:spcPts val="495"/>
              </a:spcBef>
            </a:pPr>
            <a:r>
              <a:rPr spc="-300" dirty="0"/>
              <a:t>l — загрузка карты.</a:t>
            </a:r>
          </a:p>
          <a:p>
            <a:pPr marL="224790">
              <a:lnSpc>
                <a:spcPct val="100000"/>
              </a:lnSpc>
              <a:spcBef>
                <a:spcPts val="570"/>
              </a:spcBef>
            </a:pPr>
            <a:r>
              <a:rPr spc="-300" dirty="0"/>
              <a:t>c - камера привязана к герою или нет</a:t>
            </a:r>
          </a:p>
          <a:p>
            <a:pPr marL="224790">
              <a:lnSpc>
                <a:spcPct val="100000"/>
              </a:lnSpc>
              <a:spcBef>
                <a:spcPts val="495"/>
              </a:spcBef>
            </a:pPr>
            <a:r>
              <a:rPr spc="-300" dirty="0"/>
              <a:t>z - можно проходить сквозь препятствия или нет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345</Words>
  <Application>Microsoft Office PowerPoint</Application>
  <PresentationFormat>Произвольный</PresentationFormat>
  <Paragraphs>43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0" baseType="lpstr">
      <vt:lpstr>Arial</vt:lpstr>
      <vt:lpstr>Office Theme</vt:lpstr>
      <vt:lpstr>Проект  Майнкрафт весия 1.1.</vt:lpstr>
      <vt:lpstr>Сейчас будет краткий экскурс в мой проект.</vt:lpstr>
      <vt:lpstr>Что можно делать в моей игре?</vt:lpstr>
      <vt:lpstr>История создания проекта</vt:lpstr>
      <vt:lpstr>История создания проекта</vt:lpstr>
      <vt:lpstr>Презентация PowerPoint</vt:lpstr>
      <vt:lpstr>Дальше я начал разработку класса «Герой» и функций, связанных с героем.</vt:lpstr>
      <vt:lpstr>Герой может выполнить одни из следующих функций:</vt:lpstr>
      <vt:lpstr>n- поворот камеры направо (а мира - налево)  m - поворот камеры налево (а мира - направо) b - построить блок перед собой v - разрушить блок перед собой</vt:lpstr>
      <vt:lpstr>На следующих слайдах будет представлен готовый продукт.</vt:lpstr>
      <vt:lpstr>возможнть строить(до и после):</vt:lpstr>
      <vt:lpstr>Есть так же возможность полета (1ый слайд) и становление камеры сверху над персонажем(2ой слайд):</vt:lpstr>
      <vt:lpstr>сама модель персонажа:</vt:lpstr>
      <vt:lpstr>возможнть поворачивать камеру на все 360:</vt:lpstr>
      <vt:lpstr>Возможность сохранения карты (загружается последний сейф) (до и после):</vt:lpstr>
      <vt:lpstr>Видеопрезентация проекта: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Flyvi</dc:title>
  <dc:subject>Flyvi</dc:subject>
  <dc:creator>Flyvi</dc:creator>
  <cp:lastModifiedBy>Egor Angelov</cp:lastModifiedBy>
  <cp:revision>6</cp:revision>
  <dcterms:created xsi:type="dcterms:W3CDTF">2025-01-25T16:47:20Z</dcterms:created>
  <dcterms:modified xsi:type="dcterms:W3CDTF">2025-01-27T17:59:55Z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2025-01-25T00:00:00Z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2025-01-25T00:00:00Z</vt:filetime>
  </property>
  <property fmtid="{D5CDD505-2E9C-101B-9397-08002B2CF9AE}" pid="5" name="Producer">
    <vt:lpwstr>pdf-lib (https://github.com/Hopding/pdf-lib)</vt:lpwstr>
  </property>
</Properties>
</file>