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c0cf6979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c0cf6979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c0cf6979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c0cf6979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c0cf6979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c0cf6979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c0cf6979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c0cf6979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c0cf6979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c0cf6979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c0cf6979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c0cf6979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c135b73a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c135b73a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c0cf6979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c0cf6979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c135b73a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c135b73a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c135b73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c135b73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c0cf6979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c0cf6979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c135b73a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c135b73a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c135b73a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c135b73a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c135b73a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c135b73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c135b73a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c135b73a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c135b73a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c135b73a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c17850f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c17850f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c17850f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c17850f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c17850f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c17850f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c17850f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c17850f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c17850fb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c17850fb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c0cf6979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c0cf697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c17850f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c17850f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c0cf6979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c0cf6979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c0cf697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c0cf697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c0cf697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c0cf697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c0cf6979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c0cf6979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c0cf6979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c0cf6979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c0cf6979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c0cf697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Clr>
                <a:schemeClr val="dk1"/>
              </a:buClr>
              <a:buSzPct val="39285"/>
              <a:buFont typeface="Arial"/>
              <a:buNone/>
            </a:pPr>
            <a:r>
              <a:rPr lang="en" sz="2800"/>
              <a:t>What is Clustering?</a:t>
            </a:r>
            <a:endParaRPr sz="2800"/>
          </a:p>
          <a:p>
            <a:pPr indent="0" lvl="0" marL="0" rtl="0" algn="l">
              <a:lnSpc>
                <a:spcPct val="100000"/>
              </a:lnSpc>
              <a:spcBef>
                <a:spcPts val="0"/>
              </a:spcBef>
              <a:spcAft>
                <a:spcPts val="0"/>
              </a:spcAft>
              <a:buClr>
                <a:schemeClr val="dk1"/>
              </a:buClr>
              <a:buSzPct val="39285"/>
              <a:buFont typeface="Arial"/>
              <a:buNone/>
            </a:pPr>
            <a:r>
              <a:t/>
            </a:r>
            <a:endParaRPr sz="2800"/>
          </a:p>
          <a:p>
            <a:pPr indent="0" lvl="0" marL="0" rtl="0" algn="l">
              <a:lnSpc>
                <a:spcPct val="100000"/>
              </a:lnSpc>
              <a:spcBef>
                <a:spcPts val="0"/>
              </a:spcBef>
              <a:spcAft>
                <a:spcPts val="0"/>
              </a:spcAft>
              <a:buClr>
                <a:schemeClr val="dk1"/>
              </a:buClr>
              <a:buSzPct val="39285"/>
              <a:buFont typeface="Arial"/>
              <a:buNone/>
            </a:pPr>
            <a:r>
              <a:rPr lang="en" sz="2800"/>
              <a:t>• Clustering aims to partition the data into distinct groups so that the observations within each group are homogenous and quite similar to each other. We understand with a simple example.</a:t>
            </a:r>
            <a:endParaRPr sz="2800"/>
          </a:p>
          <a:p>
            <a:pPr indent="0" lvl="0" marL="0" rtl="0" algn="l">
              <a:lnSpc>
                <a:spcPct val="100000"/>
              </a:lnSpc>
              <a:spcBef>
                <a:spcPts val="0"/>
              </a:spcBef>
              <a:spcAft>
                <a:spcPts val="0"/>
              </a:spcAft>
              <a:buClr>
                <a:schemeClr val="dk1"/>
              </a:buClr>
              <a:buSzPct val="39285"/>
              <a:buFont typeface="Arial"/>
              <a:buNone/>
            </a:pPr>
            <a:r>
              <a:rPr lang="en" sz="2800"/>
              <a:t>• A bank wants to give credit card offers to its customers. Currently, they look at the details of each customer and based on this information, decide which offer should be given to which customer.</a:t>
            </a:r>
            <a:endParaRPr sz="2800"/>
          </a:p>
          <a:p>
            <a:pPr indent="0" lvl="0" marL="0" rtl="0" algn="l">
              <a:lnSpc>
                <a:spcPct val="100000"/>
              </a:lnSpc>
              <a:spcBef>
                <a:spcPts val="0"/>
              </a:spcBef>
              <a:spcAft>
                <a:spcPts val="0"/>
              </a:spcAft>
              <a:buClr>
                <a:schemeClr val="dk1"/>
              </a:buClr>
              <a:buSzPct val="39285"/>
              <a:buFont typeface="Arial"/>
              <a:buNone/>
            </a:pPr>
            <a:r>
              <a:rPr lang="en" sz="2800"/>
              <a:t>• The bank can potentially have millions of customers. And making decision individually for each and every customer would be a strenuous task.</a:t>
            </a:r>
            <a:endParaRPr sz="2800"/>
          </a:p>
          <a:p>
            <a:pPr indent="0" lvl="0" marL="0" rtl="0" algn="l">
              <a:lnSpc>
                <a:spcPct val="100000"/>
              </a:lnSpc>
              <a:spcBef>
                <a:spcPts val="0"/>
              </a:spcBef>
              <a:spcAft>
                <a:spcPts val="0"/>
              </a:spcAft>
              <a:buClr>
                <a:schemeClr val="dk1"/>
              </a:buClr>
              <a:buSzPct val="39285"/>
              <a:buFont typeface="Arial"/>
              <a:buNone/>
            </a:pPr>
            <a:r>
              <a:rPr lang="en" sz="2800"/>
              <a:t>• So what can the bank do? One option is to segment its customers into different groups. For instance, the bank can group the customers based on their income, occupation, age group etc.</a:t>
            </a:r>
            <a:endParaRPr sz="2800"/>
          </a:p>
          <a:p>
            <a:pPr indent="0" lvl="0" marL="0" rtl="0" algn="l">
              <a:lnSpc>
                <a:spcPct val="100000"/>
              </a:lnSpc>
              <a:spcBef>
                <a:spcPts val="0"/>
              </a:spcBef>
              <a:spcAft>
                <a:spcPts val="0"/>
              </a:spcAft>
              <a:buClr>
                <a:schemeClr val="dk1"/>
              </a:buClr>
              <a:buSzPct val="39285"/>
              <a:buFont typeface="Arial"/>
              <a:buNone/>
            </a:pPr>
            <a:r>
              <a:t/>
            </a:r>
            <a:endParaRPr sz="2800"/>
          </a:p>
          <a:p>
            <a:pPr indent="0" lvl="0" marL="0" rtl="0" algn="l">
              <a:spcBef>
                <a:spcPts val="0"/>
              </a:spcBef>
              <a:spcAft>
                <a:spcPts val="1200"/>
              </a:spcAft>
              <a:buNone/>
            </a:pPr>
            <a:r>
              <a:rPr lang="en" sz="2440"/>
              <a:t>So there are many algorithm for clustering, in this presentation we learn about KMeans.</a:t>
            </a:r>
            <a:endParaRPr sz="24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17" name="Google Shape;117;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18" name="Google Shape;118;p22"/>
          <p:cNvPicPr preferRelativeResize="0"/>
          <p:nvPr/>
        </p:nvPicPr>
        <p:blipFill>
          <a:blip r:embed="rId3">
            <a:alphaModFix/>
          </a:blip>
          <a:stretch>
            <a:fillRect/>
          </a:stretch>
        </p:blipFill>
        <p:spPr>
          <a:xfrm>
            <a:off x="-225450" y="165300"/>
            <a:ext cx="4936975" cy="4498725"/>
          </a:xfrm>
          <a:prstGeom prst="rect">
            <a:avLst/>
          </a:prstGeom>
          <a:noFill/>
          <a:ln>
            <a:noFill/>
          </a:ln>
        </p:spPr>
      </p:pic>
      <p:pic>
        <p:nvPicPr>
          <p:cNvPr id="119" name="Google Shape;119;p22"/>
          <p:cNvPicPr preferRelativeResize="0"/>
          <p:nvPr/>
        </p:nvPicPr>
        <p:blipFill>
          <a:blip r:embed="rId4">
            <a:alphaModFix/>
          </a:blip>
          <a:stretch>
            <a:fillRect/>
          </a:stretch>
        </p:blipFill>
        <p:spPr>
          <a:xfrm>
            <a:off x="4711525" y="133949"/>
            <a:ext cx="4534825" cy="4268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370500" y="-130775"/>
            <a:ext cx="8461800" cy="86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600"/>
              <a:t>Stopping Criterion for K-Means Clustering</a:t>
            </a:r>
            <a:r>
              <a:rPr lang="en"/>
              <a:t> </a:t>
            </a:r>
            <a:endParaRPr/>
          </a:p>
        </p:txBody>
      </p:sp>
      <p:sp>
        <p:nvSpPr>
          <p:cNvPr id="125" name="Google Shape;125;p23"/>
          <p:cNvSpPr txBox="1"/>
          <p:nvPr>
            <p:ph idx="1" type="subTitle"/>
          </p:nvPr>
        </p:nvSpPr>
        <p:spPr>
          <a:xfrm>
            <a:off x="272425" y="889225"/>
            <a:ext cx="8559900" cy="39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Centroids of newly formed clusters do not change within a specified tolerance of 2 consecutive iterations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2600">
                <a:solidFill>
                  <a:schemeClr val="dk1"/>
                </a:solidFill>
              </a:rPr>
              <a:t>H</a:t>
            </a:r>
            <a:r>
              <a:rPr lang="en" sz="2600">
                <a:solidFill>
                  <a:schemeClr val="dk1"/>
                </a:solidFill>
              </a:rPr>
              <a:t>ow to determine the right number of clusters in Kmeans</a:t>
            </a:r>
            <a:endParaRPr sz="2600">
              <a:solidFill>
                <a:schemeClr val="dk1"/>
              </a:solidFill>
            </a:endParaRPr>
          </a:p>
          <a:p>
            <a:pPr indent="0" lvl="0" marL="0" rtl="0" algn="l">
              <a:spcBef>
                <a:spcPts val="0"/>
              </a:spcBef>
              <a:spcAft>
                <a:spcPts val="0"/>
              </a:spcAft>
              <a:buNone/>
            </a:pPr>
            <a:r>
              <a:rPr lang="en" sz="1900">
                <a:solidFill>
                  <a:schemeClr val="dk1"/>
                </a:solidFill>
              </a:rPr>
              <a:t>Elbow method</a:t>
            </a:r>
            <a:endParaRPr sz="1900">
              <a:solidFill>
                <a:schemeClr val="dk1"/>
              </a:solidFill>
            </a:endParaRPr>
          </a:p>
          <a:p>
            <a:pPr indent="0" lvl="0" marL="0" rtl="0" algn="l">
              <a:spcBef>
                <a:spcPts val="0"/>
              </a:spcBef>
              <a:spcAft>
                <a:spcPts val="0"/>
              </a:spcAft>
              <a:buNone/>
            </a:pPr>
            <a:r>
              <a:rPr lang="en" sz="1467">
                <a:solidFill>
                  <a:schemeClr val="dk1"/>
                </a:solidFill>
              </a:rPr>
              <a:t>• Inertia metric: calculates the sum of distances of all the points within a cluster from the centroid of that cluster.</a:t>
            </a:r>
            <a:endParaRPr sz="1467">
              <a:solidFill>
                <a:schemeClr val="dk1"/>
              </a:solidFill>
            </a:endParaRPr>
          </a:p>
          <a:p>
            <a:pPr indent="0" lvl="0" marL="0" rtl="0" algn="l">
              <a:spcBef>
                <a:spcPts val="0"/>
              </a:spcBef>
              <a:spcAft>
                <a:spcPts val="0"/>
              </a:spcAft>
              <a:buNone/>
            </a:pPr>
            <a:r>
              <a:rPr lang="en" sz="1467">
                <a:solidFill>
                  <a:schemeClr val="dk1"/>
                </a:solidFill>
              </a:rPr>
              <a:t>• We calculate this for all the clusters and the final inertia value is the sum of all these distances. This distance within the clusters is known as intracluster distance. So, inertia gives us the sum of intracluster distances:</a:t>
            </a:r>
            <a:endParaRPr sz="1467">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p:txBody>
      </p:sp>
      <p:pic>
        <p:nvPicPr>
          <p:cNvPr id="126" name="Google Shape;126;p23"/>
          <p:cNvPicPr preferRelativeResize="0"/>
          <p:nvPr/>
        </p:nvPicPr>
        <p:blipFill>
          <a:blip r:embed="rId3">
            <a:alphaModFix/>
          </a:blip>
          <a:stretch>
            <a:fillRect/>
          </a:stretch>
        </p:blipFill>
        <p:spPr>
          <a:xfrm>
            <a:off x="1084675" y="3481075"/>
            <a:ext cx="2621025" cy="1592675"/>
          </a:xfrm>
          <a:prstGeom prst="rect">
            <a:avLst/>
          </a:prstGeom>
          <a:noFill/>
          <a:ln>
            <a:noFill/>
          </a:ln>
        </p:spPr>
      </p:pic>
      <p:pic>
        <p:nvPicPr>
          <p:cNvPr id="127" name="Google Shape;127;p23"/>
          <p:cNvPicPr preferRelativeResize="0"/>
          <p:nvPr/>
        </p:nvPicPr>
        <p:blipFill>
          <a:blip r:embed="rId4">
            <a:alphaModFix/>
          </a:blip>
          <a:stretch>
            <a:fillRect/>
          </a:stretch>
        </p:blipFill>
        <p:spPr>
          <a:xfrm>
            <a:off x="4194445" y="3529395"/>
            <a:ext cx="2213226" cy="139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359600" y="642950"/>
            <a:ext cx="7033200" cy="7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980"/>
              <a:t>Disadvantages of K-Means</a:t>
            </a:r>
            <a:endParaRPr sz="3980"/>
          </a:p>
        </p:txBody>
      </p:sp>
      <p:sp>
        <p:nvSpPr>
          <p:cNvPr id="133" name="Google Shape;133;p24"/>
          <p:cNvSpPr txBox="1"/>
          <p:nvPr>
            <p:ph idx="1" type="subTitle"/>
          </p:nvPr>
        </p:nvSpPr>
        <p:spPr>
          <a:xfrm>
            <a:off x="359600" y="1678175"/>
            <a:ext cx="8314500" cy="33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solidFill>
                  <a:srgbClr val="000000"/>
                </a:solidFill>
              </a:rPr>
              <a:t>–Sensitive to Outliers. </a:t>
            </a:r>
            <a:endParaRPr sz="2700">
              <a:solidFill>
                <a:srgbClr val="000000"/>
              </a:solidFill>
            </a:endParaRPr>
          </a:p>
          <a:p>
            <a:pPr indent="0" lvl="0" marL="0" rtl="0" algn="l">
              <a:spcBef>
                <a:spcPts val="0"/>
              </a:spcBef>
              <a:spcAft>
                <a:spcPts val="0"/>
              </a:spcAft>
              <a:buNone/>
            </a:pPr>
            <a:r>
              <a:rPr lang="en" sz="2700">
                <a:solidFill>
                  <a:srgbClr val="000000"/>
                </a:solidFill>
              </a:rPr>
              <a:t>–Sensitive to the choice of the initial seeds (centroids).  </a:t>
            </a:r>
            <a:endParaRPr sz="2700">
              <a:solidFill>
                <a:srgbClr val="000000"/>
              </a:solidFill>
            </a:endParaRPr>
          </a:p>
          <a:p>
            <a:pPr indent="0" lvl="0" marL="0" rtl="0" algn="l">
              <a:spcBef>
                <a:spcPts val="0"/>
              </a:spcBef>
              <a:spcAft>
                <a:spcPts val="0"/>
              </a:spcAft>
              <a:buNone/>
            </a:pPr>
            <a:r>
              <a:rPr lang="en" sz="2700">
                <a:solidFill>
                  <a:srgbClr val="000000"/>
                </a:solidFill>
              </a:rPr>
              <a:t>–May not always be able to cluster properly.</a:t>
            </a:r>
            <a:endParaRPr sz="2700">
              <a:solidFill>
                <a:srgbClr val="000000"/>
              </a:solidFill>
            </a:endParaRPr>
          </a:p>
          <a:p>
            <a:pPr indent="0" lvl="0" marL="0" rtl="0" algn="l">
              <a:spcBef>
                <a:spcPts val="0"/>
              </a:spcBef>
              <a:spcAft>
                <a:spcPts val="0"/>
              </a:spcAft>
              <a:buNone/>
            </a:pPr>
            <a:r>
              <a:t/>
            </a:r>
            <a:endParaRPr sz="2700">
              <a:solidFill>
                <a:srgbClr val="000000"/>
              </a:solidFill>
            </a:endParaRPr>
          </a:p>
          <a:p>
            <a:pPr indent="0" lvl="0" marL="0" rtl="0" algn="l">
              <a:spcBef>
                <a:spcPts val="0"/>
              </a:spcBef>
              <a:spcAft>
                <a:spcPts val="0"/>
              </a:spcAft>
              <a:buNone/>
            </a:pPr>
            <a:r>
              <a:t/>
            </a:r>
            <a:endParaRPr sz="2700">
              <a:solidFill>
                <a:srgbClr val="000000"/>
              </a:solidFill>
            </a:endParaRPr>
          </a:p>
          <a:p>
            <a:pPr indent="0" lvl="0" marL="0" rtl="0" algn="l">
              <a:spcBef>
                <a:spcPts val="0"/>
              </a:spcBef>
              <a:spcAft>
                <a:spcPts val="0"/>
              </a:spcAft>
              <a:buNone/>
            </a:pPr>
            <a:r>
              <a:rPr lang="en" sz="1500">
                <a:solidFill>
                  <a:srgbClr val="000000"/>
                </a:solidFill>
              </a:rPr>
              <a:t>Code for better understanding</a:t>
            </a:r>
            <a:endParaRPr sz="1500">
              <a:solidFill>
                <a:srgbClr val="000000"/>
              </a:solidFill>
            </a:endParaRPr>
          </a:p>
          <a:p>
            <a:pPr indent="0" lvl="0" marL="0" rtl="0" algn="l">
              <a:spcBef>
                <a:spcPts val="0"/>
              </a:spcBef>
              <a:spcAft>
                <a:spcPts val="0"/>
              </a:spcAft>
              <a:buNone/>
            </a:pPr>
            <a:r>
              <a:t/>
            </a:r>
            <a:endParaRPr sz="1059">
              <a:solidFill>
                <a:srgbClr val="000000"/>
              </a:solidFill>
            </a:endParaRPr>
          </a:p>
          <a:p>
            <a:pPr indent="0" lvl="0" marL="0" rtl="0" algn="l">
              <a:spcBef>
                <a:spcPts val="0"/>
              </a:spcBef>
              <a:spcAft>
                <a:spcPts val="0"/>
              </a:spcAft>
              <a:buNone/>
            </a:pPr>
            <a:r>
              <a:rPr lang="en" sz="1059">
                <a:solidFill>
                  <a:srgbClr val="000000"/>
                </a:solidFill>
              </a:rPr>
              <a:t>https://github.com/codebasics/py/blob/master/ML/13_kmeans/13_kmeans_tutorial.ipynb </a:t>
            </a:r>
            <a:endParaRPr sz="1059">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311700" y="199700"/>
            <a:ext cx="5583600" cy="55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Decision trees</a:t>
            </a:r>
            <a:endParaRPr/>
          </a:p>
        </p:txBody>
      </p:sp>
      <p:sp>
        <p:nvSpPr>
          <p:cNvPr id="139" name="Google Shape;139;p25"/>
          <p:cNvSpPr txBox="1"/>
          <p:nvPr>
            <p:ph idx="1" type="subTitle"/>
          </p:nvPr>
        </p:nvSpPr>
        <p:spPr>
          <a:xfrm>
            <a:off x="311700" y="1035250"/>
            <a:ext cx="8520600" cy="3803100"/>
          </a:xfrm>
          <a:prstGeom prst="rect">
            <a:avLst/>
          </a:prstGeom>
        </p:spPr>
        <p:txBody>
          <a:bodyPr anchorCtr="0" anchor="t" bIns="91425" lIns="91425" spcFirstLastPara="1" rIns="91425" wrap="square" tIns="91425">
            <a:normAutofit/>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Lato"/>
                <a:ea typeface="Lato"/>
                <a:cs typeface="Lato"/>
                <a:sym typeface="Lato"/>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sz="1200">
              <a:solidFill>
                <a:schemeClr val="dk1"/>
              </a:solidFill>
              <a:highlight>
                <a:srgbClr val="FFFFFF"/>
              </a:highlight>
              <a:latin typeface="Lato"/>
              <a:ea typeface="Lato"/>
              <a:cs typeface="Lato"/>
              <a:sym typeface="Lato"/>
            </a:endParaRPr>
          </a:p>
          <a:p>
            <a:pPr indent="-304800" lvl="0" marL="457200" marR="25400" rtl="0" algn="l">
              <a:lnSpc>
                <a:spcPct val="15625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In a Decision tree, there are two nodes, which are the Decision Node and Leaf Node. Decision nodes are used to make any decision and have multiple branches, whereas Leaf nodes are the output of those decisions and do not contain any further branches.</a:t>
            </a:r>
            <a:endParaRPr sz="1200">
              <a:solidFill>
                <a:schemeClr val="dk1"/>
              </a:solidFill>
              <a:highlight>
                <a:srgbClr val="FFFFFF"/>
              </a:highlight>
              <a:latin typeface="Lato"/>
              <a:ea typeface="Lato"/>
              <a:cs typeface="Lato"/>
              <a:sym typeface="Lato"/>
            </a:endParaRPr>
          </a:p>
          <a:p>
            <a:pPr indent="-304800" lvl="0" marL="457200" marR="25400" rtl="0" algn="l">
              <a:lnSpc>
                <a:spcPct val="15625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The decisions or the test are performed on the basis of features of the given dataset.</a:t>
            </a:r>
            <a:endParaRPr sz="1200">
              <a:solidFill>
                <a:schemeClr val="dk1"/>
              </a:solidFill>
              <a:highlight>
                <a:srgbClr val="FFFFFF"/>
              </a:highlight>
              <a:latin typeface="Lato"/>
              <a:ea typeface="Lato"/>
              <a:cs typeface="Lato"/>
              <a:sym typeface="Lato"/>
            </a:endParaRPr>
          </a:p>
          <a:p>
            <a:pPr indent="-304800" lvl="0" marL="457200" marR="25400" rtl="0" algn="l">
              <a:lnSpc>
                <a:spcPct val="156250"/>
              </a:lnSpc>
              <a:spcBef>
                <a:spcPts val="0"/>
              </a:spcBef>
              <a:spcAft>
                <a:spcPts val="0"/>
              </a:spcAft>
              <a:buClr>
                <a:schemeClr val="dk1"/>
              </a:buClr>
              <a:buSzPts val="1200"/>
              <a:buFont typeface="Lato"/>
              <a:buChar char="●"/>
            </a:pPr>
            <a:r>
              <a:rPr i="1" lang="en" sz="1200">
                <a:solidFill>
                  <a:schemeClr val="dk1"/>
                </a:solidFill>
                <a:highlight>
                  <a:srgbClr val="FFFFFF"/>
                </a:highlight>
                <a:latin typeface="Lato"/>
                <a:ea typeface="Lato"/>
                <a:cs typeface="Lato"/>
                <a:sym typeface="Lato"/>
              </a:rPr>
              <a:t>It is a graphical representation for getting all the possible solutions to a problem/decision based on given conditions.</a:t>
            </a:r>
            <a:endParaRPr i="1" sz="1200">
              <a:solidFill>
                <a:schemeClr val="dk1"/>
              </a:solidFill>
              <a:highlight>
                <a:srgbClr val="FFFFFF"/>
              </a:highlight>
              <a:latin typeface="Lato"/>
              <a:ea typeface="Lato"/>
              <a:cs typeface="Lato"/>
              <a:sym typeface="Lato"/>
            </a:endParaRPr>
          </a:p>
          <a:p>
            <a:pPr indent="-304800" lvl="0" marL="457200" marR="25400" rtl="0" algn="l">
              <a:lnSpc>
                <a:spcPct val="15625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It is called a decision tree because, similar to a tree, it starts with the root node, which expands on further branches and constructs a tree-like structure.</a:t>
            </a:r>
            <a:endParaRPr sz="1200">
              <a:solidFill>
                <a:schemeClr val="dk1"/>
              </a:solidFill>
              <a:highlight>
                <a:srgbClr val="FFFFFF"/>
              </a:highlight>
              <a:latin typeface="Lato"/>
              <a:ea typeface="Lato"/>
              <a:cs typeface="Lato"/>
              <a:sym typeface="La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Lato"/>
                <a:ea typeface="Lato"/>
                <a:cs typeface="Lato"/>
                <a:sym typeface="Lato"/>
              </a:rPr>
              <a:t>In order to build a tree, we use the CART algorithm, which stands for Classification and Regression Tree algorithm.</a:t>
            </a:r>
            <a:endParaRPr sz="1200">
              <a:solidFill>
                <a:schemeClr val="dk1"/>
              </a:solidFill>
              <a:highlight>
                <a:srgbClr val="FFFFFF"/>
              </a:highlight>
              <a:latin typeface="Lato"/>
              <a:ea typeface="Lato"/>
              <a:cs typeface="Lato"/>
              <a:sym typeface="Lato"/>
            </a:endParaRPr>
          </a:p>
          <a:p>
            <a:pPr indent="-304800" lvl="0" marL="457200" marR="25400" rtl="0" algn="l">
              <a:lnSpc>
                <a:spcPct val="15625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A decision tree simply asks a question, and based on the answer (Yes/No), it further split the tree into subtrees.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45" name="Google Shape;145;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46" name="Google Shape;146;p26"/>
          <p:cNvPicPr preferRelativeResize="0"/>
          <p:nvPr/>
        </p:nvPicPr>
        <p:blipFill>
          <a:blip r:embed="rId3">
            <a:alphaModFix/>
          </a:blip>
          <a:stretch>
            <a:fillRect/>
          </a:stretch>
        </p:blipFill>
        <p:spPr>
          <a:xfrm>
            <a:off x="881150" y="44138"/>
            <a:ext cx="7573325" cy="505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ctrTitle"/>
          </p:nvPr>
        </p:nvSpPr>
        <p:spPr>
          <a:xfrm>
            <a:off x="311703" y="145225"/>
            <a:ext cx="50823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80"/>
              <a:t>Decision tree Example</a:t>
            </a:r>
            <a:endParaRPr sz="2980"/>
          </a:p>
        </p:txBody>
      </p:sp>
      <p:sp>
        <p:nvSpPr>
          <p:cNvPr id="152" name="Google Shape;152;p27"/>
          <p:cNvSpPr txBox="1"/>
          <p:nvPr>
            <p:ph idx="1" type="subTitle"/>
          </p:nvPr>
        </p:nvSpPr>
        <p:spPr>
          <a:xfrm>
            <a:off x="311700" y="2834125"/>
            <a:ext cx="3774900" cy="76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3" name="Google Shape;153;p27"/>
          <p:cNvPicPr preferRelativeResize="0"/>
          <p:nvPr/>
        </p:nvPicPr>
        <p:blipFill>
          <a:blip r:embed="rId3">
            <a:alphaModFix/>
          </a:blip>
          <a:stretch>
            <a:fillRect/>
          </a:stretch>
        </p:blipFill>
        <p:spPr>
          <a:xfrm>
            <a:off x="311700" y="784024"/>
            <a:ext cx="3970925" cy="406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ctrTitle"/>
          </p:nvPr>
        </p:nvSpPr>
        <p:spPr>
          <a:xfrm>
            <a:off x="311700" y="744575"/>
            <a:ext cx="6359700" cy="17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300"/>
              <a:t>For determining the pure or</a:t>
            </a:r>
            <a:r>
              <a:rPr lang="en" sz="2300"/>
              <a:t> </a:t>
            </a:r>
            <a:r>
              <a:rPr lang="en" sz="2300"/>
              <a:t>impure split</a:t>
            </a:r>
            <a:endParaRPr sz="2300"/>
          </a:p>
        </p:txBody>
      </p:sp>
      <p:sp>
        <p:nvSpPr>
          <p:cNvPr id="159" name="Google Shape;159;p28"/>
          <p:cNvSpPr txBox="1"/>
          <p:nvPr>
            <p:ph idx="1" type="subTitle"/>
          </p:nvPr>
        </p:nvSpPr>
        <p:spPr>
          <a:xfrm>
            <a:off x="311700" y="915275"/>
            <a:ext cx="8520600" cy="403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t>Pure and impure splits can be compared by two ways-</a:t>
            </a:r>
            <a:endParaRPr sz="1900"/>
          </a:p>
          <a:p>
            <a:pPr indent="-387350" lvl="0" marL="457200" rtl="0" algn="l">
              <a:spcBef>
                <a:spcPts val="0"/>
              </a:spcBef>
              <a:spcAft>
                <a:spcPts val="0"/>
              </a:spcAft>
              <a:buSzPts val="2500"/>
              <a:buAutoNum type="arabicPeriod"/>
            </a:pPr>
            <a:r>
              <a:rPr b="1" lang="en" sz="2500" u="sng"/>
              <a:t>Entropy</a:t>
            </a:r>
            <a:endParaRPr b="1" sz="2500" u="sng"/>
          </a:p>
          <a:p>
            <a:pPr indent="0" lvl="0" marL="457200" rtl="0" algn="l">
              <a:spcBef>
                <a:spcPts val="0"/>
              </a:spcBef>
              <a:spcAft>
                <a:spcPts val="0"/>
              </a:spcAft>
              <a:buNone/>
            </a:pPr>
            <a:r>
              <a:t/>
            </a:r>
            <a:endParaRPr sz="1900"/>
          </a:p>
          <a:p>
            <a:pPr indent="0" lvl="0" marL="0" rtl="0" algn="l">
              <a:spcBef>
                <a:spcPts val="0"/>
              </a:spcBef>
              <a:spcAft>
                <a:spcPts val="0"/>
              </a:spcAft>
              <a:buNone/>
            </a:pPr>
            <a:r>
              <a:rPr lang="en" sz="1900"/>
              <a:t>Given a categorical feature S, containing ‘c’ different classes, the entropy of S relative to this classification: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 Where p(i) is the probability of a random sample </a:t>
            </a:r>
            <a:endParaRPr sz="1900"/>
          </a:p>
          <a:p>
            <a:pPr indent="0" lvl="0" marL="0" rtl="0" algn="l">
              <a:spcBef>
                <a:spcPts val="0"/>
              </a:spcBef>
              <a:spcAft>
                <a:spcPts val="0"/>
              </a:spcAft>
              <a:buNone/>
            </a:pPr>
            <a:r>
              <a:rPr lang="en" sz="1900"/>
              <a:t>belonging to class i</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It takes up a value close to 0 if all p(i) ’s are close to 0 or 1</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If its a pure spilt then value will be 0 or 1</a:t>
            </a:r>
            <a:endParaRPr sz="1900"/>
          </a:p>
          <a:p>
            <a:pPr indent="0" lvl="0" marL="0" rtl="0" algn="l">
              <a:spcBef>
                <a:spcPts val="0"/>
              </a:spcBef>
              <a:spcAft>
                <a:spcPts val="0"/>
              </a:spcAft>
              <a:buNone/>
            </a:pPr>
            <a:r>
              <a:rPr lang="en" sz="1900"/>
              <a:t>If its a impure split then value will be between 0 to 1</a:t>
            </a:r>
            <a:endParaRPr sz="1900"/>
          </a:p>
        </p:txBody>
      </p:sp>
      <p:pic>
        <p:nvPicPr>
          <p:cNvPr id="160" name="Google Shape;160;p28"/>
          <p:cNvPicPr preferRelativeResize="0"/>
          <p:nvPr/>
        </p:nvPicPr>
        <p:blipFill>
          <a:blip r:embed="rId3">
            <a:alphaModFix/>
          </a:blip>
          <a:stretch>
            <a:fillRect/>
          </a:stretch>
        </p:blipFill>
        <p:spPr>
          <a:xfrm>
            <a:off x="2931175" y="2310138"/>
            <a:ext cx="1973567" cy="523225"/>
          </a:xfrm>
          <a:prstGeom prst="rect">
            <a:avLst/>
          </a:prstGeom>
          <a:noFill/>
          <a:ln>
            <a:noFill/>
          </a:ln>
        </p:spPr>
      </p:pic>
      <p:pic>
        <p:nvPicPr>
          <p:cNvPr id="161" name="Google Shape;161;p28"/>
          <p:cNvPicPr preferRelativeResize="0"/>
          <p:nvPr/>
        </p:nvPicPr>
        <p:blipFill>
          <a:blip r:embed="rId4">
            <a:alphaModFix/>
          </a:blip>
          <a:stretch>
            <a:fillRect/>
          </a:stretch>
        </p:blipFill>
        <p:spPr>
          <a:xfrm>
            <a:off x="6671350" y="3045400"/>
            <a:ext cx="2472651" cy="19723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ctrTitle"/>
          </p:nvPr>
        </p:nvSpPr>
        <p:spPr>
          <a:xfrm>
            <a:off x="257204" y="265075"/>
            <a:ext cx="4635600" cy="6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780"/>
              <a:t>Entropy Calculation</a:t>
            </a:r>
            <a:endParaRPr sz="2780"/>
          </a:p>
        </p:txBody>
      </p:sp>
      <p:sp>
        <p:nvSpPr>
          <p:cNvPr id="167" name="Google Shape;167;p29"/>
          <p:cNvSpPr txBox="1"/>
          <p:nvPr>
            <p:ph idx="1" type="subTitle"/>
          </p:nvPr>
        </p:nvSpPr>
        <p:spPr>
          <a:xfrm>
            <a:off x="311700" y="915475"/>
            <a:ext cx="8520600" cy="40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Want to play tennis?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u="sng"/>
              <a:t>Yes</a:t>
            </a:r>
            <a:r>
              <a:rPr b="1" lang="en" sz="1600"/>
              <a:t>   </a:t>
            </a:r>
            <a:r>
              <a:rPr b="1" lang="en" sz="1600" u="sng"/>
              <a:t>No</a:t>
            </a:r>
            <a:endParaRPr b="1" sz="1600" u="sng"/>
          </a:p>
          <a:p>
            <a:pPr indent="0" lvl="0" marL="0" rtl="0" algn="l">
              <a:spcBef>
                <a:spcPts val="0"/>
              </a:spcBef>
              <a:spcAft>
                <a:spcPts val="0"/>
              </a:spcAft>
              <a:buNone/>
            </a:pPr>
            <a:r>
              <a:rPr lang="en" sz="1600"/>
              <a:t>  9       5</a:t>
            </a:r>
            <a:endParaRPr sz="1600"/>
          </a:p>
          <a:p>
            <a:pPr indent="0" lvl="0" marL="0" rtl="0" algn="ctr">
              <a:spcBef>
                <a:spcPts val="0"/>
              </a:spcBef>
              <a:spcAft>
                <a:spcPts val="0"/>
              </a:spcAft>
              <a:buNone/>
            </a:pPr>
            <a:r>
              <a:t/>
            </a:r>
            <a:endParaRPr/>
          </a:p>
        </p:txBody>
      </p:sp>
      <p:pic>
        <p:nvPicPr>
          <p:cNvPr id="168" name="Google Shape;168;p29"/>
          <p:cNvPicPr preferRelativeResize="0"/>
          <p:nvPr/>
        </p:nvPicPr>
        <p:blipFill>
          <a:blip r:embed="rId3">
            <a:alphaModFix/>
          </a:blip>
          <a:stretch>
            <a:fillRect/>
          </a:stretch>
        </p:blipFill>
        <p:spPr>
          <a:xfrm>
            <a:off x="257200" y="2140425"/>
            <a:ext cx="2177275" cy="711800"/>
          </a:xfrm>
          <a:prstGeom prst="rect">
            <a:avLst/>
          </a:prstGeom>
          <a:noFill/>
          <a:ln>
            <a:noFill/>
          </a:ln>
        </p:spPr>
      </p:pic>
      <p:pic>
        <p:nvPicPr>
          <p:cNvPr id="169" name="Google Shape;169;p29"/>
          <p:cNvPicPr preferRelativeResize="0"/>
          <p:nvPr/>
        </p:nvPicPr>
        <p:blipFill>
          <a:blip r:embed="rId4">
            <a:alphaModFix/>
          </a:blip>
          <a:stretch>
            <a:fillRect/>
          </a:stretch>
        </p:blipFill>
        <p:spPr>
          <a:xfrm>
            <a:off x="257188" y="3364413"/>
            <a:ext cx="5343525" cy="109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ctrTitle"/>
          </p:nvPr>
        </p:nvSpPr>
        <p:spPr>
          <a:xfrm>
            <a:off x="311701" y="254200"/>
            <a:ext cx="3099300" cy="44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780">
                <a:solidFill>
                  <a:srgbClr val="434343"/>
                </a:solidFill>
              </a:rPr>
              <a:t>2. </a:t>
            </a:r>
            <a:r>
              <a:rPr b="1" lang="en" sz="2780" u="sng">
                <a:solidFill>
                  <a:srgbClr val="434343"/>
                </a:solidFill>
              </a:rPr>
              <a:t>Gini Index</a:t>
            </a:r>
            <a:endParaRPr b="1" sz="2780" u="sng">
              <a:solidFill>
                <a:srgbClr val="434343"/>
              </a:solidFill>
            </a:endParaRPr>
          </a:p>
        </p:txBody>
      </p:sp>
      <p:sp>
        <p:nvSpPr>
          <p:cNvPr id="175" name="Google Shape;175;p30"/>
          <p:cNvSpPr txBox="1"/>
          <p:nvPr>
            <p:ph idx="1" type="subTitle"/>
          </p:nvPr>
        </p:nvSpPr>
        <p:spPr>
          <a:xfrm>
            <a:off x="311700" y="849975"/>
            <a:ext cx="8520600" cy="4086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 sz="1890"/>
              <a:t>• Like Entropy, it also takes up a value close to 0 if all p(i) ’s are close to 0 or1, that is the collection being dominated by a single class.</a:t>
            </a:r>
            <a:endParaRPr sz="1890"/>
          </a:p>
          <a:p>
            <a:pPr indent="0" lvl="0" marL="0" rtl="0" algn="l">
              <a:lnSpc>
                <a:spcPct val="80000"/>
              </a:lnSpc>
              <a:spcBef>
                <a:spcPts val="0"/>
              </a:spcBef>
              <a:spcAft>
                <a:spcPts val="0"/>
              </a:spcAft>
              <a:buSzPts val="1018"/>
              <a:buNone/>
            </a:pPr>
            <a:r>
              <a:rPr lang="en" sz="1890"/>
              <a:t>• Gini Index is referred to as a measure for Node Purity. </a:t>
            </a:r>
            <a:endParaRPr sz="1890"/>
          </a:p>
          <a:p>
            <a:pPr indent="0" lvl="0" marL="0" rtl="0" algn="l">
              <a:lnSpc>
                <a:spcPct val="80000"/>
              </a:lnSpc>
              <a:spcBef>
                <a:spcPts val="0"/>
              </a:spcBef>
              <a:spcAft>
                <a:spcPts val="0"/>
              </a:spcAft>
              <a:buSzPts val="1018"/>
              <a:buNone/>
            </a:pPr>
            <a:r>
              <a:t/>
            </a:r>
            <a:endParaRPr sz="1890"/>
          </a:p>
          <a:p>
            <a:pPr indent="0" lvl="0" marL="0" rtl="0" algn="l">
              <a:lnSpc>
                <a:spcPct val="80000"/>
              </a:lnSpc>
              <a:spcBef>
                <a:spcPts val="0"/>
              </a:spcBef>
              <a:spcAft>
                <a:spcPts val="0"/>
              </a:spcAft>
              <a:buSzPts val="1018"/>
              <a:buNone/>
            </a:pPr>
            <a:r>
              <a:t/>
            </a:r>
            <a:endParaRPr sz="1890"/>
          </a:p>
          <a:p>
            <a:pPr indent="0" lvl="0" marL="0" rtl="0" algn="l">
              <a:lnSpc>
                <a:spcPct val="80000"/>
              </a:lnSpc>
              <a:spcBef>
                <a:spcPts val="0"/>
              </a:spcBef>
              <a:spcAft>
                <a:spcPts val="0"/>
              </a:spcAft>
              <a:buSzPts val="1018"/>
              <a:buNone/>
            </a:pPr>
            <a:r>
              <a:t/>
            </a:r>
            <a:endParaRPr sz="1890"/>
          </a:p>
          <a:p>
            <a:pPr indent="0" lvl="0" marL="0" rtl="0" algn="l">
              <a:lnSpc>
                <a:spcPct val="80000"/>
              </a:lnSpc>
              <a:spcBef>
                <a:spcPts val="0"/>
              </a:spcBef>
              <a:spcAft>
                <a:spcPts val="0"/>
              </a:spcAft>
              <a:buSzPts val="1018"/>
              <a:buNone/>
            </a:pPr>
            <a:r>
              <a:t/>
            </a:r>
            <a:endParaRPr sz="1890"/>
          </a:p>
          <a:p>
            <a:pPr indent="0" lvl="0" marL="0" rtl="0" algn="l">
              <a:lnSpc>
                <a:spcPct val="80000"/>
              </a:lnSpc>
              <a:spcBef>
                <a:spcPts val="0"/>
              </a:spcBef>
              <a:spcAft>
                <a:spcPts val="0"/>
              </a:spcAft>
              <a:buSzPts val="1018"/>
              <a:buNone/>
            </a:pPr>
            <a:r>
              <a:t/>
            </a:r>
            <a:endParaRPr sz="1890"/>
          </a:p>
          <a:p>
            <a:pPr indent="0" lvl="0" marL="0" rtl="0" algn="l">
              <a:lnSpc>
                <a:spcPct val="80000"/>
              </a:lnSpc>
              <a:spcBef>
                <a:spcPts val="0"/>
              </a:spcBef>
              <a:spcAft>
                <a:spcPts val="0"/>
              </a:spcAft>
              <a:buSzPts val="1018"/>
              <a:buNone/>
            </a:pPr>
            <a:r>
              <a:t/>
            </a:r>
            <a:endParaRPr sz="1890"/>
          </a:p>
          <a:p>
            <a:pPr indent="0" lvl="0" marL="0" rtl="0" algn="l">
              <a:lnSpc>
                <a:spcPct val="80000"/>
              </a:lnSpc>
              <a:spcBef>
                <a:spcPts val="0"/>
              </a:spcBef>
              <a:spcAft>
                <a:spcPts val="0"/>
              </a:spcAft>
              <a:buSzPts val="1018"/>
              <a:buNone/>
            </a:pPr>
            <a:r>
              <a:rPr lang="en" sz="1890"/>
              <a:t>• It is computationally less expensive and quicker to calculate as compared to Entropy because it is simple algebraic equations without any logarithmic functions. </a:t>
            </a:r>
            <a:endParaRPr sz="1890"/>
          </a:p>
          <a:p>
            <a:pPr indent="0" lvl="0" marL="0" rtl="0" algn="l">
              <a:lnSpc>
                <a:spcPct val="80000"/>
              </a:lnSpc>
              <a:spcBef>
                <a:spcPts val="0"/>
              </a:spcBef>
              <a:spcAft>
                <a:spcPts val="0"/>
              </a:spcAft>
              <a:buSzPts val="1018"/>
              <a:buNone/>
            </a:pPr>
            <a:r>
              <a:rPr lang="en" sz="1890"/>
              <a:t>• It is generally used when handling a very large feature space with limited computation power and time constraints.</a:t>
            </a:r>
            <a:endParaRPr sz="1890"/>
          </a:p>
        </p:txBody>
      </p:sp>
      <p:pic>
        <p:nvPicPr>
          <p:cNvPr id="176" name="Google Shape;176;p30"/>
          <p:cNvPicPr preferRelativeResize="0"/>
          <p:nvPr/>
        </p:nvPicPr>
        <p:blipFill>
          <a:blip r:embed="rId3">
            <a:alphaModFix/>
          </a:blip>
          <a:stretch>
            <a:fillRect/>
          </a:stretch>
        </p:blipFill>
        <p:spPr>
          <a:xfrm>
            <a:off x="3334549" y="2037600"/>
            <a:ext cx="1770525" cy="78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ctrTitle"/>
          </p:nvPr>
        </p:nvSpPr>
        <p:spPr>
          <a:xfrm>
            <a:off x="311700" y="417650"/>
            <a:ext cx="3491400" cy="39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980"/>
              <a:t>Information Gain </a:t>
            </a:r>
            <a:endParaRPr sz="2980"/>
          </a:p>
        </p:txBody>
      </p:sp>
      <p:sp>
        <p:nvSpPr>
          <p:cNvPr id="182" name="Google Shape;182;p31"/>
          <p:cNvSpPr txBox="1"/>
          <p:nvPr>
            <p:ph idx="1" type="subTitle"/>
          </p:nvPr>
        </p:nvSpPr>
        <p:spPr>
          <a:xfrm>
            <a:off x="311700" y="893575"/>
            <a:ext cx="8520600" cy="38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 Decides which feature goes into a decision node.</a:t>
            </a:r>
            <a:endParaRPr sz="1600"/>
          </a:p>
          <a:p>
            <a:pPr indent="0" lvl="0" marL="0" rtl="0" algn="l">
              <a:spcBef>
                <a:spcPts val="0"/>
              </a:spcBef>
              <a:spcAft>
                <a:spcPts val="0"/>
              </a:spcAft>
              <a:buNone/>
            </a:pPr>
            <a:r>
              <a:rPr lang="en" sz="1600"/>
              <a:t>• To minimize the decision tree depth, the feature with the most entropy reduction is the best choice. Higher the value that feature will get selected.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183" name="Google Shape;183;p31"/>
          <p:cNvPicPr preferRelativeResize="0"/>
          <p:nvPr/>
        </p:nvPicPr>
        <p:blipFill>
          <a:blip r:embed="rId3">
            <a:alphaModFix/>
          </a:blip>
          <a:stretch>
            <a:fillRect/>
          </a:stretch>
        </p:blipFill>
        <p:spPr>
          <a:xfrm>
            <a:off x="2491850" y="1821225"/>
            <a:ext cx="3533573" cy="750525"/>
          </a:xfrm>
          <a:prstGeom prst="rect">
            <a:avLst/>
          </a:prstGeom>
          <a:noFill/>
          <a:ln>
            <a:noFill/>
          </a:ln>
        </p:spPr>
      </p:pic>
      <p:pic>
        <p:nvPicPr>
          <p:cNvPr id="184" name="Google Shape;184;p31"/>
          <p:cNvPicPr preferRelativeResize="0"/>
          <p:nvPr/>
        </p:nvPicPr>
        <p:blipFill>
          <a:blip r:embed="rId4">
            <a:alphaModFix/>
          </a:blip>
          <a:stretch>
            <a:fillRect/>
          </a:stretch>
        </p:blipFill>
        <p:spPr>
          <a:xfrm>
            <a:off x="311700" y="2972375"/>
            <a:ext cx="3895450" cy="1277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53900" y="-802825"/>
            <a:ext cx="86784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480"/>
              <a:t>Real World Use Cases Of Clustering </a:t>
            </a:r>
            <a:endParaRPr sz="3180"/>
          </a:p>
        </p:txBody>
      </p:sp>
      <p:sp>
        <p:nvSpPr>
          <p:cNvPr id="61" name="Google Shape;61;p14"/>
          <p:cNvSpPr txBox="1"/>
          <p:nvPr>
            <p:ph idx="1" type="subTitle"/>
          </p:nvPr>
        </p:nvSpPr>
        <p:spPr>
          <a:xfrm>
            <a:off x="262200" y="980675"/>
            <a:ext cx="8619600" cy="38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Customer Segmentation for all products to see whether user will renew the contract or not? </a:t>
            </a:r>
            <a:endParaRPr sz="1400"/>
          </a:p>
          <a:p>
            <a:pPr indent="0" lvl="0" marL="0" rtl="0" algn="l">
              <a:spcBef>
                <a:spcPts val="0"/>
              </a:spcBef>
              <a:spcAft>
                <a:spcPts val="0"/>
              </a:spcAft>
              <a:buNone/>
            </a:pPr>
            <a:r>
              <a:rPr lang="en" sz="1400"/>
              <a:t>–Median usage of days </a:t>
            </a:r>
            <a:endParaRPr sz="1400"/>
          </a:p>
          <a:p>
            <a:pPr indent="0" lvl="0" marL="0" rtl="0" algn="l">
              <a:spcBef>
                <a:spcPts val="0"/>
              </a:spcBef>
              <a:spcAft>
                <a:spcPts val="0"/>
              </a:spcAft>
              <a:buNone/>
            </a:pPr>
            <a:r>
              <a:rPr lang="en" sz="1400"/>
              <a:t>–</a:t>
            </a:r>
            <a:r>
              <a:rPr lang="en" sz="1400"/>
              <a:t>Median of session numbers </a:t>
            </a:r>
            <a:endParaRPr sz="1400"/>
          </a:p>
          <a:p>
            <a:pPr indent="0" lvl="0" marL="0" rtl="0" algn="l">
              <a:spcBef>
                <a:spcPts val="0"/>
              </a:spcBef>
              <a:spcAft>
                <a:spcPts val="0"/>
              </a:spcAft>
              <a:buNone/>
            </a:pPr>
            <a:r>
              <a:rPr lang="en" sz="1400"/>
              <a:t>–Median of session length </a:t>
            </a:r>
            <a:endParaRPr sz="1400"/>
          </a:p>
          <a:p>
            <a:pPr indent="0" lvl="0" marL="0" rtl="0" algn="l">
              <a:spcBef>
                <a:spcPts val="0"/>
              </a:spcBef>
              <a:spcAft>
                <a:spcPts val="0"/>
              </a:spcAft>
              <a:buNone/>
            </a:pPr>
            <a:r>
              <a:rPr lang="en" sz="1400"/>
              <a:t>–Fluctuation of product use </a:t>
            </a:r>
            <a:endParaRPr sz="1400"/>
          </a:p>
          <a:p>
            <a:pPr indent="0" lvl="0" marL="0" rtl="0" algn="l">
              <a:spcBef>
                <a:spcPts val="0"/>
              </a:spcBef>
              <a:spcAft>
                <a:spcPts val="0"/>
              </a:spcAft>
              <a:buNone/>
            </a:pPr>
            <a:r>
              <a:rPr lang="en" sz="1400"/>
              <a:t>–Patterns of session frequency and length </a:t>
            </a:r>
            <a:endParaRPr sz="1400"/>
          </a:p>
          <a:p>
            <a:pPr indent="0" lvl="0" marL="0" rtl="0" algn="l">
              <a:spcBef>
                <a:spcPts val="0"/>
              </a:spcBef>
              <a:spcAft>
                <a:spcPts val="0"/>
              </a:spcAft>
              <a:buNone/>
            </a:pPr>
            <a:r>
              <a:rPr lang="en" sz="1400"/>
              <a:t>–Usage recency before earlier renewals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Document Cluster</a:t>
            </a:r>
            <a:endParaRPr sz="1400"/>
          </a:p>
          <a:p>
            <a:pPr indent="0" lvl="0" marL="0" rtl="0" algn="l">
              <a:spcBef>
                <a:spcPts val="0"/>
              </a:spcBef>
              <a:spcAft>
                <a:spcPts val="0"/>
              </a:spcAft>
              <a:buNone/>
            </a:pPr>
            <a:r>
              <a:rPr lang="en" sz="1400"/>
              <a:t>–key-words</a:t>
            </a:r>
            <a:endParaRPr sz="1400"/>
          </a:p>
          <a:p>
            <a:pPr indent="0" lvl="0" marL="0" rtl="0" algn="l">
              <a:spcBef>
                <a:spcPts val="0"/>
              </a:spcBef>
              <a:spcAft>
                <a:spcPts val="0"/>
              </a:spcAft>
              <a:buNone/>
            </a:pPr>
            <a:r>
              <a:rPr lang="en" sz="1400"/>
              <a:t>–authors</a:t>
            </a:r>
            <a:endParaRPr sz="1400"/>
          </a:p>
          <a:p>
            <a:pPr indent="0" lvl="0" marL="0" rtl="0" algn="l">
              <a:spcBef>
                <a:spcPts val="0"/>
              </a:spcBef>
              <a:spcAft>
                <a:spcPts val="0"/>
              </a:spcAft>
              <a:buNone/>
            </a:pPr>
            <a:r>
              <a:rPr lang="en" sz="1400"/>
              <a:t>–context- date- time- author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Store segmentation for a brand</a:t>
            </a:r>
            <a:endParaRPr sz="1400"/>
          </a:p>
          <a:p>
            <a:pPr indent="0" lvl="0" marL="0" rtl="0" algn="l">
              <a:spcBef>
                <a:spcPts val="0"/>
              </a:spcBef>
              <a:spcAft>
                <a:spcPts val="0"/>
              </a:spcAft>
              <a:buNone/>
            </a:pPr>
            <a:r>
              <a:rPr lang="en" sz="1400"/>
              <a:t>–zip code </a:t>
            </a:r>
            <a:endParaRPr sz="1400"/>
          </a:p>
          <a:p>
            <a:pPr indent="0" lvl="0" marL="0" rtl="0" algn="l">
              <a:spcBef>
                <a:spcPts val="0"/>
              </a:spcBef>
              <a:spcAft>
                <a:spcPts val="0"/>
              </a:spcAft>
              <a:buNone/>
            </a:pPr>
            <a:r>
              <a:rPr lang="en" sz="1400"/>
              <a:t>–age group</a:t>
            </a:r>
            <a:endParaRPr sz="1400"/>
          </a:p>
          <a:p>
            <a:pPr indent="0" lvl="0" marL="0" rtl="0" algn="l">
              <a:spcBef>
                <a:spcPts val="0"/>
              </a:spcBef>
              <a:spcAft>
                <a:spcPts val="0"/>
              </a:spcAft>
              <a:buNone/>
            </a:pPr>
            <a:r>
              <a:rPr lang="en" sz="1400"/>
              <a:t>–product price</a:t>
            </a:r>
            <a:endParaRPr sz="1400"/>
          </a:p>
          <a:p>
            <a:pPr indent="0" lvl="0" marL="0" rtl="0" algn="l">
              <a:spcBef>
                <a:spcPts val="0"/>
              </a:spcBef>
              <a:spcAft>
                <a:spcPts val="0"/>
              </a:spcAft>
              <a:buNone/>
            </a:pPr>
            <a:r>
              <a:rPr lang="en" sz="1400"/>
              <a:t>–competitor</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ctrTitle"/>
          </p:nvPr>
        </p:nvSpPr>
        <p:spPr>
          <a:xfrm>
            <a:off x="311699" y="134325"/>
            <a:ext cx="4875300" cy="57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00"/>
              <a:t>Advantages of decision trees</a:t>
            </a:r>
            <a:endParaRPr sz="2800"/>
          </a:p>
        </p:txBody>
      </p:sp>
      <p:sp>
        <p:nvSpPr>
          <p:cNvPr id="190" name="Google Shape;190;p32"/>
          <p:cNvSpPr txBox="1"/>
          <p:nvPr>
            <p:ph idx="1" type="subTitle"/>
          </p:nvPr>
        </p:nvSpPr>
        <p:spPr>
          <a:xfrm>
            <a:off x="235400" y="708225"/>
            <a:ext cx="8520600" cy="41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 Can handle huge datasets </a:t>
            </a:r>
            <a:endParaRPr sz="2100"/>
          </a:p>
          <a:p>
            <a:pPr indent="0" lvl="0" marL="0" rtl="0" algn="l">
              <a:spcBef>
                <a:spcPts val="0"/>
              </a:spcBef>
              <a:spcAft>
                <a:spcPts val="0"/>
              </a:spcAft>
              <a:buNone/>
            </a:pPr>
            <a:r>
              <a:rPr lang="en" sz="2100"/>
              <a:t>• Can handle mixed predictors— categorical and continuous </a:t>
            </a:r>
            <a:endParaRPr sz="2100"/>
          </a:p>
          <a:p>
            <a:pPr indent="0" lvl="0" marL="0" rtl="0" algn="l">
              <a:spcBef>
                <a:spcPts val="0"/>
              </a:spcBef>
              <a:spcAft>
                <a:spcPts val="0"/>
              </a:spcAft>
              <a:buNone/>
            </a:pPr>
            <a:r>
              <a:rPr lang="en" sz="2100"/>
              <a:t>• Small trees are easy to interpret</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Clr>
                <a:schemeClr val="dk1"/>
              </a:buClr>
              <a:buSzPts val="1100"/>
              <a:buFont typeface="Arial"/>
              <a:buNone/>
            </a:pPr>
            <a:r>
              <a:rPr lang="en" sz="3000">
                <a:solidFill>
                  <a:schemeClr val="dk1"/>
                </a:solidFill>
              </a:rPr>
              <a:t>Disa</a:t>
            </a:r>
            <a:r>
              <a:rPr lang="en" sz="3000">
                <a:solidFill>
                  <a:schemeClr val="dk1"/>
                </a:solidFill>
              </a:rPr>
              <a:t>dvantages of decision trees</a:t>
            </a:r>
            <a:endParaRPr sz="3000">
              <a:solidFill>
                <a:schemeClr val="dk1"/>
              </a:solidFill>
            </a:endParaRPr>
          </a:p>
          <a:p>
            <a:pPr indent="0" lvl="0" marL="0" rtl="0" algn="l">
              <a:spcBef>
                <a:spcPts val="0"/>
              </a:spcBef>
              <a:spcAft>
                <a:spcPts val="0"/>
              </a:spcAft>
              <a:buNone/>
            </a:pPr>
            <a:r>
              <a:rPr lang="en" sz="2100"/>
              <a:t>• Very large trees are hard to interpret </a:t>
            </a:r>
            <a:endParaRPr sz="2100"/>
          </a:p>
          <a:p>
            <a:pPr indent="0" lvl="0" marL="0" rtl="0" algn="l">
              <a:spcBef>
                <a:spcPts val="0"/>
              </a:spcBef>
              <a:spcAft>
                <a:spcPts val="0"/>
              </a:spcAft>
              <a:buNone/>
            </a:pPr>
            <a:r>
              <a:rPr lang="en" sz="2100"/>
              <a:t>• Prediction performance is often poor as it is prone to overfitting</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ctrTitle"/>
          </p:nvPr>
        </p:nvSpPr>
        <p:spPr>
          <a:xfrm>
            <a:off x="71979" y="635600"/>
            <a:ext cx="3949200" cy="4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480"/>
              <a:t>Pruning</a:t>
            </a:r>
            <a:endParaRPr sz="3480"/>
          </a:p>
        </p:txBody>
      </p:sp>
      <p:sp>
        <p:nvSpPr>
          <p:cNvPr id="196" name="Google Shape;196;p33"/>
          <p:cNvSpPr txBox="1"/>
          <p:nvPr>
            <p:ph idx="1" type="subTitle"/>
          </p:nvPr>
        </p:nvSpPr>
        <p:spPr>
          <a:xfrm>
            <a:off x="311700" y="1296775"/>
            <a:ext cx="8520600" cy="3552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39285"/>
              <a:buFont typeface="Arial"/>
              <a:buNone/>
            </a:pPr>
            <a:r>
              <a:rPr lang="en" u="sng"/>
              <a:t>Post Pruning</a:t>
            </a:r>
            <a:endParaRPr u="sng"/>
          </a:p>
          <a:p>
            <a:pPr indent="0" lvl="0" marL="0" rtl="0" algn="l">
              <a:spcBef>
                <a:spcPts val="0"/>
              </a:spcBef>
              <a:spcAft>
                <a:spcPts val="0"/>
              </a:spcAft>
              <a:buClr>
                <a:schemeClr val="dk1"/>
              </a:buClr>
              <a:buSzPct val="39285"/>
              <a:buFont typeface="Arial"/>
              <a:buNone/>
            </a:pPr>
            <a:r>
              <a:rPr lang="en"/>
              <a:t>This technique is used after construction of decision tree.</a:t>
            </a:r>
            <a:endParaRPr/>
          </a:p>
          <a:p>
            <a:pPr indent="0" lvl="0" marL="0" rtl="0" algn="l">
              <a:spcBef>
                <a:spcPts val="0"/>
              </a:spcBef>
              <a:spcAft>
                <a:spcPts val="0"/>
              </a:spcAft>
              <a:buClr>
                <a:schemeClr val="dk1"/>
              </a:buClr>
              <a:buSzPct val="39285"/>
              <a:buFont typeface="Arial"/>
              <a:buNone/>
            </a:pPr>
            <a:r>
              <a:rPr lang="en"/>
              <a:t>This technique is used when decision tree will have very large depth and will show overfitting of model.</a:t>
            </a:r>
            <a:endParaRPr/>
          </a:p>
          <a:p>
            <a:pPr indent="0" lvl="0" marL="0" rtl="0" algn="l">
              <a:spcBef>
                <a:spcPts val="0"/>
              </a:spcBef>
              <a:spcAft>
                <a:spcPts val="0"/>
              </a:spcAft>
              <a:buClr>
                <a:schemeClr val="dk1"/>
              </a:buClr>
              <a:buSzPct val="39285"/>
              <a:buFont typeface="Arial"/>
              <a:buNone/>
            </a:pPr>
            <a:r>
              <a:rPr lang="en"/>
              <a:t>This technique is used when we have infinitely grown decision tree.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u="sng"/>
              <a:t>Pre pruning</a:t>
            </a:r>
            <a:endParaRPr u="sng"/>
          </a:p>
          <a:p>
            <a:pPr indent="0" lvl="0" marL="0" rtl="0" algn="l">
              <a:spcBef>
                <a:spcPts val="0"/>
              </a:spcBef>
              <a:spcAft>
                <a:spcPts val="0"/>
              </a:spcAft>
              <a:buClr>
                <a:schemeClr val="dk1"/>
              </a:buClr>
              <a:buSzPct val="39285"/>
              <a:buFont typeface="Arial"/>
              <a:buNone/>
            </a:pPr>
            <a:r>
              <a:rPr lang="en"/>
              <a:t>This technique is used before construction of decision tree.</a:t>
            </a:r>
            <a:endParaRPr/>
          </a:p>
          <a:p>
            <a:pPr indent="0" lvl="0" marL="0" rtl="0" algn="l">
              <a:spcBef>
                <a:spcPts val="0"/>
              </a:spcBef>
              <a:spcAft>
                <a:spcPts val="0"/>
              </a:spcAft>
              <a:buClr>
                <a:schemeClr val="dk1"/>
              </a:buClr>
              <a:buSzPct val="39285"/>
              <a:buFont typeface="Arial"/>
              <a:buNone/>
            </a:pPr>
            <a:r>
              <a:rPr lang="en"/>
              <a:t>Pre-Pruning can be done using Hyperparameter tuning.</a:t>
            </a:r>
            <a:endParaRPr/>
          </a:p>
          <a:p>
            <a:pPr indent="0" lvl="0" marL="0" rtl="0" algn="l">
              <a:spcBef>
                <a:spcPts val="0"/>
              </a:spcBef>
              <a:spcAft>
                <a:spcPts val="0"/>
              </a:spcAft>
              <a:buClr>
                <a:schemeClr val="dk1"/>
              </a:buClr>
              <a:buSzPct val="39285"/>
              <a:buFont typeface="Arial"/>
              <a:buNone/>
            </a:pPr>
            <a:r>
              <a:rPr lang="en"/>
              <a:t>Overcome the overfitting issue.</a:t>
            </a:r>
            <a:endParaRPr/>
          </a:p>
          <a:p>
            <a:pPr indent="0" lvl="0" marL="0" rtl="0" algn="l">
              <a:spcBef>
                <a:spcPts val="0"/>
              </a:spcBef>
              <a:spcAft>
                <a:spcPts val="0"/>
              </a:spcAft>
              <a:buNone/>
            </a:pPr>
            <a:r>
              <a:rPr lang="en"/>
              <a:t>we generally use GridSearchCV for Hyperparameter tuning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ctrTitle"/>
          </p:nvPr>
        </p:nvSpPr>
        <p:spPr>
          <a:xfrm>
            <a:off x="311706" y="221500"/>
            <a:ext cx="2815800" cy="661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Ensemble </a:t>
            </a:r>
            <a:endParaRPr/>
          </a:p>
        </p:txBody>
      </p:sp>
      <p:sp>
        <p:nvSpPr>
          <p:cNvPr id="202" name="Google Shape;202;p34"/>
          <p:cNvSpPr txBox="1"/>
          <p:nvPr>
            <p:ph idx="1" type="subTitle"/>
          </p:nvPr>
        </p:nvSpPr>
        <p:spPr>
          <a:xfrm>
            <a:off x="311700" y="1405775"/>
            <a:ext cx="8520600" cy="3482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000"/>
              <a:t>• Single “weak learners” have the problem of their individual bias or variance.</a:t>
            </a:r>
            <a:endParaRPr sz="2000"/>
          </a:p>
          <a:p>
            <a:pPr indent="0" lvl="0" marL="0" rtl="0" algn="l">
              <a:lnSpc>
                <a:spcPct val="80000"/>
              </a:lnSpc>
              <a:spcBef>
                <a:spcPts val="0"/>
              </a:spcBef>
              <a:spcAft>
                <a:spcPts val="0"/>
              </a:spcAft>
              <a:buNone/>
            </a:pPr>
            <a:r>
              <a:t/>
            </a:r>
            <a:endParaRPr sz="2000"/>
          </a:p>
          <a:p>
            <a:pPr indent="0" lvl="0" marL="0" rtl="0" algn="l">
              <a:lnSpc>
                <a:spcPct val="80000"/>
              </a:lnSpc>
              <a:spcBef>
                <a:spcPts val="0"/>
              </a:spcBef>
              <a:spcAft>
                <a:spcPts val="0"/>
              </a:spcAft>
              <a:buNone/>
            </a:pPr>
            <a:r>
              <a:rPr lang="en" sz="2000"/>
              <a:t>• So multiple “weak learners” are combined to form one strong model which has a lower bias and variance than all it’s individual building blocks.</a:t>
            </a:r>
            <a:endParaRPr sz="2000"/>
          </a:p>
          <a:p>
            <a:pPr indent="0" lvl="0" marL="0" rtl="0" algn="l">
              <a:lnSpc>
                <a:spcPct val="80000"/>
              </a:lnSpc>
              <a:spcBef>
                <a:spcPts val="0"/>
              </a:spcBef>
              <a:spcAft>
                <a:spcPts val="0"/>
              </a:spcAft>
              <a:buNone/>
            </a:pPr>
            <a:r>
              <a:rPr lang="en" sz="2000"/>
              <a:t> </a:t>
            </a:r>
            <a:endParaRPr sz="2000"/>
          </a:p>
          <a:p>
            <a:pPr indent="0" lvl="0" marL="0" rtl="0" algn="l">
              <a:lnSpc>
                <a:spcPct val="80000"/>
              </a:lnSpc>
              <a:spcBef>
                <a:spcPts val="0"/>
              </a:spcBef>
              <a:spcAft>
                <a:spcPts val="0"/>
              </a:spcAft>
              <a:buNone/>
            </a:pPr>
            <a:r>
              <a:rPr lang="en" sz="2000"/>
              <a:t>• If all the “weak learners” are same type of model, then it’s called Homogeneous Ensemble(eg: Random Forest) and if the “weak learners” are different then it’s called Heterogeneous Ensemble.</a:t>
            </a:r>
            <a:endParaRPr sz="2000"/>
          </a:p>
          <a:p>
            <a:pPr indent="0" lvl="0" marL="0" rtl="0" algn="l">
              <a:lnSpc>
                <a:spcPct val="80000"/>
              </a:lnSpc>
              <a:spcBef>
                <a:spcPts val="0"/>
              </a:spcBef>
              <a:spcAft>
                <a:spcPts val="0"/>
              </a:spcAft>
              <a:buNone/>
            </a:pPr>
            <a:r>
              <a:t/>
            </a:r>
            <a:endParaRPr sz="2000"/>
          </a:p>
          <a:p>
            <a:pPr indent="0" lvl="0" marL="0" rtl="0" algn="l">
              <a:lnSpc>
                <a:spcPct val="80000"/>
              </a:lnSpc>
              <a:spcBef>
                <a:spcPts val="0"/>
              </a:spcBef>
              <a:spcAft>
                <a:spcPts val="0"/>
              </a:spcAft>
              <a:buNone/>
            </a:pPr>
            <a:r>
              <a:rPr lang="en" sz="2000"/>
              <a:t>There are two types of Ensemble techniques</a:t>
            </a:r>
            <a:endParaRPr sz="2000"/>
          </a:p>
          <a:p>
            <a:pPr indent="-355600" lvl="0" marL="457200" rtl="0" algn="l">
              <a:lnSpc>
                <a:spcPct val="80000"/>
              </a:lnSpc>
              <a:spcBef>
                <a:spcPts val="0"/>
              </a:spcBef>
              <a:spcAft>
                <a:spcPts val="0"/>
              </a:spcAft>
              <a:buSzPts val="2000"/>
              <a:buAutoNum type="arabicPeriod"/>
            </a:pPr>
            <a:r>
              <a:rPr lang="en" sz="2000"/>
              <a:t>Bagging </a:t>
            </a:r>
            <a:endParaRPr sz="2000"/>
          </a:p>
          <a:p>
            <a:pPr indent="-355600" lvl="0" marL="457200" rtl="0" algn="l">
              <a:lnSpc>
                <a:spcPct val="80000"/>
              </a:lnSpc>
              <a:spcBef>
                <a:spcPts val="0"/>
              </a:spcBef>
              <a:spcAft>
                <a:spcPts val="0"/>
              </a:spcAft>
              <a:buSzPts val="2000"/>
              <a:buAutoNum type="arabicPeriod"/>
            </a:pPr>
            <a:r>
              <a:rPr lang="en" sz="2000"/>
              <a:t>Boosting</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ctrTitle"/>
          </p:nvPr>
        </p:nvSpPr>
        <p:spPr>
          <a:xfrm>
            <a:off x="311700" y="-192600"/>
            <a:ext cx="7785000" cy="109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44"/>
              <a:t>Bagging-</a:t>
            </a:r>
            <a:r>
              <a:rPr lang="en"/>
              <a:t> </a:t>
            </a:r>
            <a:endParaRPr sz="5866"/>
          </a:p>
        </p:txBody>
      </p:sp>
      <p:sp>
        <p:nvSpPr>
          <p:cNvPr id="208" name="Google Shape;208;p35"/>
          <p:cNvSpPr txBox="1"/>
          <p:nvPr>
            <p:ph idx="1" type="subTitle"/>
          </p:nvPr>
        </p:nvSpPr>
        <p:spPr>
          <a:xfrm>
            <a:off x="311700" y="773750"/>
            <a:ext cx="85206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44">
                <a:solidFill>
                  <a:schemeClr val="dk1"/>
                </a:solidFill>
              </a:rPr>
              <a:t>Bagging meta-estimator is an ensembling algorithm that can be used for both classification (BaggingClassifier) and regression (BaggingRegressor) problems</a:t>
            </a:r>
            <a:endParaRPr sz="1644">
              <a:solidFill>
                <a:schemeClr val="dk1"/>
              </a:solidFill>
            </a:endParaRPr>
          </a:p>
          <a:p>
            <a:pPr indent="0" lvl="0" marL="0" rtl="0" algn="l">
              <a:spcBef>
                <a:spcPts val="0"/>
              </a:spcBef>
              <a:spcAft>
                <a:spcPts val="0"/>
              </a:spcAft>
              <a:buClr>
                <a:schemeClr val="dk1"/>
              </a:buClr>
              <a:buSzPts val="1100"/>
              <a:buFont typeface="Arial"/>
              <a:buNone/>
            </a:pPr>
            <a:r>
              <a:rPr lang="en" sz="1644">
                <a:solidFill>
                  <a:schemeClr val="dk1"/>
                </a:solidFill>
              </a:rPr>
              <a:t>Random forest is one the bagging algorithm</a:t>
            </a:r>
            <a:endParaRPr sz="1644">
              <a:solidFill>
                <a:schemeClr val="dk1"/>
              </a:solidFill>
            </a:endParaRPr>
          </a:p>
        </p:txBody>
      </p:sp>
      <p:pic>
        <p:nvPicPr>
          <p:cNvPr id="209" name="Google Shape;209;p35"/>
          <p:cNvPicPr preferRelativeResize="0"/>
          <p:nvPr/>
        </p:nvPicPr>
        <p:blipFill>
          <a:blip r:embed="rId3">
            <a:alphaModFix/>
          </a:blip>
          <a:stretch>
            <a:fillRect/>
          </a:stretch>
        </p:blipFill>
        <p:spPr>
          <a:xfrm>
            <a:off x="4572000" y="1803600"/>
            <a:ext cx="4365124" cy="3243166"/>
          </a:xfrm>
          <a:prstGeom prst="rect">
            <a:avLst/>
          </a:prstGeom>
          <a:noFill/>
          <a:ln>
            <a:noFill/>
          </a:ln>
        </p:spPr>
      </p:pic>
      <p:pic>
        <p:nvPicPr>
          <p:cNvPr id="210" name="Google Shape;210;p35"/>
          <p:cNvPicPr preferRelativeResize="0"/>
          <p:nvPr/>
        </p:nvPicPr>
        <p:blipFill>
          <a:blip r:embed="rId4">
            <a:alphaModFix/>
          </a:blip>
          <a:stretch>
            <a:fillRect/>
          </a:stretch>
        </p:blipFill>
        <p:spPr>
          <a:xfrm>
            <a:off x="438150" y="1495125"/>
            <a:ext cx="3574774" cy="3716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ctrTitle"/>
          </p:nvPr>
        </p:nvSpPr>
        <p:spPr>
          <a:xfrm>
            <a:off x="311700" y="744575"/>
            <a:ext cx="8384400" cy="12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180"/>
              <a:t>B</a:t>
            </a:r>
            <a:r>
              <a:rPr lang="en" sz="2180"/>
              <a:t>oosting- Boosting is a sequential process, where each subsequent model attempts to correct the errors of the previous model. </a:t>
            </a:r>
            <a:endParaRPr sz="1850">
              <a:solidFill>
                <a:srgbClr val="222222"/>
              </a:solidFill>
              <a:highlight>
                <a:srgbClr val="FFFFFF"/>
              </a:highlight>
              <a:latin typeface="Lato"/>
              <a:ea typeface="Lato"/>
              <a:cs typeface="Lato"/>
              <a:sym typeface="Lato"/>
            </a:endParaRPr>
          </a:p>
          <a:p>
            <a:pPr indent="0" lvl="0" marL="0" rtl="0" algn="l">
              <a:spcBef>
                <a:spcPts val="0"/>
              </a:spcBef>
              <a:spcAft>
                <a:spcPts val="0"/>
              </a:spcAft>
              <a:buSzPts val="990"/>
              <a:buNone/>
            </a:pPr>
            <a:r>
              <a:t/>
            </a:r>
            <a:endParaRPr sz="2180"/>
          </a:p>
        </p:txBody>
      </p:sp>
      <p:sp>
        <p:nvSpPr>
          <p:cNvPr id="216" name="Google Shape;216;p36"/>
          <p:cNvSpPr txBox="1"/>
          <p:nvPr>
            <p:ph idx="1" type="subTitle"/>
          </p:nvPr>
        </p:nvSpPr>
        <p:spPr>
          <a:xfrm>
            <a:off x="311700" y="2175450"/>
            <a:ext cx="8520600" cy="792600"/>
          </a:xfrm>
          <a:prstGeom prst="rect">
            <a:avLst/>
          </a:prstGeom>
        </p:spPr>
        <p:txBody>
          <a:bodyPr anchorCtr="0" anchor="t" bIns="91425" lIns="91425" spcFirstLastPara="1" rIns="91425" wrap="square" tIns="91425">
            <a:noAutofit/>
          </a:bodyPr>
          <a:lstStyle/>
          <a:p>
            <a:pPr indent="-364569" lvl="0" marL="457200" rtl="0" algn="l">
              <a:lnSpc>
                <a:spcPct val="95000"/>
              </a:lnSpc>
              <a:spcBef>
                <a:spcPts val="0"/>
              </a:spcBef>
              <a:spcAft>
                <a:spcPts val="0"/>
              </a:spcAft>
              <a:buClr>
                <a:srgbClr val="222222"/>
              </a:buClr>
              <a:buSzPts val="2141"/>
              <a:buFont typeface="Lato"/>
              <a:buChar char="●"/>
            </a:pPr>
            <a:r>
              <a:rPr lang="en" sz="2141">
                <a:solidFill>
                  <a:srgbClr val="222222"/>
                </a:solidFill>
                <a:highlight>
                  <a:srgbClr val="FFFFFF"/>
                </a:highlight>
                <a:latin typeface="Lato"/>
                <a:ea typeface="Lato"/>
                <a:cs typeface="Lato"/>
                <a:sym typeface="Lato"/>
              </a:rPr>
              <a:t>AdaBoost</a:t>
            </a:r>
            <a:endParaRPr sz="2141">
              <a:solidFill>
                <a:srgbClr val="222222"/>
              </a:solidFill>
              <a:highlight>
                <a:srgbClr val="FFFFFF"/>
              </a:highlight>
              <a:latin typeface="Lato"/>
              <a:ea typeface="Lato"/>
              <a:cs typeface="Lato"/>
              <a:sym typeface="Lato"/>
            </a:endParaRPr>
          </a:p>
          <a:p>
            <a:pPr indent="-364569" lvl="0" marL="457200" rtl="0" algn="l">
              <a:lnSpc>
                <a:spcPct val="95000"/>
              </a:lnSpc>
              <a:spcBef>
                <a:spcPts val="0"/>
              </a:spcBef>
              <a:spcAft>
                <a:spcPts val="0"/>
              </a:spcAft>
              <a:buClr>
                <a:srgbClr val="222222"/>
              </a:buClr>
              <a:buSzPts val="2141"/>
              <a:buFont typeface="Lato"/>
              <a:buChar char="●"/>
            </a:pPr>
            <a:r>
              <a:rPr lang="en" sz="2141">
                <a:solidFill>
                  <a:srgbClr val="222222"/>
                </a:solidFill>
                <a:highlight>
                  <a:srgbClr val="FFFFFF"/>
                </a:highlight>
                <a:latin typeface="Lato"/>
                <a:ea typeface="Lato"/>
                <a:cs typeface="Lato"/>
                <a:sym typeface="Lato"/>
              </a:rPr>
              <a:t>GBM</a:t>
            </a:r>
            <a:endParaRPr sz="2141">
              <a:solidFill>
                <a:srgbClr val="222222"/>
              </a:solidFill>
              <a:highlight>
                <a:srgbClr val="FFFFFF"/>
              </a:highlight>
              <a:latin typeface="Lato"/>
              <a:ea typeface="Lato"/>
              <a:cs typeface="Lato"/>
              <a:sym typeface="Lato"/>
            </a:endParaRPr>
          </a:p>
          <a:p>
            <a:pPr indent="-364569" lvl="0" marL="457200" rtl="0" algn="l">
              <a:lnSpc>
                <a:spcPct val="95000"/>
              </a:lnSpc>
              <a:spcBef>
                <a:spcPts val="0"/>
              </a:spcBef>
              <a:spcAft>
                <a:spcPts val="0"/>
              </a:spcAft>
              <a:buClr>
                <a:srgbClr val="222222"/>
              </a:buClr>
              <a:buSzPts val="2141"/>
              <a:buFont typeface="Lato"/>
              <a:buChar char="●"/>
            </a:pPr>
            <a:r>
              <a:rPr lang="en" sz="2141">
                <a:solidFill>
                  <a:srgbClr val="222222"/>
                </a:solidFill>
                <a:highlight>
                  <a:srgbClr val="FFFFFF"/>
                </a:highlight>
                <a:latin typeface="Lato"/>
                <a:ea typeface="Lato"/>
                <a:cs typeface="Lato"/>
                <a:sym typeface="Lato"/>
              </a:rPr>
              <a:t>XGboost</a:t>
            </a:r>
            <a:endParaRPr sz="2141">
              <a:solidFill>
                <a:srgbClr val="222222"/>
              </a:solidFill>
              <a:highlight>
                <a:srgbClr val="FFFFFF"/>
              </a:highlight>
              <a:latin typeface="Lato"/>
              <a:ea typeface="Lato"/>
              <a:cs typeface="Lato"/>
              <a:sym typeface="Lato"/>
            </a:endParaRPr>
          </a:p>
          <a:p>
            <a:pPr indent="-364569" lvl="0" marL="457200" rtl="0" algn="l">
              <a:lnSpc>
                <a:spcPct val="95000"/>
              </a:lnSpc>
              <a:spcBef>
                <a:spcPts val="0"/>
              </a:spcBef>
              <a:spcAft>
                <a:spcPts val="0"/>
              </a:spcAft>
              <a:buClr>
                <a:srgbClr val="222222"/>
              </a:buClr>
              <a:buSzPts val="2141"/>
              <a:buFont typeface="Lato"/>
              <a:buChar char="●"/>
            </a:pPr>
            <a:r>
              <a:rPr lang="en" sz="2141">
                <a:solidFill>
                  <a:srgbClr val="222222"/>
                </a:solidFill>
                <a:highlight>
                  <a:srgbClr val="FFFFFF"/>
                </a:highlight>
                <a:latin typeface="Lato"/>
                <a:ea typeface="Lato"/>
                <a:cs typeface="Lato"/>
                <a:sym typeface="Lato"/>
              </a:rPr>
              <a:t>Light GBM</a:t>
            </a:r>
            <a:endParaRPr sz="2141">
              <a:solidFill>
                <a:srgbClr val="222222"/>
              </a:solidFill>
              <a:highlight>
                <a:srgbClr val="FFFFFF"/>
              </a:highlight>
              <a:latin typeface="Lato"/>
              <a:ea typeface="Lato"/>
              <a:cs typeface="Lato"/>
              <a:sym typeface="Lato"/>
            </a:endParaRPr>
          </a:p>
          <a:p>
            <a:pPr indent="-364569" lvl="0" marL="457200" rtl="0" algn="l">
              <a:lnSpc>
                <a:spcPct val="95000"/>
              </a:lnSpc>
              <a:spcBef>
                <a:spcPts val="0"/>
              </a:spcBef>
              <a:spcAft>
                <a:spcPts val="0"/>
              </a:spcAft>
              <a:buClr>
                <a:srgbClr val="222222"/>
              </a:buClr>
              <a:buSzPts val="2141"/>
              <a:buFont typeface="Lato"/>
              <a:buChar char="●"/>
            </a:pPr>
            <a:r>
              <a:rPr lang="en" sz="2141">
                <a:solidFill>
                  <a:srgbClr val="222222"/>
                </a:solidFill>
                <a:highlight>
                  <a:srgbClr val="FFFFFF"/>
                </a:highlight>
                <a:latin typeface="Lato"/>
                <a:ea typeface="Lato"/>
                <a:cs typeface="Lato"/>
                <a:sym typeface="Lato"/>
              </a:rPr>
              <a:t>CatBoost</a:t>
            </a:r>
            <a:endParaRPr sz="2141">
              <a:solidFill>
                <a:srgbClr val="222222"/>
              </a:solidFill>
              <a:highlight>
                <a:srgbClr val="FFFFFF"/>
              </a:highlight>
              <a:latin typeface="Lato"/>
              <a:ea typeface="Lato"/>
              <a:cs typeface="Lato"/>
              <a:sym typeface="Lato"/>
            </a:endParaRPr>
          </a:p>
          <a:p>
            <a:pPr indent="0" lvl="0" marL="0" rtl="0" algn="l">
              <a:lnSpc>
                <a:spcPct val="80000"/>
              </a:lnSpc>
              <a:spcBef>
                <a:spcPts val="0"/>
              </a:spcBef>
              <a:spcAft>
                <a:spcPts val="0"/>
              </a:spcAft>
              <a:buClr>
                <a:schemeClr val="dk1"/>
              </a:buClr>
              <a:buSzPts val="523"/>
              <a:buFont typeface="Arial"/>
              <a:buNone/>
            </a:pPr>
            <a:r>
              <a:t/>
            </a:r>
            <a:endParaRPr sz="878">
              <a:solidFill>
                <a:srgbClr val="222222"/>
              </a:solidFill>
              <a:highlight>
                <a:schemeClr val="lt1"/>
              </a:highlight>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ctrTitle"/>
          </p:nvPr>
        </p:nvSpPr>
        <p:spPr>
          <a:xfrm>
            <a:off x="212300" y="595475"/>
            <a:ext cx="7428300" cy="398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977"/>
              <a:t> </a:t>
            </a:r>
            <a:r>
              <a:rPr lang="en" sz="2977"/>
              <a:t>SVM-</a:t>
            </a:r>
            <a:r>
              <a:rPr lang="en" sz="2588">
                <a:solidFill>
                  <a:srgbClr val="222222"/>
                </a:solidFill>
                <a:highlight>
                  <a:srgbClr val="FFFFFF"/>
                </a:highlight>
                <a:latin typeface="Lato"/>
                <a:ea typeface="Lato"/>
                <a:cs typeface="Lato"/>
                <a:sym typeface="Lato"/>
              </a:rPr>
              <a:t>Support Vector Machine</a:t>
            </a:r>
            <a:endParaRPr sz="6088"/>
          </a:p>
        </p:txBody>
      </p:sp>
      <p:sp>
        <p:nvSpPr>
          <p:cNvPr id="222" name="Google Shape;222;p37"/>
          <p:cNvSpPr txBox="1"/>
          <p:nvPr>
            <p:ph idx="1" type="subTitle"/>
          </p:nvPr>
        </p:nvSpPr>
        <p:spPr>
          <a:xfrm>
            <a:off x="311700" y="993875"/>
            <a:ext cx="8520600" cy="4025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950">
                <a:solidFill>
                  <a:srgbClr val="222222"/>
                </a:solidFill>
                <a:highlight>
                  <a:srgbClr val="FFFFFF"/>
                </a:highlight>
                <a:latin typeface="Lato"/>
                <a:ea typeface="Lato"/>
                <a:cs typeface="Lato"/>
                <a:sym typeface="Lato"/>
              </a:rPr>
              <a:t>SVM is a powerful supervised algorithm that works best on smaller datasets but on complex ones. Support Vector Machine, abbreviated as SVM can be used for both regression and classification tasks, but generally, they work best in classification problems.</a:t>
            </a:r>
            <a:endParaRPr sz="19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950">
              <a:solidFill>
                <a:srgbClr val="222222"/>
              </a:solidFill>
              <a:highlight>
                <a:srgbClr val="FFFFFF"/>
              </a:highlight>
              <a:latin typeface="Lato"/>
              <a:ea typeface="Lato"/>
              <a:cs typeface="Lato"/>
              <a:sym typeface="Lato"/>
            </a:endParaRPr>
          </a:p>
          <a:p>
            <a:pPr indent="0" lvl="0" marL="0" rtl="0" algn="l">
              <a:lnSpc>
                <a:spcPct val="120000"/>
              </a:lnSpc>
              <a:spcBef>
                <a:spcPts val="0"/>
              </a:spcBef>
              <a:spcAft>
                <a:spcPts val="0"/>
              </a:spcAft>
              <a:buClr>
                <a:schemeClr val="dk1"/>
              </a:buClr>
              <a:buSzPct val="49095"/>
              <a:buFont typeface="Arial"/>
              <a:buNone/>
            </a:pPr>
            <a:r>
              <a:rPr lang="en" sz="2240">
                <a:solidFill>
                  <a:srgbClr val="222222"/>
                </a:solidFill>
                <a:highlight>
                  <a:srgbClr val="FFFFFF"/>
                </a:highlight>
                <a:latin typeface="Lato"/>
                <a:ea typeface="Lato"/>
                <a:cs typeface="Lato"/>
                <a:sym typeface="Lato"/>
              </a:rPr>
              <a:t>What is a Support Vector Machine?</a:t>
            </a:r>
            <a:endParaRPr sz="2240">
              <a:solidFill>
                <a:srgbClr val="222222"/>
              </a:solidFill>
              <a:highlight>
                <a:srgbClr val="FFFFFF"/>
              </a:highlight>
              <a:latin typeface="Lato"/>
              <a:ea typeface="Lato"/>
              <a:cs typeface="Lato"/>
              <a:sym typeface="Lato"/>
            </a:endParaRPr>
          </a:p>
          <a:p>
            <a:pPr indent="0" lvl="0" marL="0" rtl="0" algn="l">
              <a:lnSpc>
                <a:spcPct val="183333"/>
              </a:lnSpc>
              <a:spcBef>
                <a:spcPts val="400"/>
              </a:spcBef>
              <a:spcAft>
                <a:spcPts val="0"/>
              </a:spcAft>
              <a:buNone/>
            </a:pPr>
            <a:r>
              <a:rPr lang="en" sz="1950">
                <a:solidFill>
                  <a:srgbClr val="222222"/>
                </a:solidFill>
                <a:highlight>
                  <a:srgbClr val="FFFFFF"/>
                </a:highlight>
                <a:latin typeface="Lato"/>
                <a:ea typeface="Lato"/>
                <a:cs typeface="Lato"/>
                <a:sym typeface="Lato"/>
              </a:rPr>
              <a:t>It is a supervised machine learning problem where we try to find a hyperplane that best separates the two classes. Note: Don’t get confused between SVM and logistic regression. Both the algorithms try to find the best hyperplane, but the main difference is logistic regression is a probabilistic approach whereas support vector machine is based on statistical approaches.</a:t>
            </a:r>
            <a:endParaRPr sz="1950">
              <a:solidFill>
                <a:srgbClr val="222222"/>
              </a:solidFill>
              <a:highlight>
                <a:srgbClr val="FFFFFF"/>
              </a:highlight>
              <a:latin typeface="Lato"/>
              <a:ea typeface="Lato"/>
              <a:cs typeface="Lato"/>
              <a:sym typeface="Lato"/>
            </a:endParaRPr>
          </a:p>
          <a:p>
            <a:pPr indent="0" lvl="0" marL="0" rtl="0" algn="l">
              <a:lnSpc>
                <a:spcPct val="183333"/>
              </a:lnSpc>
              <a:spcBef>
                <a:spcPts val="1200"/>
              </a:spcBef>
              <a:spcAft>
                <a:spcPts val="0"/>
              </a:spcAft>
              <a:buNone/>
            </a:pPr>
            <a:r>
              <a:rPr lang="en" sz="1725">
                <a:solidFill>
                  <a:srgbClr val="222222"/>
                </a:solidFill>
                <a:highlight>
                  <a:srgbClr val="FFFFFF"/>
                </a:highlight>
                <a:latin typeface="Lato"/>
                <a:ea typeface="Lato"/>
                <a:cs typeface="Lato"/>
                <a:sym typeface="Lato"/>
              </a:rPr>
              <a:t>NOTE- Logistic regression and SVM without any kernel have similar performance but depending on your features, one may be more efficient than the other</a:t>
            </a:r>
            <a:endParaRPr sz="1725">
              <a:solidFill>
                <a:srgbClr val="222222"/>
              </a:solidFill>
              <a:highlight>
                <a:srgbClr val="FFFFFF"/>
              </a:highlight>
              <a:latin typeface="Lato"/>
              <a:ea typeface="Lato"/>
              <a:cs typeface="Lato"/>
              <a:sym typeface="Lato"/>
            </a:endParaRPr>
          </a:p>
          <a:p>
            <a:pPr indent="0" lvl="0" marL="0" rtl="0" algn="l">
              <a:lnSpc>
                <a:spcPct val="183333"/>
              </a:lnSpc>
              <a:spcBef>
                <a:spcPts val="1200"/>
              </a:spcBef>
              <a:spcAft>
                <a:spcPts val="1200"/>
              </a:spcAft>
              <a:buNone/>
            </a:pPr>
            <a:r>
              <a:rPr lang="en" sz="1000">
                <a:solidFill>
                  <a:schemeClr val="accent2"/>
                </a:solidFill>
              </a:rPr>
              <a:t>https://colab.research.google.com/drive/1yiL0p5xFFIeekKeHBh1K-IJgrffZvVKX?usp=sharing</a:t>
            </a:r>
            <a:endParaRPr sz="1725">
              <a:solidFill>
                <a:srgbClr val="222222"/>
              </a:solidFill>
              <a:highlight>
                <a:srgbClr val="FFFFFF"/>
              </a:highlight>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ctrTitle"/>
          </p:nvPr>
        </p:nvSpPr>
        <p:spPr>
          <a:xfrm>
            <a:off x="546650" y="795150"/>
            <a:ext cx="6423300" cy="732900"/>
          </a:xfrm>
          <a:prstGeom prst="rect">
            <a:avLst/>
          </a:prstGeom>
        </p:spPr>
        <p:txBody>
          <a:bodyPr anchorCtr="0" anchor="b"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46478"/>
              <a:buFont typeface="Arial"/>
              <a:buNone/>
            </a:pPr>
            <a:r>
              <a:rPr lang="en" sz="2366">
                <a:solidFill>
                  <a:srgbClr val="222222"/>
                </a:solidFill>
                <a:highlight>
                  <a:srgbClr val="FFFFFF"/>
                </a:highlight>
                <a:latin typeface="Lato"/>
                <a:ea typeface="Lato"/>
                <a:cs typeface="Lato"/>
                <a:sym typeface="Lato"/>
              </a:rPr>
              <a:t>Types of Support Vector Machine</a:t>
            </a:r>
            <a:endParaRPr sz="2366">
              <a:solidFill>
                <a:srgbClr val="222222"/>
              </a:solidFill>
              <a:highlight>
                <a:srgbClr val="FFFFFF"/>
              </a:highlight>
              <a:latin typeface="Lato"/>
              <a:ea typeface="Lato"/>
              <a:cs typeface="Lato"/>
              <a:sym typeface="Lato"/>
            </a:endParaRPr>
          </a:p>
          <a:p>
            <a:pPr indent="0" lvl="0" marL="0" rtl="0" algn="ctr">
              <a:spcBef>
                <a:spcPts val="400"/>
              </a:spcBef>
              <a:spcAft>
                <a:spcPts val="0"/>
              </a:spcAft>
              <a:buNone/>
            </a:pPr>
            <a:r>
              <a:t/>
            </a:r>
            <a:endParaRPr/>
          </a:p>
        </p:txBody>
      </p:sp>
      <p:sp>
        <p:nvSpPr>
          <p:cNvPr id="228" name="Google Shape;228;p38"/>
          <p:cNvSpPr txBox="1"/>
          <p:nvPr>
            <p:ph idx="1" type="subTitle"/>
          </p:nvPr>
        </p:nvSpPr>
        <p:spPr>
          <a:xfrm>
            <a:off x="311700" y="869675"/>
            <a:ext cx="8520600" cy="40875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lang="en" sz="1800">
                <a:solidFill>
                  <a:srgbClr val="222222"/>
                </a:solidFill>
                <a:highlight>
                  <a:srgbClr val="FFFFFF"/>
                </a:highlight>
                <a:latin typeface="Lato"/>
                <a:ea typeface="Lato"/>
                <a:cs typeface="Lato"/>
                <a:sym typeface="Lato"/>
              </a:rPr>
              <a:t>Linear SVM</a:t>
            </a:r>
            <a:endParaRPr sz="1800">
              <a:solidFill>
                <a:srgbClr val="222222"/>
              </a:solidFill>
              <a:highlight>
                <a:srgbClr val="FFFFFF"/>
              </a:highlight>
              <a:latin typeface="Lato"/>
              <a:ea typeface="Lato"/>
              <a:cs typeface="Lato"/>
              <a:sym typeface="Lato"/>
            </a:endParaRPr>
          </a:p>
          <a:p>
            <a:pPr indent="0" lvl="0" marL="0" rtl="0" algn="l">
              <a:lnSpc>
                <a:spcPct val="183333"/>
              </a:lnSpc>
              <a:spcBef>
                <a:spcPts val="200"/>
              </a:spcBef>
              <a:spcAft>
                <a:spcPts val="0"/>
              </a:spcAft>
              <a:buClr>
                <a:schemeClr val="dk1"/>
              </a:buClr>
              <a:buSzPts val="1100"/>
              <a:buFont typeface="Arial"/>
              <a:buNone/>
            </a:pPr>
            <a:r>
              <a:rPr lang="en" sz="1350">
                <a:solidFill>
                  <a:srgbClr val="222222"/>
                </a:solidFill>
                <a:highlight>
                  <a:srgbClr val="FFFFFF"/>
                </a:highlight>
                <a:latin typeface="Lato"/>
                <a:ea typeface="Lato"/>
                <a:cs typeface="Lato"/>
                <a:sym typeface="Lato"/>
              </a:rPr>
              <a:t>When the data is perfectly linearly separable only then we can use Linear SVM. Perfectly linearly separable means that the data points can be classified into 2 classes by using a single straight line(if 2D).</a:t>
            </a:r>
            <a:endParaRPr sz="1350">
              <a:solidFill>
                <a:srgbClr val="222222"/>
              </a:solidFill>
              <a:highlight>
                <a:srgbClr val="FFFFFF"/>
              </a:highlight>
              <a:latin typeface="Lato"/>
              <a:ea typeface="Lato"/>
              <a:cs typeface="Lato"/>
              <a:sym typeface="Lato"/>
            </a:endParaRPr>
          </a:p>
          <a:p>
            <a:pPr indent="0" lvl="0" marL="0" rtl="0" algn="l">
              <a:lnSpc>
                <a:spcPct val="120000"/>
              </a:lnSpc>
              <a:spcBef>
                <a:spcPts val="1200"/>
              </a:spcBef>
              <a:spcAft>
                <a:spcPts val="0"/>
              </a:spcAft>
              <a:buClr>
                <a:schemeClr val="dk1"/>
              </a:buClr>
              <a:buSzPts val="1100"/>
              <a:buFont typeface="Arial"/>
              <a:buNone/>
            </a:pPr>
            <a:r>
              <a:rPr lang="en" sz="1800">
                <a:solidFill>
                  <a:srgbClr val="222222"/>
                </a:solidFill>
                <a:highlight>
                  <a:srgbClr val="FFFFFF"/>
                </a:highlight>
                <a:latin typeface="Lato"/>
                <a:ea typeface="Lato"/>
                <a:cs typeface="Lato"/>
                <a:sym typeface="Lato"/>
              </a:rPr>
              <a:t>Non-Linear SVM</a:t>
            </a:r>
            <a:endParaRPr sz="1800">
              <a:solidFill>
                <a:srgbClr val="222222"/>
              </a:solidFill>
              <a:highlight>
                <a:srgbClr val="FFFFFF"/>
              </a:highlight>
              <a:latin typeface="Lato"/>
              <a:ea typeface="Lato"/>
              <a:cs typeface="Lato"/>
              <a:sym typeface="Lato"/>
            </a:endParaRPr>
          </a:p>
          <a:p>
            <a:pPr indent="0" lvl="0" marL="0" rtl="0" algn="l">
              <a:lnSpc>
                <a:spcPct val="183333"/>
              </a:lnSpc>
              <a:spcBef>
                <a:spcPts val="200"/>
              </a:spcBef>
              <a:spcAft>
                <a:spcPts val="1200"/>
              </a:spcAft>
              <a:buNone/>
            </a:pPr>
            <a:r>
              <a:rPr lang="en" sz="1350">
                <a:solidFill>
                  <a:srgbClr val="222222"/>
                </a:solidFill>
                <a:highlight>
                  <a:srgbClr val="FFFFFF"/>
                </a:highlight>
                <a:latin typeface="Lato"/>
                <a:ea typeface="Lato"/>
                <a:cs typeface="Lato"/>
                <a:sym typeface="Lato"/>
              </a:rPr>
              <a:t>When the data is not linearly separable then we can use Non-Linear SVM, which means when the data points cannot be separated into 2 classes by using a straight line (if 2D) then we use some advanced techniques like kernel tricks to classify them. In most real-world applications we do not find linearly separable datapoints hence we use kernel trick to solve them.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ctrTitle"/>
          </p:nvPr>
        </p:nvSpPr>
        <p:spPr>
          <a:xfrm>
            <a:off x="361400" y="297325"/>
            <a:ext cx="6683100" cy="51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Working of SVM</a:t>
            </a:r>
            <a:endParaRPr/>
          </a:p>
        </p:txBody>
      </p:sp>
      <p:sp>
        <p:nvSpPr>
          <p:cNvPr id="234" name="Google Shape;234;p39"/>
          <p:cNvSpPr txBox="1"/>
          <p:nvPr>
            <p:ph idx="1" type="subTitle"/>
          </p:nvPr>
        </p:nvSpPr>
        <p:spPr>
          <a:xfrm>
            <a:off x="311700" y="807625"/>
            <a:ext cx="8520600" cy="42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50">
                <a:solidFill>
                  <a:srgbClr val="222222"/>
                </a:solidFill>
                <a:highlight>
                  <a:srgbClr val="FFFFFF"/>
                </a:highlight>
                <a:latin typeface="Lato"/>
                <a:ea typeface="Lato"/>
                <a:cs typeface="Lato"/>
                <a:sym typeface="Lato"/>
              </a:rPr>
              <a:t>Let’s understand the working of SVM using an example. Suppose we have a dataset that has two classes (green and blue). We want to classify that the new data point as either blue or green. To classify these points, we can have many decision boundaries, but the question is which is the best and how do we find it?Since we are plotting the data points in a 2-dimensional graph we call this decision boundary a straight line but if we have more dimensions, we call this decision boundary a “hyperplane”</a:t>
            </a:r>
            <a:endParaRPr sz="3000"/>
          </a:p>
        </p:txBody>
      </p:sp>
      <p:pic>
        <p:nvPicPr>
          <p:cNvPr id="235" name="Google Shape;235;p39"/>
          <p:cNvPicPr preferRelativeResize="0"/>
          <p:nvPr/>
        </p:nvPicPr>
        <p:blipFill>
          <a:blip r:embed="rId3">
            <a:alphaModFix/>
          </a:blip>
          <a:stretch>
            <a:fillRect/>
          </a:stretch>
        </p:blipFill>
        <p:spPr>
          <a:xfrm>
            <a:off x="2875175" y="2571750"/>
            <a:ext cx="2863051" cy="2339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ctrTitle"/>
          </p:nvPr>
        </p:nvSpPr>
        <p:spPr>
          <a:xfrm>
            <a:off x="311700" y="744575"/>
            <a:ext cx="8089200" cy="617700"/>
          </a:xfrm>
          <a:prstGeom prst="rect">
            <a:avLst/>
          </a:prstGeom>
        </p:spPr>
        <p:txBody>
          <a:bodyPr anchorCtr="0" anchor="b"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54098"/>
              <a:buFont typeface="Arial"/>
              <a:buNone/>
            </a:pPr>
            <a:r>
              <a:rPr lang="en" sz="2033">
                <a:solidFill>
                  <a:srgbClr val="222222"/>
                </a:solidFill>
                <a:highlight>
                  <a:srgbClr val="FFFFFF"/>
                </a:highlight>
                <a:latin typeface="Lato"/>
                <a:ea typeface="Lato"/>
                <a:cs typeface="Lato"/>
                <a:sym typeface="Lato"/>
              </a:rPr>
              <a:t>Optimization function</a:t>
            </a:r>
            <a:endParaRPr sz="2033">
              <a:solidFill>
                <a:srgbClr val="222222"/>
              </a:solidFill>
              <a:highlight>
                <a:srgbClr val="FFFFFF"/>
              </a:highlight>
              <a:latin typeface="Lato"/>
              <a:ea typeface="Lato"/>
              <a:cs typeface="Lato"/>
              <a:sym typeface="Lato"/>
            </a:endParaRPr>
          </a:p>
          <a:p>
            <a:pPr indent="0" lvl="0" marL="0" rtl="0" algn="ctr">
              <a:spcBef>
                <a:spcPts val="400"/>
              </a:spcBef>
              <a:spcAft>
                <a:spcPts val="0"/>
              </a:spcAft>
              <a:buNone/>
            </a:pPr>
            <a:r>
              <a:t/>
            </a:r>
            <a:endParaRPr/>
          </a:p>
        </p:txBody>
      </p:sp>
      <p:sp>
        <p:nvSpPr>
          <p:cNvPr id="241" name="Google Shape;241;p40"/>
          <p:cNvSpPr txBox="1"/>
          <p:nvPr>
            <p:ph idx="1" type="subTitle"/>
          </p:nvPr>
        </p:nvSpPr>
        <p:spPr>
          <a:xfrm>
            <a:off x="311700" y="744575"/>
            <a:ext cx="8520600" cy="41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i="1"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rPr lang="en" sz="1350">
                <a:solidFill>
                  <a:srgbClr val="222222"/>
                </a:solidFill>
                <a:highlight>
                  <a:srgbClr val="FFFFFF"/>
                </a:highlight>
                <a:latin typeface="Lato"/>
                <a:ea typeface="Lato"/>
                <a:cs typeface="Lato"/>
                <a:sym typeface="Lato"/>
              </a:rPr>
              <a:t>This is the </a:t>
            </a:r>
            <a:r>
              <a:rPr lang="en" sz="1350">
                <a:solidFill>
                  <a:srgbClr val="222222"/>
                </a:solidFill>
                <a:highlight>
                  <a:srgbClr val="FFFFFF"/>
                </a:highlight>
                <a:latin typeface="Lato"/>
                <a:ea typeface="Lato"/>
                <a:cs typeface="Lato"/>
                <a:sym typeface="Lato"/>
              </a:rPr>
              <a:t>optimization function but there is a catch here that we don’t find this type of perfectly linearly separable data in the industry, there is hardly any case we get this type of data and hence we fail to use this condition we proved here. </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rPr lang="en" sz="1350">
                <a:solidFill>
                  <a:srgbClr val="222222"/>
                </a:solidFill>
                <a:highlight>
                  <a:srgbClr val="FFFFFF"/>
                </a:highlight>
                <a:latin typeface="Lato"/>
                <a:ea typeface="Lato"/>
                <a:cs typeface="Lato"/>
                <a:sym typeface="Lato"/>
              </a:rPr>
              <a:t>This type of problem which we just studied is called Hard Margin SVM.</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l">
              <a:lnSpc>
                <a:spcPct val="120000"/>
              </a:lnSpc>
              <a:spcBef>
                <a:spcPts val="0"/>
              </a:spcBef>
              <a:spcAft>
                <a:spcPts val="0"/>
              </a:spcAft>
              <a:buNone/>
            </a:pPr>
            <a:r>
              <a:rPr lang="en" sz="1700">
                <a:solidFill>
                  <a:srgbClr val="222222"/>
                </a:solidFill>
                <a:highlight>
                  <a:srgbClr val="FFFFFF"/>
                </a:highlight>
                <a:latin typeface="Lato"/>
                <a:ea typeface="Lato"/>
                <a:cs typeface="Lato"/>
                <a:sym typeface="Lato"/>
              </a:rPr>
              <a:t>Soft Margin SVM</a:t>
            </a:r>
            <a:endParaRPr sz="1700">
              <a:solidFill>
                <a:srgbClr val="222222"/>
              </a:solidFill>
              <a:highlight>
                <a:srgbClr val="FFFFFF"/>
              </a:highlight>
              <a:latin typeface="Lato"/>
              <a:ea typeface="Lato"/>
              <a:cs typeface="Lato"/>
              <a:sym typeface="Lato"/>
            </a:endParaRPr>
          </a:p>
          <a:p>
            <a:pPr indent="0" lvl="0" marL="0" rtl="0" algn="l">
              <a:lnSpc>
                <a:spcPct val="120000"/>
              </a:lnSpc>
              <a:spcBef>
                <a:spcPts val="400"/>
              </a:spcBef>
              <a:spcAft>
                <a:spcPts val="0"/>
              </a:spcAft>
              <a:buNone/>
            </a:pPr>
            <a:r>
              <a:rPr lang="en" sz="1350">
                <a:solidFill>
                  <a:srgbClr val="222222"/>
                </a:solidFill>
                <a:highlight>
                  <a:srgbClr val="FFFFFF"/>
                </a:highlight>
                <a:latin typeface="Lato"/>
                <a:ea typeface="Lato"/>
                <a:cs typeface="Lato"/>
                <a:sym typeface="Lato"/>
              </a:rPr>
              <a:t>In real-life applications we don’t find any dataset which is linearly separable, what we’ll find is either an almost linearly separable dataset or a non-linearly separable dataset. In this scenario, we can’t use the trick we proved above because it says that it will function only when the dataset is perfectly linearly separable.</a:t>
            </a:r>
            <a:endParaRPr sz="1350">
              <a:solidFill>
                <a:srgbClr val="222222"/>
              </a:solidFill>
              <a:highlight>
                <a:srgbClr val="FFFFFF"/>
              </a:highlight>
              <a:latin typeface="Lato"/>
              <a:ea typeface="Lato"/>
              <a:cs typeface="Lato"/>
              <a:sym typeface="Lato"/>
            </a:endParaRPr>
          </a:p>
          <a:p>
            <a:pPr indent="0" lvl="0" marL="0" rtl="0" algn="l">
              <a:lnSpc>
                <a:spcPct val="120000"/>
              </a:lnSpc>
              <a:spcBef>
                <a:spcPts val="40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l">
              <a:spcBef>
                <a:spcPts val="400"/>
              </a:spcBef>
              <a:spcAft>
                <a:spcPts val="0"/>
              </a:spcAft>
              <a:buClr>
                <a:schemeClr val="dk1"/>
              </a:buClr>
              <a:buSzPts val="1100"/>
              <a:buFont typeface="Arial"/>
              <a:buNone/>
            </a:pPr>
            <a:r>
              <a:t/>
            </a:r>
            <a:endParaRPr sz="1350">
              <a:solidFill>
                <a:srgbClr val="222222"/>
              </a:solidFill>
              <a:highlight>
                <a:srgbClr val="FFFFFF"/>
              </a:highlight>
              <a:latin typeface="Lato"/>
              <a:ea typeface="Lato"/>
              <a:cs typeface="Lato"/>
              <a:sym typeface="Lato"/>
            </a:endParaRPr>
          </a:p>
        </p:txBody>
      </p:sp>
      <p:pic>
        <p:nvPicPr>
          <p:cNvPr id="242" name="Google Shape;242;p40"/>
          <p:cNvPicPr preferRelativeResize="0"/>
          <p:nvPr/>
        </p:nvPicPr>
        <p:blipFill>
          <a:blip r:embed="rId3">
            <a:alphaModFix/>
          </a:blip>
          <a:stretch>
            <a:fillRect/>
          </a:stretch>
        </p:blipFill>
        <p:spPr>
          <a:xfrm>
            <a:off x="2770825" y="3515100"/>
            <a:ext cx="3502950" cy="1050275"/>
          </a:xfrm>
          <a:prstGeom prst="rect">
            <a:avLst/>
          </a:prstGeom>
          <a:noFill/>
          <a:ln>
            <a:noFill/>
          </a:ln>
        </p:spPr>
      </p:pic>
      <p:pic>
        <p:nvPicPr>
          <p:cNvPr id="243" name="Google Shape;243;p40"/>
          <p:cNvPicPr preferRelativeResize="0"/>
          <p:nvPr/>
        </p:nvPicPr>
        <p:blipFill>
          <a:blip r:embed="rId4">
            <a:alphaModFix/>
          </a:blip>
          <a:stretch>
            <a:fillRect/>
          </a:stretch>
        </p:blipFill>
        <p:spPr>
          <a:xfrm>
            <a:off x="2139400" y="609600"/>
            <a:ext cx="4979499" cy="683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ctrTitle"/>
          </p:nvPr>
        </p:nvSpPr>
        <p:spPr>
          <a:xfrm>
            <a:off x="311700" y="61250"/>
            <a:ext cx="8434800" cy="482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1650">
                <a:solidFill>
                  <a:srgbClr val="222222"/>
                </a:solidFill>
                <a:highlight>
                  <a:srgbClr val="FFFFFF"/>
                </a:highlight>
                <a:latin typeface="Lato"/>
                <a:ea typeface="Lato"/>
                <a:cs typeface="Lato"/>
                <a:sym typeface="Lato"/>
              </a:rPr>
              <a:t>For all the </a:t>
            </a:r>
            <a:r>
              <a:rPr i="1" lang="en" sz="1650">
                <a:solidFill>
                  <a:srgbClr val="222222"/>
                </a:solidFill>
                <a:highlight>
                  <a:srgbClr val="FFFFFF"/>
                </a:highlight>
                <a:latin typeface="Lato"/>
                <a:ea typeface="Lato"/>
                <a:cs typeface="Lato"/>
                <a:sym typeface="Lato"/>
              </a:rPr>
              <a:t>correctly classified</a:t>
            </a:r>
            <a:r>
              <a:rPr lang="en" sz="1650">
                <a:solidFill>
                  <a:srgbClr val="222222"/>
                </a:solidFill>
                <a:highlight>
                  <a:srgbClr val="FFFFFF"/>
                </a:highlight>
                <a:latin typeface="Lato"/>
                <a:ea typeface="Lato"/>
                <a:cs typeface="Lato"/>
                <a:sym typeface="Lato"/>
              </a:rPr>
              <a:t> points our zeta will be equal to 0 and for all the </a:t>
            </a:r>
            <a:r>
              <a:rPr i="1" lang="en" sz="1650">
                <a:solidFill>
                  <a:srgbClr val="222222"/>
                </a:solidFill>
                <a:highlight>
                  <a:srgbClr val="FFFFFF"/>
                </a:highlight>
                <a:latin typeface="Lato"/>
                <a:ea typeface="Lato"/>
                <a:cs typeface="Lato"/>
                <a:sym typeface="Lato"/>
              </a:rPr>
              <a:t>incorrectly classified</a:t>
            </a:r>
            <a:r>
              <a:rPr lang="en" sz="1650">
                <a:solidFill>
                  <a:srgbClr val="222222"/>
                </a:solidFill>
                <a:highlight>
                  <a:srgbClr val="FFFFFF"/>
                </a:highlight>
                <a:latin typeface="Lato"/>
                <a:ea typeface="Lato"/>
                <a:cs typeface="Lato"/>
                <a:sym typeface="Lato"/>
              </a:rPr>
              <a:t> points the zeta is simply the distance of that particular point from its correct hyperplane that means if we see the wrongly classified green points the value of zeta will be the distance of these points from L1 hyperplane and for wrongly classified redpoint zeta will be the distance of that point from L2 hyperplane.</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rPr lang="en" sz="1572">
                <a:solidFill>
                  <a:srgbClr val="222222"/>
                </a:solidFill>
                <a:highlight>
                  <a:srgbClr val="FFFFFF"/>
                </a:highlight>
                <a:latin typeface="Lato"/>
                <a:ea typeface="Lato"/>
                <a:cs typeface="Lato"/>
                <a:sym typeface="Lato"/>
              </a:rPr>
              <a:t>So now we can say that our that are SVM Error = Margin Error + Classification Error. The higher the margin, the lower would-be margin error, and vice versa</a:t>
            </a:r>
            <a:endParaRPr sz="1872">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222222"/>
              </a:solidFill>
              <a:highlight>
                <a:srgbClr val="FFFFFF"/>
              </a:highlight>
              <a:latin typeface="Lato"/>
              <a:ea typeface="Lato"/>
              <a:cs typeface="Lato"/>
              <a:sym typeface="Lato"/>
            </a:endParaRPr>
          </a:p>
        </p:txBody>
      </p:sp>
      <p:pic>
        <p:nvPicPr>
          <p:cNvPr id="249" name="Google Shape;249;p41"/>
          <p:cNvPicPr preferRelativeResize="0"/>
          <p:nvPr/>
        </p:nvPicPr>
        <p:blipFill>
          <a:blip r:embed="rId3">
            <a:alphaModFix/>
          </a:blip>
          <a:stretch>
            <a:fillRect/>
          </a:stretch>
        </p:blipFill>
        <p:spPr>
          <a:xfrm>
            <a:off x="2662025" y="1583113"/>
            <a:ext cx="2816925" cy="197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24528" y="352275"/>
            <a:ext cx="5562000" cy="74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80"/>
              <a:t>Custering</a:t>
            </a:r>
            <a:endParaRPr sz="3580"/>
          </a:p>
        </p:txBody>
      </p:sp>
      <p:sp>
        <p:nvSpPr>
          <p:cNvPr id="67" name="Google Shape;67;p15"/>
          <p:cNvSpPr txBox="1"/>
          <p:nvPr>
            <p:ph idx="1" type="subTitle"/>
          </p:nvPr>
        </p:nvSpPr>
        <p:spPr>
          <a:xfrm>
            <a:off x="228750" y="1024350"/>
            <a:ext cx="8783100" cy="397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Basic idea: Group together similar instances</a:t>
            </a:r>
            <a:endParaRPr sz="1600"/>
          </a:p>
          <a:p>
            <a:pPr indent="0" lvl="0" marL="0" rtl="0" algn="l">
              <a:spcBef>
                <a:spcPts val="0"/>
              </a:spcBef>
              <a:spcAft>
                <a:spcPts val="0"/>
              </a:spcAft>
              <a:buClr>
                <a:schemeClr val="dk1"/>
              </a:buClr>
              <a:buSzPts val="1100"/>
              <a:buFont typeface="Arial"/>
              <a:buNone/>
            </a:pPr>
            <a:r>
              <a:rPr lang="en" sz="1600"/>
              <a:t>Example: 2D point patterns</a:t>
            </a:r>
            <a:endParaRPr sz="1600"/>
          </a:p>
          <a:p>
            <a:pPr indent="0" lvl="0" marL="0" rtl="0" algn="ctr">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224525" y="1779425"/>
            <a:ext cx="3981799" cy="2116424"/>
          </a:xfrm>
          <a:prstGeom prst="rect">
            <a:avLst/>
          </a:prstGeom>
          <a:noFill/>
          <a:ln>
            <a:noFill/>
          </a:ln>
        </p:spPr>
      </p:pic>
      <p:pic>
        <p:nvPicPr>
          <p:cNvPr id="69" name="Google Shape;69;p15"/>
          <p:cNvPicPr preferRelativeResize="0"/>
          <p:nvPr/>
        </p:nvPicPr>
        <p:blipFill>
          <a:blip r:embed="rId4">
            <a:alphaModFix/>
          </a:blip>
          <a:stretch>
            <a:fillRect/>
          </a:stretch>
        </p:blipFill>
        <p:spPr>
          <a:xfrm>
            <a:off x="324750" y="4021100"/>
            <a:ext cx="3718124" cy="75080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idx="1" type="subTitle"/>
          </p:nvPr>
        </p:nvSpPr>
        <p:spPr>
          <a:xfrm>
            <a:off x="311700" y="323025"/>
            <a:ext cx="8520600" cy="47706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lang="en" sz="1700">
                <a:solidFill>
                  <a:srgbClr val="222222"/>
                </a:solidFill>
                <a:highlight>
                  <a:srgbClr val="FFFFFF"/>
                </a:highlight>
                <a:latin typeface="Lato"/>
                <a:ea typeface="Lato"/>
                <a:cs typeface="Lato"/>
                <a:sym typeface="Lato"/>
              </a:rPr>
              <a:t>Kernels in Support Vector Machine</a:t>
            </a:r>
            <a:endParaRPr sz="1700">
              <a:solidFill>
                <a:srgbClr val="222222"/>
              </a:solidFill>
              <a:highlight>
                <a:srgbClr val="FFFFFF"/>
              </a:highlight>
              <a:latin typeface="Lato"/>
              <a:ea typeface="Lato"/>
              <a:cs typeface="Lato"/>
              <a:sym typeface="Lato"/>
            </a:endParaRPr>
          </a:p>
          <a:p>
            <a:pPr indent="0" lvl="0" marL="0" rtl="0" algn="l">
              <a:spcBef>
                <a:spcPts val="400"/>
              </a:spcBef>
              <a:spcAft>
                <a:spcPts val="0"/>
              </a:spcAft>
              <a:buNone/>
            </a:pPr>
            <a:r>
              <a:rPr lang="en" sz="1350">
                <a:solidFill>
                  <a:srgbClr val="222222"/>
                </a:solidFill>
                <a:highlight>
                  <a:srgbClr val="FFFFFF"/>
                </a:highlight>
                <a:latin typeface="Lato"/>
                <a:ea typeface="Lato"/>
                <a:cs typeface="Lato"/>
                <a:sym typeface="Lato"/>
              </a:rPr>
              <a:t>The most interesting feature of SVM is that it can even work with a non-linear dataset and for this, we use “Kernel Trick” which makes it easier to classifies the points. Suppose we have a dataset like this:</a:t>
            </a:r>
            <a:endParaRPr sz="1350">
              <a:solidFill>
                <a:srgbClr val="222222"/>
              </a:solidFill>
              <a:highlight>
                <a:srgbClr val="FFFFFF"/>
              </a:highlight>
              <a:latin typeface="Lato"/>
              <a:ea typeface="Lato"/>
              <a:cs typeface="Lato"/>
              <a:sym typeface="Lato"/>
            </a:endParaRPr>
          </a:p>
          <a:p>
            <a:pPr indent="0" lvl="0" marL="0" rtl="0" algn="ctr">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ctr">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ctr">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ctr">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ctr">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ctr">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ctr">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rPr lang="en" sz="1350">
                <a:solidFill>
                  <a:srgbClr val="222222"/>
                </a:solidFill>
                <a:highlight>
                  <a:srgbClr val="FFFFFF"/>
                </a:highlight>
                <a:latin typeface="Lato"/>
                <a:ea typeface="Lato"/>
                <a:cs typeface="Lato"/>
                <a:sym typeface="Lato"/>
              </a:rPr>
              <a:t>Here we see we cannot draw a single line or say hyperplane which can classify the points correctly. So what we do is try converting this lower dimension space to a higher dimension space using some quadratic functions which will allow us to find a decision boundary that clearly divides the data points. These functions which help us do this are called Kernels and which kernel to use is purely determined by hyperparameter tuning.</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350">
              <a:solidFill>
                <a:srgbClr val="222222"/>
              </a:solidFill>
              <a:highlight>
                <a:srgbClr val="FFFFFF"/>
              </a:highlight>
              <a:latin typeface="Lato"/>
              <a:ea typeface="Lato"/>
              <a:cs typeface="Lato"/>
              <a:sym typeface="Lato"/>
            </a:endParaRPr>
          </a:p>
        </p:txBody>
      </p:sp>
      <p:pic>
        <p:nvPicPr>
          <p:cNvPr id="255" name="Google Shape;255;p42"/>
          <p:cNvPicPr preferRelativeResize="0"/>
          <p:nvPr/>
        </p:nvPicPr>
        <p:blipFill>
          <a:blip r:embed="rId3">
            <a:alphaModFix/>
          </a:blip>
          <a:stretch>
            <a:fillRect/>
          </a:stretch>
        </p:blipFill>
        <p:spPr>
          <a:xfrm>
            <a:off x="3077221" y="1202525"/>
            <a:ext cx="1892350" cy="1369225"/>
          </a:xfrm>
          <a:prstGeom prst="rect">
            <a:avLst/>
          </a:prstGeom>
          <a:noFill/>
          <a:ln>
            <a:noFill/>
          </a:ln>
        </p:spPr>
      </p:pic>
      <p:pic>
        <p:nvPicPr>
          <p:cNvPr id="256" name="Google Shape;256;p42"/>
          <p:cNvPicPr preferRelativeResize="0"/>
          <p:nvPr/>
        </p:nvPicPr>
        <p:blipFill>
          <a:blip r:embed="rId4">
            <a:alphaModFix/>
          </a:blip>
          <a:stretch>
            <a:fillRect/>
          </a:stretch>
        </p:blipFill>
        <p:spPr>
          <a:xfrm>
            <a:off x="2670325" y="3499700"/>
            <a:ext cx="4351602" cy="164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148250" y="265075"/>
            <a:ext cx="8520600" cy="595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800"/>
              <a:t>What is the meaning of “similar” data points</a:t>
            </a:r>
            <a:endParaRPr sz="2800"/>
          </a:p>
        </p:txBody>
      </p:sp>
      <p:sp>
        <p:nvSpPr>
          <p:cNvPr id="75" name="Google Shape;75;p16"/>
          <p:cNvSpPr txBox="1"/>
          <p:nvPr>
            <p:ph idx="1" type="subTitle"/>
          </p:nvPr>
        </p:nvSpPr>
        <p:spPr>
          <a:xfrm>
            <a:off x="250625" y="1198700"/>
            <a:ext cx="8598000" cy="36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 One option: small Euclidean distance (squared)</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t/>
            </a:r>
            <a:endParaRPr sz="2200"/>
          </a:p>
          <a:p>
            <a:pPr indent="0" lvl="0" marL="0" rtl="0" algn="l">
              <a:spcBef>
                <a:spcPts val="0"/>
              </a:spcBef>
              <a:spcAft>
                <a:spcPts val="0"/>
              </a:spcAft>
              <a:buNone/>
            </a:pPr>
            <a:r>
              <a:rPr lang="en" sz="2200"/>
              <a:t> Clustering results are crucially dependent on the measure of similarity (or distance) between “points” to be clustered and the domain knowledge of the data points being considered. </a:t>
            </a:r>
            <a:endParaRPr sz="2200"/>
          </a:p>
        </p:txBody>
      </p:sp>
      <p:pic>
        <p:nvPicPr>
          <p:cNvPr id="76" name="Google Shape;76;p16"/>
          <p:cNvPicPr preferRelativeResize="0"/>
          <p:nvPr/>
        </p:nvPicPr>
        <p:blipFill>
          <a:blip r:embed="rId3">
            <a:alphaModFix/>
          </a:blip>
          <a:stretch>
            <a:fillRect/>
          </a:stretch>
        </p:blipFill>
        <p:spPr>
          <a:xfrm>
            <a:off x="1782072" y="2120697"/>
            <a:ext cx="4767175" cy="73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159150" y="207050"/>
            <a:ext cx="6128700" cy="64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80"/>
              <a:t>Introduction to K-Means Clustering </a:t>
            </a:r>
            <a:endParaRPr sz="2580"/>
          </a:p>
        </p:txBody>
      </p:sp>
      <p:sp>
        <p:nvSpPr>
          <p:cNvPr id="82" name="Google Shape;82;p17"/>
          <p:cNvSpPr txBox="1"/>
          <p:nvPr>
            <p:ph idx="1" type="subTitle"/>
          </p:nvPr>
        </p:nvSpPr>
        <p:spPr>
          <a:xfrm>
            <a:off x="311700" y="980750"/>
            <a:ext cx="8520600" cy="383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42"/>
              <a:t>The points within a cluster should be similar to each other. So, our aim here is to minimize the distance between the points within a cluster. Let’s now take an example to understand how K-Means actually works: We have these 8 points and we want to apply K-Means to create </a:t>
            </a:r>
            <a:endParaRPr sz="1942"/>
          </a:p>
          <a:p>
            <a:pPr indent="0" lvl="0" marL="0" rtl="0" algn="l">
              <a:spcBef>
                <a:spcPts val="0"/>
              </a:spcBef>
              <a:spcAft>
                <a:spcPts val="0"/>
              </a:spcAft>
              <a:buNone/>
            </a:pPr>
            <a:r>
              <a:rPr lang="en" sz="1942"/>
              <a:t>clusters for these points. Here’s how we can do it. </a:t>
            </a:r>
            <a:endParaRPr sz="1942"/>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726"/>
              <a:t>Step 1: Choose the number of clusters k</a:t>
            </a:r>
            <a:endParaRPr sz="1726"/>
          </a:p>
          <a:p>
            <a:pPr indent="0" lvl="0" marL="0" rtl="0" algn="l">
              <a:spcBef>
                <a:spcPts val="0"/>
              </a:spcBef>
              <a:spcAft>
                <a:spcPts val="0"/>
              </a:spcAft>
              <a:buNone/>
            </a:pPr>
            <a:r>
              <a:rPr lang="en" sz="1726"/>
              <a:t>The first step in K-Means is to pick the number of clusters, k.</a:t>
            </a:r>
            <a:endParaRPr sz="1726"/>
          </a:p>
          <a:p>
            <a:pPr indent="0" lvl="0" marL="0" rtl="0" algn="l">
              <a:spcBef>
                <a:spcPts val="0"/>
              </a:spcBef>
              <a:spcAft>
                <a:spcPts val="0"/>
              </a:spcAft>
              <a:buNone/>
            </a:pPr>
            <a:r>
              <a:t/>
            </a:r>
            <a:endParaRPr sz="1726"/>
          </a:p>
          <a:p>
            <a:pPr indent="0" lvl="0" marL="0" rtl="0" algn="l">
              <a:spcBef>
                <a:spcPts val="0"/>
              </a:spcBef>
              <a:spcAft>
                <a:spcPts val="0"/>
              </a:spcAft>
              <a:buClr>
                <a:schemeClr val="dk1"/>
              </a:buClr>
              <a:buSzPts val="1100"/>
              <a:buFont typeface="Arial"/>
              <a:buNone/>
            </a:pPr>
            <a:r>
              <a:t/>
            </a:r>
            <a:endParaRPr sz="1726"/>
          </a:p>
          <a:p>
            <a:pPr indent="0" lvl="0" marL="0" rtl="0" algn="l">
              <a:spcBef>
                <a:spcPts val="0"/>
              </a:spcBef>
              <a:spcAft>
                <a:spcPts val="0"/>
              </a:spcAft>
              <a:buClr>
                <a:schemeClr val="dk1"/>
              </a:buClr>
              <a:buSzPts val="1100"/>
              <a:buFont typeface="Arial"/>
              <a:buNone/>
            </a:pPr>
            <a:r>
              <a:rPr lang="en" sz="1726"/>
              <a:t>Step 2: Select k random points from the data as centroids</a:t>
            </a:r>
            <a:endParaRPr sz="1726"/>
          </a:p>
          <a:p>
            <a:pPr indent="0" lvl="0" marL="0" rtl="0" algn="l">
              <a:spcBef>
                <a:spcPts val="0"/>
              </a:spcBef>
              <a:spcAft>
                <a:spcPts val="0"/>
              </a:spcAft>
              <a:buNone/>
            </a:pPr>
            <a:r>
              <a:rPr lang="en" sz="1726"/>
              <a:t>Next, we randomly select the centroid for each cluster. Let’s say we </a:t>
            </a:r>
            <a:endParaRPr sz="1726"/>
          </a:p>
          <a:p>
            <a:pPr indent="0" lvl="0" marL="0" rtl="0" algn="l">
              <a:spcBef>
                <a:spcPts val="0"/>
              </a:spcBef>
              <a:spcAft>
                <a:spcPts val="0"/>
              </a:spcAft>
              <a:buNone/>
            </a:pPr>
            <a:r>
              <a:rPr lang="en" sz="1726"/>
              <a:t>want to have 2 clusters, so k is equal to 2 here. We then</a:t>
            </a:r>
            <a:endParaRPr sz="1726"/>
          </a:p>
          <a:p>
            <a:pPr indent="0" lvl="0" marL="0" rtl="0" algn="l">
              <a:spcBef>
                <a:spcPts val="0"/>
              </a:spcBef>
              <a:spcAft>
                <a:spcPts val="0"/>
              </a:spcAft>
              <a:buNone/>
            </a:pPr>
            <a:r>
              <a:rPr lang="en" sz="1726"/>
              <a:t> randomly select the centroid:</a:t>
            </a:r>
            <a:endParaRPr/>
          </a:p>
        </p:txBody>
      </p:sp>
      <p:pic>
        <p:nvPicPr>
          <p:cNvPr id="83" name="Google Shape;83;p17"/>
          <p:cNvPicPr preferRelativeResize="0"/>
          <p:nvPr/>
        </p:nvPicPr>
        <p:blipFill>
          <a:blip r:embed="rId3">
            <a:alphaModFix/>
          </a:blip>
          <a:stretch>
            <a:fillRect/>
          </a:stretch>
        </p:blipFill>
        <p:spPr>
          <a:xfrm>
            <a:off x="7070200" y="1830488"/>
            <a:ext cx="2019300" cy="362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flipH="1">
            <a:off x="311575" y="414075"/>
            <a:ext cx="7741500" cy="301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420">
                <a:solidFill>
                  <a:schemeClr val="dk2"/>
                </a:solidFill>
              </a:rPr>
              <a:t>Step 3: Assign all the points to the closest cluster centroid Once we have initialized the centroids, we assign each point to the closest cluster centroid: </a:t>
            </a:r>
            <a:endParaRPr sz="1420">
              <a:solidFill>
                <a:schemeClr val="dk2"/>
              </a:solidFill>
            </a:endParaRPr>
          </a:p>
          <a:p>
            <a:pPr indent="0" lvl="0" marL="0" rtl="0" algn="l">
              <a:spcBef>
                <a:spcPts val="0"/>
              </a:spcBef>
              <a:spcAft>
                <a:spcPts val="0"/>
              </a:spcAft>
              <a:buSzPts val="990"/>
              <a:buNone/>
            </a:pPr>
            <a:r>
              <a:t/>
            </a:r>
            <a:endParaRPr sz="1420">
              <a:solidFill>
                <a:schemeClr val="dk2"/>
              </a:solidFill>
            </a:endParaRPr>
          </a:p>
          <a:p>
            <a:pPr indent="0" lvl="0" marL="0" rtl="0" algn="l">
              <a:spcBef>
                <a:spcPts val="0"/>
              </a:spcBef>
              <a:spcAft>
                <a:spcPts val="0"/>
              </a:spcAft>
              <a:buSzPts val="990"/>
              <a:buNone/>
            </a:pPr>
            <a:r>
              <a:t/>
            </a:r>
            <a:endParaRPr sz="1420">
              <a:solidFill>
                <a:schemeClr val="dk2"/>
              </a:solidFill>
            </a:endParaRPr>
          </a:p>
          <a:p>
            <a:pPr indent="0" lvl="0" marL="0" rtl="0" algn="l">
              <a:spcBef>
                <a:spcPts val="0"/>
              </a:spcBef>
              <a:spcAft>
                <a:spcPts val="0"/>
              </a:spcAft>
              <a:buSzPts val="990"/>
              <a:buNone/>
            </a:pPr>
            <a:r>
              <a:rPr lang="en" sz="1420">
                <a:solidFill>
                  <a:schemeClr val="dk2"/>
                </a:solidFill>
              </a:rPr>
              <a:t>Step 4: Recompute the centroids of newly formed clusters Now, once </a:t>
            </a:r>
            <a:endParaRPr sz="1420">
              <a:solidFill>
                <a:schemeClr val="dk2"/>
              </a:solidFill>
            </a:endParaRPr>
          </a:p>
          <a:p>
            <a:pPr indent="0" lvl="0" marL="0" rtl="0" algn="l">
              <a:spcBef>
                <a:spcPts val="0"/>
              </a:spcBef>
              <a:spcAft>
                <a:spcPts val="0"/>
              </a:spcAft>
              <a:buSzPts val="990"/>
              <a:buNone/>
            </a:pPr>
            <a:r>
              <a:rPr lang="en" sz="1420">
                <a:solidFill>
                  <a:schemeClr val="dk2"/>
                </a:solidFill>
              </a:rPr>
              <a:t>we have assigned all of the points to either cluster, the next step is to </a:t>
            </a:r>
            <a:endParaRPr sz="1420">
              <a:solidFill>
                <a:schemeClr val="dk2"/>
              </a:solidFill>
            </a:endParaRPr>
          </a:p>
          <a:p>
            <a:pPr indent="0" lvl="0" marL="0" rtl="0" algn="l">
              <a:spcBef>
                <a:spcPts val="0"/>
              </a:spcBef>
              <a:spcAft>
                <a:spcPts val="0"/>
              </a:spcAft>
              <a:buSzPts val="990"/>
              <a:buNone/>
            </a:pPr>
            <a:r>
              <a:rPr lang="en" sz="1420">
                <a:solidFill>
                  <a:schemeClr val="dk2"/>
                </a:solidFill>
              </a:rPr>
              <a:t>compute the centroids of newly formed clusters:</a:t>
            </a:r>
            <a:endParaRPr sz="1420">
              <a:solidFill>
                <a:schemeClr val="dk2"/>
              </a:solidFill>
            </a:endParaRPr>
          </a:p>
          <a:p>
            <a:pPr indent="0" lvl="0" marL="0" rtl="0" algn="l">
              <a:spcBef>
                <a:spcPts val="0"/>
              </a:spcBef>
              <a:spcAft>
                <a:spcPts val="0"/>
              </a:spcAft>
              <a:buSzPts val="990"/>
              <a:buNone/>
            </a:pPr>
            <a:r>
              <a:t/>
            </a:r>
            <a:endParaRPr sz="1420">
              <a:solidFill>
                <a:schemeClr val="dk2"/>
              </a:solidFill>
            </a:endParaRPr>
          </a:p>
          <a:p>
            <a:pPr indent="0" lvl="0" marL="0" rtl="0" algn="l">
              <a:spcBef>
                <a:spcPts val="0"/>
              </a:spcBef>
              <a:spcAft>
                <a:spcPts val="0"/>
              </a:spcAft>
              <a:buClr>
                <a:schemeClr val="dk1"/>
              </a:buClr>
              <a:buSzPts val="990"/>
              <a:buFont typeface="Arial"/>
              <a:buNone/>
            </a:pPr>
            <a:r>
              <a:rPr lang="en" sz="1420">
                <a:solidFill>
                  <a:schemeClr val="dk2"/>
                </a:solidFill>
              </a:rPr>
              <a:t> Step 5: Repeat steps 3 and 4 We then repeat steps 3 and 4</a:t>
            </a:r>
            <a:endParaRPr sz="1420">
              <a:solidFill>
                <a:schemeClr val="dk2"/>
              </a:solidFill>
            </a:endParaRPr>
          </a:p>
          <a:p>
            <a:pPr indent="0" lvl="0" marL="0" rtl="0" algn="l">
              <a:spcBef>
                <a:spcPts val="0"/>
              </a:spcBef>
              <a:spcAft>
                <a:spcPts val="0"/>
              </a:spcAft>
              <a:buSzPts val="990"/>
              <a:buNone/>
            </a:pPr>
            <a:r>
              <a:t/>
            </a:r>
            <a:endParaRPr sz="3780"/>
          </a:p>
        </p:txBody>
      </p:sp>
      <p:sp>
        <p:nvSpPr>
          <p:cNvPr id="89" name="Google Shape;89;p18"/>
          <p:cNvSpPr txBox="1"/>
          <p:nvPr>
            <p:ph idx="1" type="subTitle"/>
          </p:nvPr>
        </p:nvSpPr>
        <p:spPr>
          <a:xfrm>
            <a:off x="311700" y="4043700"/>
            <a:ext cx="8520600" cy="792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The step of computing the centroid and assigning all the points to the cluster based on their distance from the centroid is a single iteration. </a:t>
            </a:r>
            <a:endParaRPr/>
          </a:p>
        </p:txBody>
      </p:sp>
      <p:pic>
        <p:nvPicPr>
          <p:cNvPr id="90" name="Google Shape;90;p18"/>
          <p:cNvPicPr preferRelativeResize="0"/>
          <p:nvPr/>
        </p:nvPicPr>
        <p:blipFill>
          <a:blip r:embed="rId3">
            <a:alphaModFix/>
          </a:blip>
          <a:stretch>
            <a:fillRect/>
          </a:stretch>
        </p:blipFill>
        <p:spPr>
          <a:xfrm>
            <a:off x="7403096" y="307571"/>
            <a:ext cx="1515800" cy="3224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268100" y="352275"/>
            <a:ext cx="5540100" cy="60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100"/>
              <a:t>K-Means Clustering</a:t>
            </a:r>
            <a:endParaRPr sz="4100"/>
          </a:p>
        </p:txBody>
      </p:sp>
      <p:sp>
        <p:nvSpPr>
          <p:cNvPr id="96" name="Google Shape;96;p19"/>
          <p:cNvSpPr txBox="1"/>
          <p:nvPr>
            <p:ph idx="1" type="subTitle"/>
          </p:nvPr>
        </p:nvSpPr>
        <p:spPr>
          <a:xfrm>
            <a:off x="268100" y="882675"/>
            <a:ext cx="8678700" cy="38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Input: A set of points 𝑥1 , … , 𝑥𝑛 𝜖 ℝ𝑑 ; an integer k denoting the number of clusters Output: A partition of the points into clusters C1 ,…, Ck along with a center 𝜇𝑗 for each cluster, so as to minimize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K-Means cost function can equivalently be rewritten as</a:t>
            </a:r>
            <a:endParaRPr sz="1600"/>
          </a:p>
        </p:txBody>
      </p:sp>
      <p:pic>
        <p:nvPicPr>
          <p:cNvPr id="97" name="Google Shape;97;p19"/>
          <p:cNvPicPr preferRelativeResize="0"/>
          <p:nvPr/>
        </p:nvPicPr>
        <p:blipFill>
          <a:blip r:embed="rId3">
            <a:alphaModFix/>
          </a:blip>
          <a:stretch>
            <a:fillRect/>
          </a:stretch>
        </p:blipFill>
        <p:spPr>
          <a:xfrm>
            <a:off x="3241000" y="1688049"/>
            <a:ext cx="2269833" cy="883700"/>
          </a:xfrm>
          <a:prstGeom prst="rect">
            <a:avLst/>
          </a:prstGeom>
          <a:noFill/>
          <a:ln>
            <a:noFill/>
          </a:ln>
        </p:spPr>
      </p:pic>
      <p:pic>
        <p:nvPicPr>
          <p:cNvPr id="98" name="Google Shape;98;p19"/>
          <p:cNvPicPr preferRelativeResize="0"/>
          <p:nvPr/>
        </p:nvPicPr>
        <p:blipFill>
          <a:blip r:embed="rId4">
            <a:alphaModFix/>
          </a:blip>
          <a:stretch>
            <a:fillRect/>
          </a:stretch>
        </p:blipFill>
        <p:spPr>
          <a:xfrm>
            <a:off x="3023550" y="3300925"/>
            <a:ext cx="2370575" cy="74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0" y="744575"/>
            <a:ext cx="4864500" cy="43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480"/>
              <a:t>Example- Tshirt based on S, M, L</a:t>
            </a:r>
            <a:endParaRPr sz="2480"/>
          </a:p>
        </p:txBody>
      </p:sp>
      <p:sp>
        <p:nvSpPr>
          <p:cNvPr id="104" name="Google Shape;104;p20"/>
          <p:cNvSpPr txBox="1"/>
          <p:nvPr>
            <p:ph idx="1" type="subTitle"/>
          </p:nvPr>
        </p:nvSpPr>
        <p:spPr>
          <a:xfrm>
            <a:off x="311700" y="1176875"/>
            <a:ext cx="8520600" cy="3737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39285"/>
              <a:buFont typeface="Arial"/>
              <a:buNone/>
            </a:pPr>
            <a:r>
              <a:rPr lang="en"/>
              <a:t>Height   Weight</a:t>
            </a:r>
            <a:endParaRPr/>
          </a:p>
          <a:p>
            <a:pPr indent="0" lvl="0" marL="0" rtl="0" algn="l">
              <a:spcBef>
                <a:spcPts val="0"/>
              </a:spcBef>
              <a:spcAft>
                <a:spcPts val="0"/>
              </a:spcAft>
              <a:buClr>
                <a:schemeClr val="dk1"/>
              </a:buClr>
              <a:buSzPct val="39285"/>
              <a:buFont typeface="Arial"/>
              <a:buNone/>
            </a:pPr>
            <a:r>
              <a:rPr lang="en"/>
              <a:t>166       68.30679  </a:t>
            </a:r>
            <a:endParaRPr/>
          </a:p>
          <a:p>
            <a:pPr indent="0" lvl="0" marL="0" rtl="0" algn="l">
              <a:spcBef>
                <a:spcPts val="0"/>
              </a:spcBef>
              <a:spcAft>
                <a:spcPts val="0"/>
              </a:spcAft>
              <a:buClr>
                <a:schemeClr val="dk1"/>
              </a:buClr>
              <a:buSzPct val="39285"/>
              <a:buFont typeface="Arial"/>
              <a:buNone/>
            </a:pPr>
            <a:r>
              <a:rPr lang="en"/>
              <a:t>178       55.79946</a:t>
            </a:r>
            <a:endParaRPr/>
          </a:p>
          <a:p>
            <a:pPr indent="0" lvl="0" marL="0" rtl="0" algn="l">
              <a:spcBef>
                <a:spcPts val="0"/>
              </a:spcBef>
              <a:spcAft>
                <a:spcPts val="0"/>
              </a:spcAft>
              <a:buClr>
                <a:schemeClr val="dk1"/>
              </a:buClr>
              <a:buSzPct val="39285"/>
              <a:buFont typeface="Arial"/>
              <a:buNone/>
            </a:pPr>
            <a:r>
              <a:rPr lang="en"/>
              <a:t>169       67.02459</a:t>
            </a:r>
            <a:endParaRPr/>
          </a:p>
          <a:p>
            <a:pPr indent="0" lvl="0" marL="0" rtl="0" algn="l">
              <a:spcBef>
                <a:spcPts val="0"/>
              </a:spcBef>
              <a:spcAft>
                <a:spcPts val="0"/>
              </a:spcAft>
              <a:buClr>
                <a:schemeClr val="dk1"/>
              </a:buClr>
              <a:buSzPct val="39285"/>
              <a:buFont typeface="Arial"/>
              <a:buNone/>
            </a:pPr>
            <a:r>
              <a:rPr lang="en"/>
              <a:t>173       78.27659</a:t>
            </a:r>
            <a:endParaRPr/>
          </a:p>
          <a:p>
            <a:pPr indent="0" lvl="0" marL="0" rtl="0" algn="l">
              <a:spcBef>
                <a:spcPts val="0"/>
              </a:spcBef>
              <a:spcAft>
                <a:spcPts val="0"/>
              </a:spcAft>
              <a:buClr>
                <a:schemeClr val="dk1"/>
              </a:buClr>
              <a:buSzPct val="39285"/>
              <a:buFont typeface="Arial"/>
              <a:buNone/>
            </a:pPr>
            <a:r>
              <a:rPr lang="en"/>
              <a:t>177       58.50331</a:t>
            </a:r>
            <a:endParaRPr/>
          </a:p>
          <a:p>
            <a:pPr indent="0" lvl="0" marL="0" rtl="0" algn="l">
              <a:spcBef>
                <a:spcPts val="0"/>
              </a:spcBef>
              <a:spcAft>
                <a:spcPts val="0"/>
              </a:spcAft>
              <a:buClr>
                <a:schemeClr val="dk1"/>
              </a:buClr>
              <a:buSzPct val="39285"/>
              <a:buFont typeface="Arial"/>
              <a:buNone/>
            </a:pPr>
            <a:r>
              <a:rPr lang="en"/>
              <a:t>182       110.37332</a:t>
            </a:r>
            <a:endParaRPr/>
          </a:p>
          <a:p>
            <a:pPr indent="0" lvl="0" marL="0" rtl="0" algn="l">
              <a:spcBef>
                <a:spcPts val="0"/>
              </a:spcBef>
              <a:spcAft>
                <a:spcPts val="0"/>
              </a:spcAft>
              <a:buClr>
                <a:schemeClr val="dk1"/>
              </a:buClr>
              <a:buSzPct val="39285"/>
              <a:buFont typeface="Arial"/>
              <a:buNone/>
            </a:pPr>
            <a:r>
              <a:rPr lang="en"/>
              <a:t>186       102.73013</a:t>
            </a:r>
            <a:endParaRPr/>
          </a:p>
          <a:p>
            <a:pPr indent="0" lvl="0" marL="0" rtl="0" algn="l">
              <a:spcBef>
                <a:spcPts val="0"/>
              </a:spcBef>
              <a:spcAft>
                <a:spcPts val="0"/>
              </a:spcAft>
              <a:buClr>
                <a:schemeClr val="dk1"/>
              </a:buClr>
              <a:buSzPct val="39285"/>
              <a:buFont typeface="Arial"/>
              <a:buNone/>
            </a:pPr>
            <a:r>
              <a:rPr lang="en"/>
              <a:t>168       83.79284</a:t>
            </a:r>
            <a:endParaRPr/>
          </a:p>
          <a:p>
            <a:pPr indent="0" lvl="0" marL="0" rtl="0" algn="l">
              <a:spcBef>
                <a:spcPts val="0"/>
              </a:spcBef>
              <a:spcAft>
                <a:spcPts val="0"/>
              </a:spcAft>
              <a:buClr>
                <a:schemeClr val="dk1"/>
              </a:buClr>
              <a:buSzPct val="39285"/>
              <a:buFont typeface="Arial"/>
              <a:buNone/>
            </a:pPr>
            <a:r>
              <a:rPr lang="en"/>
              <a:t>121       44.04066</a:t>
            </a:r>
            <a:endParaRPr/>
          </a:p>
          <a:p>
            <a:pPr indent="0" lvl="0" marL="0" rtl="0" algn="l">
              <a:spcBef>
                <a:spcPts val="0"/>
              </a:spcBef>
              <a:spcAft>
                <a:spcPts val="0"/>
              </a:spcAft>
              <a:buClr>
                <a:schemeClr val="dk1"/>
              </a:buClr>
              <a:buSzPct val="39285"/>
              <a:buFont typeface="Arial"/>
              <a:buNone/>
            </a:pPr>
            <a:r>
              <a:rPr lang="en"/>
              <a:t>126       45.36331</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180908" y="-47590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180"/>
              <a:t>• We are given a dataset of Height and Weight of 170 people</a:t>
            </a:r>
            <a:endParaRPr sz="2180"/>
          </a:p>
          <a:p>
            <a:pPr indent="0" lvl="0" marL="0" rtl="0" algn="l">
              <a:spcBef>
                <a:spcPts val="0"/>
              </a:spcBef>
              <a:spcAft>
                <a:spcPts val="0"/>
              </a:spcAft>
              <a:buSzPts val="990"/>
              <a:buNone/>
            </a:pPr>
            <a:r>
              <a:rPr lang="en" sz="2180"/>
              <a:t>• We would like to group the people such that we can assign       T-shirts to the group of people </a:t>
            </a:r>
            <a:endParaRPr sz="2180"/>
          </a:p>
          <a:p>
            <a:pPr indent="0" lvl="0" marL="0" rtl="0" algn="l">
              <a:spcBef>
                <a:spcPts val="0"/>
              </a:spcBef>
              <a:spcAft>
                <a:spcPts val="0"/>
              </a:spcAft>
              <a:buSzPts val="990"/>
              <a:buNone/>
            </a:pPr>
            <a:r>
              <a:rPr lang="en" sz="2180"/>
              <a:t>• We have 3 sizes of T-shirt available with us S,M,L</a:t>
            </a:r>
            <a:endParaRPr sz="2180"/>
          </a:p>
        </p:txBody>
      </p:sp>
      <p:sp>
        <p:nvSpPr>
          <p:cNvPr id="110" name="Google Shape;110;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x</a:t>
            </a:r>
            <a:endParaRPr/>
          </a:p>
        </p:txBody>
      </p:sp>
      <p:pic>
        <p:nvPicPr>
          <p:cNvPr id="111" name="Google Shape;111;p21"/>
          <p:cNvPicPr preferRelativeResize="0"/>
          <p:nvPr/>
        </p:nvPicPr>
        <p:blipFill>
          <a:blip r:embed="rId3">
            <a:alphaModFix/>
          </a:blip>
          <a:stretch>
            <a:fillRect/>
          </a:stretch>
        </p:blipFill>
        <p:spPr>
          <a:xfrm>
            <a:off x="1855925" y="1458775"/>
            <a:ext cx="5257800" cy="354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