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c0c321d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c0c321d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c0c321d3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c0c321d3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c0c321d3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c0c321d3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c0c321d3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c0c321d3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c0c321d3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c0c321d3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c0c321d3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c0c321d3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c0c321d3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c0c321d3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c0c321d3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c0c321d3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c0c321d3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c0c321d3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bbfc97d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bbfc97d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bbfc97d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bbfc97d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bbfc97d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bbfc97d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b75d68de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b75d68de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b75d68de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b75d68de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b75d68d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b75d68d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b91ffe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b91ffe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b91ffe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b91ffe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Classical Ml</a:t>
            </a:r>
            <a:endParaRPr/>
          </a:p>
        </p:txBody>
      </p:sp>
      <p:sp>
        <p:nvSpPr>
          <p:cNvPr id="87" name="Google Shape;87;p13"/>
          <p:cNvSpPr txBox="1"/>
          <p:nvPr>
            <p:ph idx="1" type="subTitle"/>
          </p:nvPr>
        </p:nvSpPr>
        <p:spPr>
          <a:xfrm>
            <a:off x="729450" y="2220150"/>
            <a:ext cx="7688100" cy="24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is an Application of Artificial Intelligence (AI) it gives devices the ability to learn from their experiences and improve their self without doing any coding. For Example, when you shop from any website it’s shows related search like:- People who bought also saw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is defined as “Field of study that gives computers the capability to learn without being explicitly programmed”.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Categorical Data</a:t>
            </a:r>
            <a:endParaRPr/>
          </a:p>
        </p:txBody>
      </p:sp>
      <p:sp>
        <p:nvSpPr>
          <p:cNvPr id="141" name="Google Shape;141;p22"/>
          <p:cNvSpPr txBox="1"/>
          <p:nvPr>
            <p:ph idx="1" type="body"/>
          </p:nvPr>
        </p:nvSpPr>
        <p:spPr>
          <a:xfrm>
            <a:off x="783275" y="1886650"/>
            <a:ext cx="7688700" cy="2959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528"/>
              <a:t>Categorical data is data which has some categories such as, in our dataset; there are two categorical variable, Country, and Purchased.</a:t>
            </a:r>
            <a:endParaRPr sz="2528"/>
          </a:p>
          <a:p>
            <a:pPr indent="0" lvl="0" marL="0" rtl="0" algn="l">
              <a:spcBef>
                <a:spcPts val="1200"/>
              </a:spcBef>
              <a:spcAft>
                <a:spcPts val="0"/>
              </a:spcAft>
              <a:buNone/>
            </a:pPr>
            <a:r>
              <a:rPr lang="en" sz="2528"/>
              <a:t>Since machine learning model completely works on mathematics and numbers, but if our dataset would have a categorical variable, then it may create trouble while building the model. So it is necessary to encode these categorical variables into numbers.</a:t>
            </a:r>
            <a:endParaRPr sz="2528"/>
          </a:p>
          <a:p>
            <a:pPr indent="0" lvl="0" marL="0" rtl="0" algn="just">
              <a:spcBef>
                <a:spcPts val="1200"/>
              </a:spcBef>
              <a:spcAft>
                <a:spcPts val="0"/>
              </a:spcAft>
              <a:buNone/>
            </a:pPr>
            <a:r>
              <a:rPr lang="en" sz="2428">
                <a:solidFill>
                  <a:srgbClr val="333333"/>
                </a:solidFill>
                <a:highlight>
                  <a:srgbClr val="FFFFFF"/>
                </a:highlight>
                <a:latin typeface="Roboto"/>
                <a:ea typeface="Roboto"/>
                <a:cs typeface="Roboto"/>
                <a:sym typeface="Roboto"/>
              </a:rPr>
              <a:t>we can  imported </a:t>
            </a:r>
            <a:r>
              <a:rPr b="1" lang="en" sz="2428">
                <a:solidFill>
                  <a:srgbClr val="333333"/>
                </a:solidFill>
                <a:highlight>
                  <a:srgbClr val="FFFFFF"/>
                </a:highlight>
                <a:latin typeface="Roboto"/>
                <a:ea typeface="Roboto"/>
                <a:cs typeface="Roboto"/>
                <a:sym typeface="Roboto"/>
              </a:rPr>
              <a:t>LabelEncoder</a:t>
            </a:r>
            <a:r>
              <a:rPr lang="en" sz="2428">
                <a:solidFill>
                  <a:srgbClr val="333333"/>
                </a:solidFill>
                <a:highlight>
                  <a:srgbClr val="FFFFFF"/>
                </a:highlight>
                <a:latin typeface="Roboto"/>
                <a:ea typeface="Roboto"/>
                <a:cs typeface="Roboto"/>
                <a:sym typeface="Roboto"/>
              </a:rPr>
              <a:t> class of </a:t>
            </a:r>
            <a:r>
              <a:rPr b="1" lang="en" sz="2428">
                <a:solidFill>
                  <a:srgbClr val="333333"/>
                </a:solidFill>
                <a:highlight>
                  <a:srgbClr val="FFFFFF"/>
                </a:highlight>
                <a:latin typeface="Roboto"/>
                <a:ea typeface="Roboto"/>
                <a:cs typeface="Roboto"/>
                <a:sym typeface="Roboto"/>
              </a:rPr>
              <a:t>sklearn library</a:t>
            </a:r>
            <a:r>
              <a:rPr lang="en" sz="2428">
                <a:solidFill>
                  <a:srgbClr val="333333"/>
                </a:solidFill>
                <a:highlight>
                  <a:srgbClr val="FFFFFF"/>
                </a:highlight>
                <a:latin typeface="Roboto"/>
                <a:ea typeface="Roboto"/>
                <a:cs typeface="Roboto"/>
                <a:sym typeface="Roboto"/>
              </a:rPr>
              <a:t>. This class has successfully encoded the variables into digits.</a:t>
            </a:r>
            <a:endParaRPr sz="2428">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LabelEncoder vs oneHotEncoder</a:t>
            </a:r>
            <a:endParaRPr/>
          </a:p>
        </p:txBody>
      </p:sp>
      <p:sp>
        <p:nvSpPr>
          <p:cNvPr id="147" name="Google Shape;147;p23"/>
          <p:cNvSpPr txBox="1"/>
          <p:nvPr>
            <p:ph idx="1" type="body"/>
          </p:nvPr>
        </p:nvSpPr>
        <p:spPr>
          <a:xfrm>
            <a:off x="729450" y="2078875"/>
            <a:ext cx="7688700" cy="295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But in our case, there are three country variables, and as we can see in the above output, these variables are encoded into 0, 1, and 2. By these values, the machine learning model may assume that there is some correlation between these variables which will produce the wrong output. So to remove this issue, we will use </a:t>
            </a:r>
            <a:r>
              <a:rPr b="1" lang="en" sz="1200">
                <a:solidFill>
                  <a:srgbClr val="333333"/>
                </a:solidFill>
                <a:highlight>
                  <a:srgbClr val="FFFFFF"/>
                </a:highlight>
                <a:latin typeface="Roboto"/>
                <a:ea typeface="Roboto"/>
                <a:cs typeface="Roboto"/>
                <a:sym typeface="Roboto"/>
              </a:rPr>
              <a:t>dummy encoding</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Dummy variables are those variables which have values 0 or 1. The 1 value gives the presence of that variable in a particular column, and rest variables become 0. With dummy encoding, we will have a number of columns equal to the number of categories.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In our dataset, we have 3 categories so it will produce three columns having 0 and 1 values. For Dummy Encoding, we will use </a:t>
            </a:r>
            <a:r>
              <a:rPr b="1" lang="en" sz="1200">
                <a:solidFill>
                  <a:srgbClr val="333333"/>
                </a:solidFill>
                <a:highlight>
                  <a:srgbClr val="FFFFFF"/>
                </a:highlight>
                <a:latin typeface="Roboto"/>
                <a:ea typeface="Roboto"/>
                <a:cs typeface="Roboto"/>
                <a:sym typeface="Roboto"/>
              </a:rPr>
              <a:t>OneHotEncoder</a:t>
            </a:r>
            <a:r>
              <a:rPr lang="en" sz="1200">
                <a:solidFill>
                  <a:srgbClr val="333333"/>
                </a:solidFill>
                <a:highlight>
                  <a:srgbClr val="FFFFFF"/>
                </a:highlight>
                <a:latin typeface="Roboto"/>
                <a:ea typeface="Roboto"/>
                <a:cs typeface="Roboto"/>
                <a:sym typeface="Roboto"/>
              </a:rPr>
              <a:t> class of </a:t>
            </a:r>
            <a:r>
              <a:rPr b="1" lang="en" sz="1200">
                <a:solidFill>
                  <a:srgbClr val="333333"/>
                </a:solidFill>
                <a:highlight>
                  <a:srgbClr val="FFFFFF"/>
                </a:highlight>
                <a:latin typeface="Roboto"/>
                <a:ea typeface="Roboto"/>
                <a:cs typeface="Roboto"/>
                <a:sym typeface="Roboto"/>
              </a:rPr>
              <a:t>preprocessing</a:t>
            </a:r>
            <a:r>
              <a:rPr lang="en" sz="1200">
                <a:solidFill>
                  <a:srgbClr val="333333"/>
                </a:solidFill>
                <a:highlight>
                  <a:srgbClr val="FFFFFF"/>
                </a:highlight>
                <a:latin typeface="Roboto"/>
                <a:ea typeface="Roboto"/>
                <a:cs typeface="Roboto"/>
                <a:sym typeface="Roboto"/>
              </a:rPr>
              <a:t> library</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a:t>
            </a:r>
            <a:r>
              <a:rPr lang="en"/>
              <a:t> the dataset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In machine learning data preprocessing, we divide our dataset into a training set and test set. This is one of the crucial steps of data preprocessing as by doing this, we can enhance the performance of our machine learning model.</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Suppose, if we have given training to our machine learning model by a dataset and we test it by a completely different dataset. Then, it will create difficulties for our model to understand the correlations between the models.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None/>
            </a:pPr>
            <a:r>
              <a:rPr lang="en" sz="1200">
                <a:solidFill>
                  <a:srgbClr val="333333"/>
                </a:solidFill>
                <a:highlight>
                  <a:srgbClr val="FFFFFF"/>
                </a:highlight>
                <a:latin typeface="Roboto"/>
                <a:ea typeface="Roboto"/>
                <a:cs typeface="Roboto"/>
                <a:sym typeface="Roboto"/>
              </a:rPr>
              <a:t>If we train our model very well and its training accuracy is also very high, but we provide a new dataset to it, then it will decrease the performance. So we always try to make a machine learning model which performs well with the training set and also with the test dataset. Here, we can define these datasets 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764550" y="2668925"/>
            <a:ext cx="7688700" cy="21153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Training Set:</a:t>
            </a:r>
            <a:r>
              <a:rPr lang="en" sz="1200">
                <a:solidFill>
                  <a:srgbClr val="333333"/>
                </a:solidFill>
                <a:highlight>
                  <a:srgbClr val="FFFFFF"/>
                </a:highlight>
                <a:latin typeface="Roboto"/>
                <a:ea typeface="Roboto"/>
                <a:cs typeface="Roboto"/>
                <a:sym typeface="Roboto"/>
              </a:rPr>
              <a:t> A subset of dataset to train the machine learning model, and we already know the output.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Test set:</a:t>
            </a:r>
            <a:r>
              <a:rPr lang="en" sz="1200">
                <a:solidFill>
                  <a:srgbClr val="333333"/>
                </a:solidFill>
                <a:highlight>
                  <a:srgbClr val="FFFFFF"/>
                </a:highlight>
                <a:latin typeface="Roboto"/>
                <a:ea typeface="Roboto"/>
                <a:cs typeface="Roboto"/>
                <a:sym typeface="Roboto"/>
              </a:rPr>
              <a:t> A subset of dataset to test the machine learning model, and by using the test set, model predicts the output.</a:t>
            </a:r>
            <a:endParaRPr sz="1200">
              <a:solidFill>
                <a:srgbClr val="333333"/>
              </a:solidFill>
              <a:highlight>
                <a:srgbClr val="FFFFFF"/>
              </a:highlight>
              <a:latin typeface="Roboto"/>
              <a:ea typeface="Roboto"/>
              <a:cs typeface="Roboto"/>
              <a:sym typeface="Roboto"/>
            </a:endParaRPr>
          </a:p>
          <a:p>
            <a:pPr indent="-276225" lvl="0" marL="457200" marR="25400" rtl="0" algn="l">
              <a:lnSpc>
                <a:spcPct val="156250"/>
              </a:lnSpc>
              <a:spcBef>
                <a:spcPts val="150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In the second line, we have used four variables for our output that are</a:t>
            </a:r>
            <a:endParaRPr sz="1200">
              <a:solidFill>
                <a:srgbClr val="000000"/>
              </a:solidFill>
              <a:highlight>
                <a:srgbClr val="FFFFFF"/>
              </a:highlight>
              <a:latin typeface="Roboto"/>
              <a:ea typeface="Roboto"/>
              <a:cs typeface="Roboto"/>
              <a:sym typeface="Roboto"/>
            </a:endParaRPr>
          </a:p>
          <a:p>
            <a:pPr indent="-276225" lvl="1" marL="914400" marR="508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x_train:</a:t>
            </a:r>
            <a:r>
              <a:rPr lang="en" sz="1200">
                <a:solidFill>
                  <a:srgbClr val="000000"/>
                </a:solidFill>
                <a:highlight>
                  <a:srgbClr val="FFFFFF"/>
                </a:highlight>
                <a:latin typeface="Roboto"/>
                <a:ea typeface="Roboto"/>
                <a:cs typeface="Roboto"/>
                <a:sym typeface="Roboto"/>
              </a:rPr>
              <a:t> features for the training data</a:t>
            </a:r>
            <a:endParaRPr sz="1200">
              <a:solidFill>
                <a:srgbClr val="000000"/>
              </a:solidFill>
              <a:highlight>
                <a:srgbClr val="FFFFFF"/>
              </a:highlight>
              <a:latin typeface="Roboto"/>
              <a:ea typeface="Roboto"/>
              <a:cs typeface="Roboto"/>
              <a:sym typeface="Roboto"/>
            </a:endParaRPr>
          </a:p>
          <a:p>
            <a:pPr indent="-276225" lvl="1" marL="914400" marR="508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x_test:</a:t>
            </a:r>
            <a:r>
              <a:rPr lang="en" sz="1200">
                <a:solidFill>
                  <a:srgbClr val="000000"/>
                </a:solidFill>
                <a:highlight>
                  <a:srgbClr val="FFFFFF"/>
                </a:highlight>
                <a:latin typeface="Roboto"/>
                <a:ea typeface="Roboto"/>
                <a:cs typeface="Roboto"/>
                <a:sym typeface="Roboto"/>
              </a:rPr>
              <a:t> features for testing data</a:t>
            </a:r>
            <a:endParaRPr sz="1200">
              <a:solidFill>
                <a:srgbClr val="000000"/>
              </a:solidFill>
              <a:highlight>
                <a:srgbClr val="FFFFFF"/>
              </a:highlight>
              <a:latin typeface="Roboto"/>
              <a:ea typeface="Roboto"/>
              <a:cs typeface="Roboto"/>
              <a:sym typeface="Roboto"/>
            </a:endParaRPr>
          </a:p>
          <a:p>
            <a:pPr indent="-276225" lvl="1" marL="914400" marR="508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y_train:</a:t>
            </a:r>
            <a:r>
              <a:rPr lang="en" sz="1200">
                <a:solidFill>
                  <a:srgbClr val="000000"/>
                </a:solidFill>
                <a:highlight>
                  <a:srgbClr val="FFFFFF"/>
                </a:highlight>
                <a:latin typeface="Roboto"/>
                <a:ea typeface="Roboto"/>
                <a:cs typeface="Roboto"/>
                <a:sym typeface="Roboto"/>
              </a:rPr>
              <a:t> Dependent variables for training data</a:t>
            </a:r>
            <a:endParaRPr sz="1200">
              <a:solidFill>
                <a:srgbClr val="000000"/>
              </a:solidFill>
              <a:highlight>
                <a:srgbClr val="FFFFFF"/>
              </a:highlight>
              <a:latin typeface="Roboto"/>
              <a:ea typeface="Roboto"/>
              <a:cs typeface="Roboto"/>
              <a:sym typeface="Roboto"/>
            </a:endParaRPr>
          </a:p>
          <a:p>
            <a:pPr indent="-276225" lvl="1" marL="914400" marR="508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y_test:</a:t>
            </a:r>
            <a:r>
              <a:rPr lang="en" sz="1200">
                <a:solidFill>
                  <a:srgbClr val="000000"/>
                </a:solidFill>
                <a:highlight>
                  <a:srgbClr val="FFFFFF"/>
                </a:highlight>
                <a:latin typeface="Roboto"/>
                <a:ea typeface="Roboto"/>
                <a:cs typeface="Roboto"/>
                <a:sym typeface="Roboto"/>
              </a:rPr>
              <a:t> Independent variable for testing data</a:t>
            </a:r>
            <a:endParaRPr sz="1200">
              <a:solidFill>
                <a:srgbClr val="000000"/>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In </a:t>
            </a:r>
            <a:r>
              <a:rPr b="1" lang="en" sz="1200">
                <a:solidFill>
                  <a:srgbClr val="000000"/>
                </a:solidFill>
                <a:highlight>
                  <a:srgbClr val="FFFFFF"/>
                </a:highlight>
                <a:latin typeface="Roboto"/>
                <a:ea typeface="Roboto"/>
                <a:cs typeface="Roboto"/>
                <a:sym typeface="Roboto"/>
              </a:rPr>
              <a:t>train_test_split() function</a:t>
            </a:r>
            <a:r>
              <a:rPr lang="en" sz="1200">
                <a:solidFill>
                  <a:srgbClr val="000000"/>
                </a:solidFill>
                <a:highlight>
                  <a:srgbClr val="FFFFFF"/>
                </a:highlight>
                <a:latin typeface="Roboto"/>
                <a:ea typeface="Roboto"/>
                <a:cs typeface="Roboto"/>
                <a:sym typeface="Roboto"/>
              </a:rPr>
              <a:t>, we have passed four parameters in which first two are for arrays of data, and </a:t>
            </a:r>
            <a:r>
              <a:rPr b="1" lang="en" sz="1200">
                <a:solidFill>
                  <a:srgbClr val="000000"/>
                </a:solidFill>
                <a:highlight>
                  <a:srgbClr val="FFFFFF"/>
                </a:highlight>
                <a:latin typeface="Roboto"/>
                <a:ea typeface="Roboto"/>
                <a:cs typeface="Roboto"/>
                <a:sym typeface="Roboto"/>
              </a:rPr>
              <a:t>test_size</a:t>
            </a:r>
            <a:r>
              <a:rPr lang="en" sz="1200">
                <a:solidFill>
                  <a:srgbClr val="000000"/>
                </a:solidFill>
                <a:highlight>
                  <a:srgbClr val="FFFFFF"/>
                </a:highlight>
                <a:latin typeface="Roboto"/>
                <a:ea typeface="Roboto"/>
                <a:cs typeface="Roboto"/>
                <a:sym typeface="Roboto"/>
              </a:rPr>
              <a:t> is for specifying the size of the test set. The test_size maybe .5, .3, or .2, which tells the dividing ratio of training and testing sets.</a:t>
            </a:r>
            <a:endParaRPr sz="1200">
              <a:solidFill>
                <a:srgbClr val="000000"/>
              </a:solidFill>
              <a:highlight>
                <a:srgbClr val="FFFFFF"/>
              </a:highlight>
              <a:latin typeface="Roboto"/>
              <a:ea typeface="Roboto"/>
              <a:cs typeface="Roboto"/>
              <a:sym typeface="Roboto"/>
            </a:endParaRPr>
          </a:p>
          <a:p>
            <a:pPr indent="-276225" lvl="0" marL="457200" marR="25400" rtl="0" algn="l">
              <a:lnSpc>
                <a:spcPct val="156250"/>
              </a:lnSpc>
              <a:spcBef>
                <a:spcPts val="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The last parameter </a:t>
            </a:r>
            <a:r>
              <a:rPr b="1" lang="en" sz="1200">
                <a:solidFill>
                  <a:srgbClr val="000000"/>
                </a:solidFill>
                <a:highlight>
                  <a:srgbClr val="FFFFFF"/>
                </a:highlight>
                <a:latin typeface="Roboto"/>
                <a:ea typeface="Roboto"/>
                <a:cs typeface="Roboto"/>
                <a:sym typeface="Roboto"/>
              </a:rPr>
              <a:t>random_state</a:t>
            </a:r>
            <a:r>
              <a:rPr lang="en" sz="1200">
                <a:solidFill>
                  <a:srgbClr val="000000"/>
                </a:solidFill>
                <a:highlight>
                  <a:srgbClr val="FFFFFF"/>
                </a:highlight>
                <a:latin typeface="Roboto"/>
                <a:ea typeface="Roboto"/>
                <a:cs typeface="Roboto"/>
                <a:sym typeface="Roboto"/>
              </a:rPr>
              <a:t> is used to set a seed for a random generator so that you always get the same result, and the most used value for this is 42.</a:t>
            </a:r>
            <a:endParaRPr/>
          </a:p>
        </p:txBody>
      </p:sp>
      <p:pic>
        <p:nvPicPr>
          <p:cNvPr id="159" name="Google Shape;159;p25"/>
          <p:cNvPicPr preferRelativeResize="0"/>
          <p:nvPr/>
        </p:nvPicPr>
        <p:blipFill>
          <a:blip r:embed="rId3">
            <a:alphaModFix/>
          </a:blip>
          <a:stretch>
            <a:fillRect/>
          </a:stretch>
        </p:blipFill>
        <p:spPr>
          <a:xfrm>
            <a:off x="1499088" y="523975"/>
            <a:ext cx="6029325" cy="171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Scaling</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Feature scaling is the final step of data preprocessing in machine learning. It is a technique to standardize the independent variables of the dataset in a specific range. In feature scaling, we put our variables in the same range and in the same scale so that no any variable dominate the other variable.</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None/>
            </a:pPr>
            <a:r>
              <a:rPr lang="en" sz="1200">
                <a:solidFill>
                  <a:srgbClr val="333333"/>
                </a:solidFill>
                <a:highlight>
                  <a:srgbClr val="FFFFFF"/>
                </a:highlight>
                <a:latin typeface="Roboto"/>
                <a:ea typeface="Roboto"/>
                <a:cs typeface="Roboto"/>
                <a:sym typeface="Roboto"/>
              </a:rPr>
              <a:t>As we can see, the age and salary column values are not on the same scale. A machine learning model is based on </a:t>
            </a:r>
            <a:r>
              <a:rPr b="1" lang="en" sz="1200">
                <a:solidFill>
                  <a:srgbClr val="333333"/>
                </a:solidFill>
                <a:highlight>
                  <a:srgbClr val="FFFFFF"/>
                </a:highlight>
                <a:latin typeface="Roboto"/>
                <a:ea typeface="Roboto"/>
                <a:cs typeface="Roboto"/>
                <a:sym typeface="Roboto"/>
              </a:rPr>
              <a:t>Euclidean distance</a:t>
            </a:r>
            <a:r>
              <a:rPr lang="en" sz="1200">
                <a:solidFill>
                  <a:srgbClr val="333333"/>
                </a:solidFill>
                <a:highlight>
                  <a:srgbClr val="FFFFFF"/>
                </a:highlight>
                <a:latin typeface="Roboto"/>
                <a:ea typeface="Roboto"/>
                <a:cs typeface="Roboto"/>
                <a:sym typeface="Roboto"/>
              </a:rPr>
              <a:t>, and if we do not scale the variable, then it will cause some issue in our machine learning model.</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lang="en" sz="1700">
                <a:solidFill>
                  <a:srgbClr val="333333"/>
                </a:solidFill>
                <a:highlight>
                  <a:srgbClr val="FFFFFF"/>
                </a:highlight>
                <a:latin typeface="Roboto"/>
                <a:ea typeface="Roboto"/>
                <a:cs typeface="Roboto"/>
                <a:sym typeface="Roboto"/>
              </a:rPr>
              <a:t>Euclidean distance</a:t>
            </a:r>
            <a:endParaRPr sz="1700">
              <a:solidFill>
                <a:srgbClr val="333333"/>
              </a:solidFill>
              <a:highlight>
                <a:srgbClr val="FFFFFF"/>
              </a:highlight>
              <a:latin typeface="Roboto"/>
              <a:ea typeface="Roboto"/>
              <a:cs typeface="Roboto"/>
              <a:sym typeface="Roboto"/>
            </a:endParaRPr>
          </a:p>
        </p:txBody>
      </p:sp>
      <p:pic>
        <p:nvPicPr>
          <p:cNvPr id="171" name="Google Shape;171;p27"/>
          <p:cNvPicPr preferRelativeResize="0"/>
          <p:nvPr/>
        </p:nvPicPr>
        <p:blipFill>
          <a:blip r:embed="rId3">
            <a:alphaModFix/>
          </a:blip>
          <a:stretch>
            <a:fillRect/>
          </a:stretch>
        </p:blipFill>
        <p:spPr>
          <a:xfrm>
            <a:off x="1282150" y="1853850"/>
            <a:ext cx="5772150" cy="299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729450" y="1369875"/>
            <a:ext cx="7688700" cy="2970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If we compute any two values from age and salary, then salary values will dominate the age values, and it will produce an incorrect result. So to remove this issue, we need to perform feature scaling for machine learning.</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There are two ways to perform feature scaling in machine learning:</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150">
                <a:solidFill>
                  <a:srgbClr val="333333"/>
                </a:solidFill>
                <a:highlight>
                  <a:srgbClr val="FFFFFF"/>
                </a:highlight>
                <a:latin typeface="Roboto"/>
                <a:ea typeface="Roboto"/>
                <a:cs typeface="Roboto"/>
                <a:sym typeface="Roboto"/>
              </a:rPr>
              <a:t>Standardization 						          Normalization</a:t>
            </a:r>
            <a:endParaRPr b="1" sz="1150">
              <a:solidFill>
                <a:srgbClr val="333333"/>
              </a:solidFill>
              <a:highlight>
                <a:srgbClr val="FFFFFF"/>
              </a:highlight>
              <a:latin typeface="Roboto"/>
              <a:ea typeface="Roboto"/>
              <a:cs typeface="Roboto"/>
              <a:sym typeface="Roboto"/>
            </a:endParaRPr>
          </a:p>
          <a:p>
            <a:pPr indent="0" lvl="0" marL="0" rtl="0" algn="l">
              <a:spcBef>
                <a:spcPts val="1100"/>
              </a:spcBef>
              <a:spcAft>
                <a:spcPts val="1200"/>
              </a:spcAft>
              <a:buNone/>
            </a:pPr>
            <a:r>
              <a:t/>
            </a:r>
            <a:endParaRPr/>
          </a:p>
        </p:txBody>
      </p:sp>
      <p:pic>
        <p:nvPicPr>
          <p:cNvPr id="177" name="Google Shape;177;p28"/>
          <p:cNvPicPr preferRelativeResize="0"/>
          <p:nvPr/>
        </p:nvPicPr>
        <p:blipFill>
          <a:blip r:embed="rId3">
            <a:alphaModFix/>
          </a:blip>
          <a:stretch>
            <a:fillRect/>
          </a:stretch>
        </p:blipFill>
        <p:spPr>
          <a:xfrm>
            <a:off x="819475" y="2785575"/>
            <a:ext cx="3908071" cy="1065075"/>
          </a:xfrm>
          <a:prstGeom prst="rect">
            <a:avLst/>
          </a:prstGeom>
          <a:noFill/>
          <a:ln>
            <a:noFill/>
          </a:ln>
        </p:spPr>
      </p:pic>
      <p:pic>
        <p:nvPicPr>
          <p:cNvPr id="178" name="Google Shape;178;p28"/>
          <p:cNvPicPr preferRelativeResize="0"/>
          <p:nvPr/>
        </p:nvPicPr>
        <p:blipFill>
          <a:blip r:embed="rId4">
            <a:alphaModFix/>
          </a:blip>
          <a:stretch>
            <a:fillRect/>
          </a:stretch>
        </p:blipFill>
        <p:spPr>
          <a:xfrm>
            <a:off x="4775600" y="2715013"/>
            <a:ext cx="3981450" cy="138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Standardization </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None/>
            </a:pPr>
            <a:r>
              <a:rPr lang="en" sz="1350">
                <a:solidFill>
                  <a:srgbClr val="222222"/>
                </a:solidFill>
                <a:highlight>
                  <a:srgbClr val="FFFFFF"/>
                </a:highlight>
              </a:rPr>
              <a:t>Standardization is another scaling technique where the values are centered around the mean with a unit standard deviation. This means that the mean of the attribute becomes zero and the resultant distribution has a unit standard deviation.</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Here, we will use the standardization method for our dataset.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For feature scaling, we will import </a:t>
            </a:r>
            <a:r>
              <a:rPr b="1" i="1" lang="en" sz="1200">
                <a:solidFill>
                  <a:srgbClr val="333333"/>
                </a:solidFill>
                <a:highlight>
                  <a:srgbClr val="FFFFFF"/>
                </a:highlight>
                <a:latin typeface="Roboto"/>
                <a:ea typeface="Roboto"/>
                <a:cs typeface="Roboto"/>
                <a:sym typeface="Roboto"/>
              </a:rPr>
              <a:t>StandardScaler</a:t>
            </a:r>
            <a:r>
              <a:rPr lang="en" sz="1200">
                <a:solidFill>
                  <a:srgbClr val="333333"/>
                </a:solidFill>
                <a:highlight>
                  <a:srgbClr val="FFFFFF"/>
                </a:highlight>
                <a:latin typeface="Roboto"/>
                <a:ea typeface="Roboto"/>
                <a:cs typeface="Roboto"/>
                <a:sym typeface="Roboto"/>
              </a:rPr>
              <a:t> class of </a:t>
            </a:r>
            <a:r>
              <a:rPr b="1" i="1" lang="en" sz="1200">
                <a:solidFill>
                  <a:srgbClr val="333333"/>
                </a:solidFill>
                <a:highlight>
                  <a:srgbClr val="FFFFFF"/>
                </a:highlight>
                <a:latin typeface="Roboto"/>
                <a:ea typeface="Roboto"/>
                <a:cs typeface="Roboto"/>
                <a:sym typeface="Roboto"/>
              </a:rPr>
              <a:t>sklearn.preprocessing</a:t>
            </a:r>
            <a:r>
              <a:rPr lang="en" sz="1200">
                <a:solidFill>
                  <a:srgbClr val="333333"/>
                </a:solidFill>
                <a:highlight>
                  <a:srgbClr val="FFFFFF"/>
                </a:highlight>
                <a:latin typeface="Roboto"/>
                <a:ea typeface="Roboto"/>
                <a:cs typeface="Roboto"/>
                <a:sym typeface="Roboto"/>
              </a:rPr>
              <a:t> library</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Now, we will create the object of </a:t>
            </a:r>
            <a:r>
              <a:rPr b="1" lang="en" sz="1200">
                <a:solidFill>
                  <a:srgbClr val="333333"/>
                </a:solidFill>
                <a:highlight>
                  <a:srgbClr val="FFFFFF"/>
                </a:highlight>
                <a:latin typeface="Roboto"/>
                <a:ea typeface="Roboto"/>
                <a:cs typeface="Roboto"/>
                <a:sym typeface="Roboto"/>
              </a:rPr>
              <a:t>StandardScaler</a:t>
            </a:r>
            <a:r>
              <a:rPr lang="en" sz="1200">
                <a:solidFill>
                  <a:srgbClr val="333333"/>
                </a:solidFill>
                <a:highlight>
                  <a:srgbClr val="FFFFFF"/>
                </a:highlight>
                <a:latin typeface="Roboto"/>
                <a:ea typeface="Roboto"/>
                <a:cs typeface="Roboto"/>
                <a:sym typeface="Roboto"/>
              </a:rPr>
              <a:t> class for independent variables or features. And then we will fit and transform the training dataset.</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100">
                <a:solidFill>
                  <a:srgbClr val="000000"/>
                </a:solidFill>
                <a:latin typeface="Arial"/>
                <a:ea typeface="Arial"/>
                <a:cs typeface="Arial"/>
                <a:sym typeface="Arial"/>
              </a:rPr>
              <a:t>For test dataset, we will directly apply </a:t>
            </a:r>
            <a:r>
              <a:rPr b="1" lang="en" sz="1100">
                <a:solidFill>
                  <a:srgbClr val="000000"/>
                </a:solidFill>
                <a:latin typeface="Roboto"/>
                <a:ea typeface="Roboto"/>
                <a:cs typeface="Roboto"/>
                <a:sym typeface="Roboto"/>
              </a:rPr>
              <a:t>transform()</a:t>
            </a:r>
            <a:r>
              <a:rPr lang="en" sz="1100">
                <a:solidFill>
                  <a:srgbClr val="000000"/>
                </a:solidFill>
                <a:latin typeface="Arial"/>
                <a:ea typeface="Arial"/>
                <a:cs typeface="Arial"/>
                <a:sym typeface="Arial"/>
              </a:rPr>
              <a:t> function instead of </a:t>
            </a:r>
            <a:r>
              <a:rPr b="1" lang="en" sz="1100">
                <a:solidFill>
                  <a:srgbClr val="000000"/>
                </a:solidFill>
                <a:latin typeface="Roboto"/>
                <a:ea typeface="Roboto"/>
                <a:cs typeface="Roboto"/>
                <a:sym typeface="Roboto"/>
              </a:rPr>
              <a:t>fit_transform()</a:t>
            </a:r>
            <a:r>
              <a:rPr lang="en" sz="1100">
                <a:solidFill>
                  <a:srgbClr val="000000"/>
                </a:solidFill>
                <a:latin typeface="Arial"/>
                <a:ea typeface="Arial"/>
                <a:cs typeface="Arial"/>
                <a:sym typeface="Arial"/>
              </a:rPr>
              <a:t> because it is already done in training set.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a:t>
            </a:r>
            <a:endParaRPr/>
          </a:p>
        </p:txBody>
      </p:sp>
      <p:sp>
        <p:nvSpPr>
          <p:cNvPr id="190" name="Google Shape;190;p30"/>
          <p:cNvSpPr txBox="1"/>
          <p:nvPr>
            <p:ph idx="1" type="body"/>
          </p:nvPr>
        </p:nvSpPr>
        <p:spPr>
          <a:xfrm>
            <a:off x="729450" y="2078875"/>
            <a:ext cx="7688700" cy="2819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350">
                <a:solidFill>
                  <a:srgbClr val="222222"/>
                </a:solidFill>
                <a:highlight>
                  <a:srgbClr val="FFFFFF"/>
                </a:highlight>
              </a:rPr>
              <a:t>Normalization is a scaling technique in which values are shifted and rescaled so that they end up ranging between 0 and 1. It is also known as Min-Max scaling.</a:t>
            </a:r>
            <a:endParaRPr sz="1350">
              <a:solidFill>
                <a:srgbClr val="222222"/>
              </a:solidFill>
              <a:highlight>
                <a:srgbClr val="FFFFFF"/>
              </a:highlight>
            </a:endParaRPr>
          </a:p>
          <a:p>
            <a:pPr indent="0" lvl="0" marL="0" rtl="0" algn="l">
              <a:spcBef>
                <a:spcPts val="1200"/>
              </a:spcBef>
              <a:spcAft>
                <a:spcPts val="0"/>
              </a:spcAft>
              <a:buNone/>
            </a:pPr>
            <a:r>
              <a:t/>
            </a:r>
            <a:endParaRPr sz="1350">
              <a:solidFill>
                <a:srgbClr val="222222"/>
              </a:solidFill>
              <a:highlight>
                <a:srgbClr val="FFFFFF"/>
              </a:highlight>
            </a:endParaRPr>
          </a:p>
          <a:p>
            <a:pPr indent="0" lvl="0" marL="0" rtl="0" algn="l">
              <a:spcBef>
                <a:spcPts val="1200"/>
              </a:spcBef>
              <a:spcAft>
                <a:spcPts val="0"/>
              </a:spcAft>
              <a:buNone/>
            </a:pPr>
            <a:r>
              <a:t/>
            </a:r>
            <a:endParaRPr sz="1350">
              <a:solidFill>
                <a:srgbClr val="222222"/>
              </a:solidFill>
              <a:highlight>
                <a:srgbClr val="FFFFFF"/>
              </a:highlight>
            </a:endParaRPr>
          </a:p>
          <a:p>
            <a:pPr indent="0" lvl="0" marL="0" rtl="0" algn="l">
              <a:lnSpc>
                <a:spcPct val="183333"/>
              </a:lnSpc>
              <a:spcBef>
                <a:spcPts val="1200"/>
              </a:spcBef>
              <a:spcAft>
                <a:spcPts val="0"/>
              </a:spcAft>
              <a:buNone/>
            </a:pPr>
            <a:r>
              <a:rPr lang="en" sz="1350">
                <a:solidFill>
                  <a:srgbClr val="222222"/>
                </a:solidFill>
                <a:highlight>
                  <a:srgbClr val="FFFFFF"/>
                </a:highlight>
              </a:rPr>
              <a:t>Here, Xmax and Xmin are the maximum and the minimum values of the feature respectively.</a:t>
            </a:r>
            <a:endParaRPr sz="1350">
              <a:solidFill>
                <a:srgbClr val="222222"/>
              </a:solidFill>
              <a:highlight>
                <a:srgbClr val="FFFFFF"/>
              </a:highlight>
            </a:endParaRPr>
          </a:p>
          <a:p>
            <a:pPr indent="-301466" lvl="0" marL="457200" rtl="0" algn="l">
              <a:spcBef>
                <a:spcPts val="1200"/>
              </a:spcBef>
              <a:spcAft>
                <a:spcPts val="0"/>
              </a:spcAft>
              <a:buClr>
                <a:srgbClr val="222222"/>
              </a:buClr>
              <a:buSzPct val="100000"/>
              <a:buChar char="●"/>
            </a:pPr>
            <a:r>
              <a:rPr lang="en" sz="1350">
                <a:solidFill>
                  <a:srgbClr val="222222"/>
                </a:solidFill>
                <a:highlight>
                  <a:srgbClr val="FFFFFF"/>
                </a:highlight>
              </a:rPr>
              <a:t>When the value of X is the minimum value in the column, the numerator will be 0, and hence X’ is 0</a:t>
            </a:r>
            <a:endParaRPr sz="1350">
              <a:solidFill>
                <a:srgbClr val="222222"/>
              </a:solidFill>
              <a:highlight>
                <a:srgbClr val="FFFFFF"/>
              </a:highlight>
            </a:endParaRPr>
          </a:p>
          <a:p>
            <a:pPr indent="-301466" lvl="0" marL="457200" rtl="0" algn="l">
              <a:spcBef>
                <a:spcPts val="0"/>
              </a:spcBef>
              <a:spcAft>
                <a:spcPts val="0"/>
              </a:spcAft>
              <a:buClr>
                <a:srgbClr val="222222"/>
              </a:buClr>
              <a:buSzPct val="100000"/>
              <a:buChar char="●"/>
            </a:pPr>
            <a:r>
              <a:rPr lang="en" sz="1350">
                <a:solidFill>
                  <a:srgbClr val="222222"/>
                </a:solidFill>
                <a:highlight>
                  <a:srgbClr val="FFFFFF"/>
                </a:highlight>
              </a:rPr>
              <a:t>On the other hand, when the value of X is the maximum value in the column, the numerator is equal to the denominator and thus the value of X’ is 1</a:t>
            </a:r>
            <a:endParaRPr sz="1350">
              <a:solidFill>
                <a:srgbClr val="222222"/>
              </a:solidFill>
              <a:highlight>
                <a:srgbClr val="FFFFFF"/>
              </a:highlight>
            </a:endParaRPr>
          </a:p>
          <a:p>
            <a:pPr indent="-301466" lvl="0" marL="457200" rtl="0" algn="l">
              <a:spcBef>
                <a:spcPts val="0"/>
              </a:spcBef>
              <a:spcAft>
                <a:spcPts val="0"/>
              </a:spcAft>
              <a:buClr>
                <a:srgbClr val="222222"/>
              </a:buClr>
              <a:buSzPct val="100000"/>
              <a:buChar char="●"/>
            </a:pPr>
            <a:r>
              <a:rPr lang="en" sz="1350">
                <a:solidFill>
                  <a:srgbClr val="222222"/>
                </a:solidFill>
                <a:highlight>
                  <a:srgbClr val="FFFFFF"/>
                </a:highlight>
              </a:rPr>
              <a:t>If the value of X is between the minimum and the maximum value, then the value of X’ is between 0 and 1</a:t>
            </a:r>
            <a:endParaRPr sz="1350">
              <a:solidFill>
                <a:srgbClr val="222222"/>
              </a:solidFill>
              <a:highlight>
                <a:srgbClr val="FFFFFF"/>
              </a:highlight>
            </a:endParaRPr>
          </a:p>
          <a:p>
            <a:pPr indent="0" lvl="0" marL="0" rtl="0" algn="l">
              <a:spcBef>
                <a:spcPts val="0"/>
              </a:spcBef>
              <a:spcAft>
                <a:spcPts val="1200"/>
              </a:spcAft>
              <a:buNone/>
            </a:pPr>
            <a:r>
              <a:t/>
            </a:r>
            <a:endParaRPr sz="1350">
              <a:solidFill>
                <a:srgbClr val="222222"/>
              </a:solidFill>
              <a:highlight>
                <a:srgbClr val="FFFFFF"/>
              </a:highlight>
            </a:endParaRPr>
          </a:p>
        </p:txBody>
      </p:sp>
      <p:pic>
        <p:nvPicPr>
          <p:cNvPr id="191" name="Google Shape;191;p30"/>
          <p:cNvPicPr preferRelativeResize="0"/>
          <p:nvPr/>
        </p:nvPicPr>
        <p:blipFill>
          <a:blip r:embed="rId3">
            <a:alphaModFix/>
          </a:blip>
          <a:stretch>
            <a:fillRect/>
          </a:stretch>
        </p:blipFill>
        <p:spPr>
          <a:xfrm>
            <a:off x="3143250" y="2794375"/>
            <a:ext cx="1428750" cy="37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714375" y="1486800"/>
            <a:ext cx="7715250" cy="334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679225" y="52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and Unsupervised Learning</a:t>
            </a:r>
            <a:endParaRPr/>
          </a:p>
        </p:txBody>
      </p:sp>
      <p:pic>
        <p:nvPicPr>
          <p:cNvPr id="98" name="Google Shape;98;p15"/>
          <p:cNvPicPr preferRelativeResize="0"/>
          <p:nvPr/>
        </p:nvPicPr>
        <p:blipFill rotWithShape="1">
          <a:blip r:embed="rId3">
            <a:alphaModFix/>
          </a:blip>
          <a:srcRect b="0" l="0" r="0" t="36265"/>
          <a:stretch/>
        </p:blipFill>
        <p:spPr>
          <a:xfrm>
            <a:off x="82650" y="1717875"/>
            <a:ext cx="5794199" cy="2380875"/>
          </a:xfrm>
          <a:prstGeom prst="rect">
            <a:avLst/>
          </a:prstGeom>
          <a:noFill/>
          <a:ln>
            <a:noFill/>
          </a:ln>
        </p:spPr>
      </p:pic>
      <p:pic>
        <p:nvPicPr>
          <p:cNvPr id="99" name="Google Shape;99;p15"/>
          <p:cNvPicPr preferRelativeResize="0"/>
          <p:nvPr/>
        </p:nvPicPr>
        <p:blipFill>
          <a:blip r:embed="rId4">
            <a:alphaModFix/>
          </a:blip>
          <a:stretch>
            <a:fillRect/>
          </a:stretch>
        </p:blipFill>
        <p:spPr>
          <a:xfrm>
            <a:off x="5726150" y="1318888"/>
            <a:ext cx="3417850" cy="317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2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Pipeline</a:t>
            </a:r>
            <a:endParaRPr/>
          </a:p>
        </p:txBody>
      </p:sp>
      <p:pic>
        <p:nvPicPr>
          <p:cNvPr id="105" name="Google Shape;105;p16"/>
          <p:cNvPicPr preferRelativeResize="0"/>
          <p:nvPr/>
        </p:nvPicPr>
        <p:blipFill>
          <a:blip r:embed="rId3">
            <a:alphaModFix/>
          </a:blip>
          <a:stretch>
            <a:fillRect/>
          </a:stretch>
        </p:blipFill>
        <p:spPr>
          <a:xfrm>
            <a:off x="1868200" y="1215550"/>
            <a:ext cx="6226575" cy="369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Before we start with data we need to a data to work upon . </a:t>
            </a:r>
            <a:r>
              <a:rPr lang="en" sz="1200">
                <a:solidFill>
                  <a:srgbClr val="333333"/>
                </a:solidFill>
                <a:highlight>
                  <a:srgbClr val="FFFFFF"/>
                </a:highlight>
                <a:latin typeface="Roboto"/>
                <a:ea typeface="Roboto"/>
                <a:cs typeface="Roboto"/>
                <a:sym typeface="Roboto"/>
              </a:rPr>
              <a:t>When creating a machine learning project, it is not always a case that we come across the clean and formatted data. And while doing any operation with data, it is mandatory to clean it and put in a formatted way. So for this, we use data preprocessing task.</a:t>
            </a:r>
            <a:endParaRPr sz="1200">
              <a:solidFill>
                <a:srgbClr val="333333"/>
              </a:solidFill>
              <a:highlight>
                <a:srgbClr val="FFFFFF"/>
              </a:highlight>
              <a:latin typeface="Roboto"/>
              <a:ea typeface="Roboto"/>
              <a:cs typeface="Roboto"/>
              <a:sym typeface="Roboto"/>
            </a:endParaRPr>
          </a:p>
          <a:p>
            <a:pPr indent="-293370" lvl="0" marL="457200" marR="25400" rtl="0" algn="l">
              <a:lnSpc>
                <a:spcPct val="156250"/>
              </a:lnSpc>
              <a:spcBef>
                <a:spcPts val="150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Getting the dataset</a:t>
            </a:r>
            <a:endParaRPr b="1" sz="1200">
              <a:solidFill>
                <a:srgbClr val="000000"/>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Importing libraries</a:t>
            </a:r>
            <a:endParaRPr b="1" sz="1200">
              <a:solidFill>
                <a:srgbClr val="000000"/>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Importing datasets</a:t>
            </a:r>
            <a:endParaRPr b="1" sz="1200">
              <a:solidFill>
                <a:srgbClr val="000000"/>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Finding Missing Data</a:t>
            </a:r>
            <a:endParaRPr b="1" sz="1200">
              <a:solidFill>
                <a:srgbClr val="000000"/>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Encoding Categorical Data</a:t>
            </a:r>
            <a:endParaRPr b="1" sz="1200">
              <a:solidFill>
                <a:srgbClr val="000000"/>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Splitting dataset into training and test set</a:t>
            </a:r>
            <a:endParaRPr b="1" sz="1200">
              <a:solidFill>
                <a:srgbClr val="000000"/>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rgbClr val="000000"/>
              </a:buClr>
              <a:buSzPct val="100000"/>
              <a:buFont typeface="Roboto"/>
              <a:buChar char="●"/>
            </a:pPr>
            <a:r>
              <a:rPr b="1" lang="en" sz="1200">
                <a:solidFill>
                  <a:srgbClr val="000000"/>
                </a:solidFill>
                <a:highlight>
                  <a:srgbClr val="FFFFFF"/>
                </a:highlight>
                <a:latin typeface="Roboto"/>
                <a:ea typeface="Roboto"/>
                <a:cs typeface="Roboto"/>
                <a:sym typeface="Roboto"/>
              </a:rPr>
              <a:t>Feature extraction</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the Data </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5568"/>
              <a:t>There are mainly two ways to load data depending on the method </a:t>
            </a:r>
            <a:endParaRPr sz="5568"/>
          </a:p>
          <a:p>
            <a:pPr indent="-343514" lvl="0" marL="457200" rtl="0" algn="l">
              <a:spcBef>
                <a:spcPts val="1200"/>
              </a:spcBef>
              <a:spcAft>
                <a:spcPts val="0"/>
              </a:spcAft>
              <a:buSzPct val="100000"/>
              <a:buChar char="●"/>
            </a:pPr>
            <a:r>
              <a:rPr lang="en" sz="5568"/>
              <a:t>CSV data </a:t>
            </a:r>
            <a:endParaRPr sz="5568"/>
          </a:p>
          <a:p>
            <a:pPr indent="-343514" lvl="0" marL="457200" rtl="0" algn="l">
              <a:spcBef>
                <a:spcPts val="0"/>
              </a:spcBef>
              <a:spcAft>
                <a:spcPts val="0"/>
              </a:spcAft>
              <a:buSzPct val="100000"/>
              <a:buChar char="●"/>
            </a:pPr>
            <a:r>
              <a:rPr lang="en" sz="5568"/>
              <a:t>Pre defined data like mnist , breast dataset</a:t>
            </a:r>
            <a:endParaRPr sz="5568"/>
          </a:p>
          <a:p>
            <a:pPr indent="-343514" lvl="0" marL="457200" rtl="0" algn="l">
              <a:spcBef>
                <a:spcPts val="0"/>
              </a:spcBef>
              <a:spcAft>
                <a:spcPts val="0"/>
              </a:spcAft>
              <a:buSzPct val="100000"/>
              <a:buChar char="●"/>
            </a:pPr>
            <a:r>
              <a:rPr lang="en" sz="5568"/>
              <a:t>Using deep learning models like image generator ,  img to array etc</a:t>
            </a:r>
            <a:endParaRPr sz="5568"/>
          </a:p>
          <a:p>
            <a:pPr indent="-343514" lvl="0" marL="457200" rtl="0" algn="l">
              <a:spcBef>
                <a:spcPts val="0"/>
              </a:spcBef>
              <a:spcAft>
                <a:spcPts val="0"/>
              </a:spcAft>
              <a:buSzPct val="100000"/>
              <a:buChar char="●"/>
            </a:pPr>
            <a:r>
              <a:rPr lang="en" sz="5568"/>
              <a:t>Using np.load for npz files (NPZ is a file format by numpy which allows storage of data in the form of np array using gfile compression </a:t>
            </a:r>
            <a:endParaRPr sz="5568"/>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Libraries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523"/>
              <a:buNone/>
            </a:pPr>
            <a:r>
              <a:rPr lang="en" sz="1944"/>
              <a:t>We use various libraries to perform various functions and hence we need to import them </a:t>
            </a:r>
            <a:endParaRPr sz="1944"/>
          </a:p>
          <a:p>
            <a:pPr indent="-352102" lvl="0" marL="457200" rtl="0" algn="l">
              <a:lnSpc>
                <a:spcPct val="105000"/>
              </a:lnSpc>
              <a:spcBef>
                <a:spcPts val="1200"/>
              </a:spcBef>
              <a:spcAft>
                <a:spcPts val="0"/>
              </a:spcAft>
              <a:buSzPts val="1945"/>
              <a:buChar char="●"/>
            </a:pPr>
            <a:r>
              <a:rPr lang="en" sz="1944"/>
              <a:t>Import numpy as np </a:t>
            </a:r>
            <a:endParaRPr sz="1944"/>
          </a:p>
          <a:p>
            <a:pPr indent="-352102" lvl="0" marL="457200" rtl="0" algn="l">
              <a:lnSpc>
                <a:spcPct val="105000"/>
              </a:lnSpc>
              <a:spcBef>
                <a:spcPts val="0"/>
              </a:spcBef>
              <a:spcAft>
                <a:spcPts val="0"/>
              </a:spcAft>
              <a:buSzPts val="1945"/>
              <a:buChar char="●"/>
            </a:pPr>
            <a:r>
              <a:rPr lang="en" sz="1944"/>
              <a:t>From tensorflow import keras</a:t>
            </a:r>
            <a:endParaRPr sz="1944"/>
          </a:p>
          <a:p>
            <a:pPr indent="-352102" lvl="0" marL="457200" rtl="0" algn="l">
              <a:lnSpc>
                <a:spcPct val="105000"/>
              </a:lnSpc>
              <a:spcBef>
                <a:spcPts val="0"/>
              </a:spcBef>
              <a:spcAft>
                <a:spcPts val="0"/>
              </a:spcAft>
              <a:buSzPts val="1945"/>
              <a:buChar char="●"/>
            </a:pPr>
            <a:r>
              <a:rPr lang="en" sz="1944"/>
              <a:t>From tensorflow.preprocessing.image import ImageDataGenerator , array_to_img </a:t>
            </a:r>
            <a:endParaRPr sz="1944"/>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Missing Data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 next step of data preprocessing is to handle missing data in the datasets. If our dataset contains some missing data, then it may create a huge problem for our machine learning model. Hence it is necessary to handle missing values present in the dataset.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150">
                <a:solidFill>
                  <a:srgbClr val="333333"/>
                </a:solidFill>
                <a:highlight>
                  <a:srgbClr val="FFFFFF"/>
                </a:highlight>
                <a:latin typeface="Roboto"/>
                <a:ea typeface="Roboto"/>
                <a:cs typeface="Roboto"/>
                <a:sym typeface="Roboto"/>
              </a:rPr>
              <a:t>Ways to handle missing data:</a:t>
            </a:r>
            <a:endParaRPr b="1" sz="115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There are mainly two ways to handle missing data, which are</a:t>
            </a:r>
            <a:endParaRPr sz="1200">
              <a:solidFill>
                <a:srgbClr val="333333"/>
              </a:solidFill>
              <a:highlight>
                <a:srgbClr val="FFFFFF"/>
              </a:highlight>
              <a:latin typeface="Roboto"/>
              <a:ea typeface="Roboto"/>
              <a:cs typeface="Roboto"/>
              <a:sym typeface="Roboto"/>
            </a:endParaRPr>
          </a:p>
          <a:p>
            <a:pPr indent="-311150" lvl="0" marL="457200" rtl="0" algn="l">
              <a:spcBef>
                <a:spcPts val="1200"/>
              </a:spcBef>
              <a:spcAft>
                <a:spcPts val="0"/>
              </a:spcAft>
              <a:buSzPts val="1300"/>
              <a:buChar char="●"/>
            </a:pPr>
            <a:r>
              <a:rPr lang="en"/>
              <a:t>Deleting the missing row </a:t>
            </a:r>
            <a:endParaRPr/>
          </a:p>
          <a:p>
            <a:pPr indent="-311150" lvl="0" marL="457200" rtl="0" algn="l">
              <a:spcBef>
                <a:spcPts val="0"/>
              </a:spcBef>
              <a:spcAft>
                <a:spcPts val="0"/>
              </a:spcAft>
              <a:buSzPts val="1300"/>
              <a:buChar char="●"/>
            </a:pPr>
            <a:r>
              <a:rPr lang="en"/>
              <a:t>Replacing the missing data with mean </a:t>
            </a:r>
            <a:endParaRPr/>
          </a:p>
          <a:p>
            <a:pPr indent="0" lvl="0" marL="0" rtl="0" algn="l">
              <a:spcBef>
                <a:spcPts val="1200"/>
              </a:spcBef>
              <a:spcAft>
                <a:spcPts val="1200"/>
              </a:spcAft>
              <a:buNone/>
            </a:pPr>
            <a:r>
              <a:rPr lang="en"/>
              <a:t>We mainly use scikit-learn to replace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 ( continued )</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Deleting the values from the dataset </a:t>
            </a:r>
            <a:r>
              <a:rPr lang="en"/>
              <a:t>which</a:t>
            </a:r>
            <a:r>
              <a:rPr lang="en"/>
              <a:t> contains null values result in reduced dataset and information </a:t>
            </a:r>
            <a:r>
              <a:rPr lang="en"/>
              <a:t>loss </a:t>
            </a:r>
            <a:endParaRPr/>
          </a:p>
          <a:p>
            <a:pPr indent="0" lvl="0" marL="0" rtl="0" algn="l">
              <a:spcBef>
                <a:spcPts val="1200"/>
              </a:spcBef>
              <a:spcAft>
                <a:spcPts val="0"/>
              </a:spcAft>
              <a:buNone/>
            </a:pPr>
            <a:r>
              <a:rPr lang="en"/>
              <a:t>Therefore we mainly use replacing values with mean using an imputer from scikit-learn </a:t>
            </a:r>
            <a:endParaRPr/>
          </a:p>
          <a:p>
            <a:pPr indent="0" lvl="0" marL="0" rtl="0" algn="l">
              <a:spcBef>
                <a:spcPts val="1200"/>
              </a:spcBef>
              <a:spcAft>
                <a:spcPts val="0"/>
              </a:spcAft>
              <a:buNone/>
            </a:pPr>
            <a:r>
              <a:rPr lang="en"/>
              <a:t>Here we prefer using median over mean due to outlier i.e .  Extreme values which distorts the mean values and hence the dataset  which further affects the training of the models resulting in false weights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