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Roboto"/>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c05b0d84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c05b0d84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c03f6701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c03f6701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c05b0d8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c05b0d8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c05b0d84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c05b0d84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c05b0d84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c05b0d84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c03f6701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c03f6701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c03f6701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c03f6701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c03f6701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c03f6701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c03f6701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c03f6701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c03f670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c03f670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c03f6701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c03f6701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c05b0d84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c05b0d8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c03f6701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c03f6701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c03f6701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c03f6701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c03f6701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c03f6701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c03f6701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c03f6701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c03f6701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c03f6701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c03f6701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c03f6701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c03f6701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c03f6701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c03f6701b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c03f6701b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c03f6701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c03f6701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c05b0d84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c05b0d84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c03f6701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c03f6701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c03f6701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c03f6701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c03f6701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c03f6701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c03f6701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c03f6701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c03f6701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c03f6701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5.png"/><Relationship Id="rId7"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5999700" cy="609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100"/>
              <a:t>Machine Learning </a:t>
            </a:r>
            <a:endParaRPr/>
          </a:p>
        </p:txBody>
      </p:sp>
      <p:sp>
        <p:nvSpPr>
          <p:cNvPr id="55" name="Google Shape;55;p13"/>
          <p:cNvSpPr txBox="1"/>
          <p:nvPr>
            <p:ph idx="1" type="subTitle"/>
          </p:nvPr>
        </p:nvSpPr>
        <p:spPr>
          <a:xfrm>
            <a:off x="212300" y="1503275"/>
            <a:ext cx="8520600" cy="33420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700"/>
              </a:spcBef>
              <a:spcAft>
                <a:spcPts val="0"/>
              </a:spcAft>
              <a:buClr>
                <a:schemeClr val="dk1"/>
              </a:buClr>
              <a:buSzPts val="1100"/>
              <a:buFont typeface="Arial"/>
              <a:buNone/>
            </a:pPr>
            <a:r>
              <a:rPr lang="en">
                <a:solidFill>
                  <a:schemeClr val="dk1"/>
                </a:solidFill>
              </a:rPr>
              <a:t>ML is a branch of artificial intelligence:</a:t>
            </a:r>
            <a:endParaRPr>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sz="2150">
                <a:solidFill>
                  <a:schemeClr val="dk1"/>
                </a:solidFill>
              </a:rPr>
              <a:t>•</a:t>
            </a:r>
            <a:r>
              <a:rPr lang="en" sz="2400">
                <a:solidFill>
                  <a:schemeClr val="dk1"/>
                </a:solidFill>
              </a:rPr>
              <a:t>Uses computing based systems to make sense out of data</a:t>
            </a:r>
            <a:endParaRPr sz="2400">
              <a:solidFill>
                <a:schemeClr val="dk1"/>
              </a:solidFill>
            </a:endParaRPr>
          </a:p>
          <a:p>
            <a:pPr indent="0" lvl="0" marL="0" rtl="0" algn="l">
              <a:lnSpc>
                <a:spcPct val="115000"/>
              </a:lnSpc>
              <a:spcBef>
                <a:spcPts val="500"/>
              </a:spcBef>
              <a:spcAft>
                <a:spcPts val="0"/>
              </a:spcAft>
              <a:buClr>
                <a:schemeClr val="dk1"/>
              </a:buClr>
              <a:buSzPts val="1100"/>
              <a:buFont typeface="Arial"/>
              <a:buNone/>
            </a:pPr>
            <a:r>
              <a:rPr lang="en" sz="1850">
                <a:solidFill>
                  <a:schemeClr val="dk1"/>
                </a:solidFill>
              </a:rPr>
              <a:t>•</a:t>
            </a:r>
            <a:r>
              <a:rPr lang="en" sz="2200">
                <a:solidFill>
                  <a:schemeClr val="dk1"/>
                </a:solidFill>
              </a:rPr>
              <a:t>Extracting patterns, fitting data to functions, classifying data, etc</a:t>
            </a:r>
            <a:endParaRPr sz="22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sz="2150">
                <a:solidFill>
                  <a:schemeClr val="dk1"/>
                </a:solidFill>
              </a:rPr>
              <a:t>•</a:t>
            </a:r>
            <a:r>
              <a:rPr lang="en" sz="2400">
                <a:solidFill>
                  <a:schemeClr val="dk1"/>
                </a:solidFill>
              </a:rPr>
              <a:t>ML systems can learn and improve</a:t>
            </a:r>
            <a:endParaRPr sz="2400">
              <a:solidFill>
                <a:schemeClr val="dk1"/>
              </a:solidFill>
            </a:endParaRPr>
          </a:p>
          <a:p>
            <a:pPr indent="0" lvl="0" marL="0" rtl="0" algn="l">
              <a:lnSpc>
                <a:spcPct val="115000"/>
              </a:lnSpc>
              <a:spcBef>
                <a:spcPts val="500"/>
              </a:spcBef>
              <a:spcAft>
                <a:spcPts val="0"/>
              </a:spcAft>
              <a:buClr>
                <a:schemeClr val="dk1"/>
              </a:buClr>
              <a:buSzPts val="1100"/>
              <a:buFont typeface="Arial"/>
              <a:buNone/>
            </a:pPr>
            <a:r>
              <a:rPr lang="en" sz="1850">
                <a:solidFill>
                  <a:schemeClr val="dk1"/>
                </a:solidFill>
              </a:rPr>
              <a:t>•</a:t>
            </a:r>
            <a:r>
              <a:rPr lang="en" sz="2200">
                <a:solidFill>
                  <a:schemeClr val="dk1"/>
                </a:solidFill>
              </a:rPr>
              <a:t>With historical data, time and experience</a:t>
            </a:r>
            <a:endParaRPr sz="22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sz="2150">
                <a:solidFill>
                  <a:schemeClr val="dk1"/>
                </a:solidFill>
              </a:rPr>
              <a:t>•</a:t>
            </a:r>
            <a:r>
              <a:rPr lang="en" sz="2400">
                <a:solidFill>
                  <a:schemeClr val="dk1"/>
                </a:solidFill>
              </a:rPr>
              <a:t>Bridges theoretical computer science and real noise data.</a:t>
            </a:r>
            <a:endParaRPr sz="24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Estimation of parameters by least squares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define the residual sum of squares (RSS) as: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or equivalently as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The least squares approach chooses to               minimize the RSS. The minimizing values can be shown to be</a:t>
            </a:r>
            <a:endParaRPr/>
          </a:p>
        </p:txBody>
      </p:sp>
      <p:pic>
        <p:nvPicPr>
          <p:cNvPr id="116" name="Google Shape;116;p22"/>
          <p:cNvPicPr preferRelativeResize="0"/>
          <p:nvPr/>
        </p:nvPicPr>
        <p:blipFill>
          <a:blip r:embed="rId3">
            <a:alphaModFix/>
          </a:blip>
          <a:stretch>
            <a:fillRect/>
          </a:stretch>
        </p:blipFill>
        <p:spPr>
          <a:xfrm>
            <a:off x="2491025" y="1504850"/>
            <a:ext cx="3326449" cy="481450"/>
          </a:xfrm>
          <a:prstGeom prst="rect">
            <a:avLst/>
          </a:prstGeom>
          <a:noFill/>
          <a:ln>
            <a:noFill/>
          </a:ln>
        </p:spPr>
      </p:pic>
      <p:pic>
        <p:nvPicPr>
          <p:cNvPr id="117" name="Google Shape;117;p22"/>
          <p:cNvPicPr preferRelativeResize="0"/>
          <p:nvPr/>
        </p:nvPicPr>
        <p:blipFill>
          <a:blip r:embed="rId4">
            <a:alphaModFix/>
          </a:blip>
          <a:stretch>
            <a:fillRect/>
          </a:stretch>
        </p:blipFill>
        <p:spPr>
          <a:xfrm>
            <a:off x="1080502" y="2473431"/>
            <a:ext cx="6781326" cy="400150"/>
          </a:xfrm>
          <a:prstGeom prst="rect">
            <a:avLst/>
          </a:prstGeom>
          <a:noFill/>
          <a:ln>
            <a:noFill/>
          </a:ln>
        </p:spPr>
      </p:pic>
      <p:pic>
        <p:nvPicPr>
          <p:cNvPr id="118" name="Google Shape;118;p22"/>
          <p:cNvPicPr preferRelativeResize="0"/>
          <p:nvPr/>
        </p:nvPicPr>
        <p:blipFill>
          <a:blip r:embed="rId5">
            <a:alphaModFix/>
          </a:blip>
          <a:stretch>
            <a:fillRect/>
          </a:stretch>
        </p:blipFill>
        <p:spPr>
          <a:xfrm>
            <a:off x="4572000" y="3116850"/>
            <a:ext cx="796950" cy="270650"/>
          </a:xfrm>
          <a:prstGeom prst="rect">
            <a:avLst/>
          </a:prstGeom>
          <a:noFill/>
          <a:ln>
            <a:noFill/>
          </a:ln>
        </p:spPr>
      </p:pic>
      <p:pic>
        <p:nvPicPr>
          <p:cNvPr id="119" name="Google Shape;119;p22"/>
          <p:cNvPicPr preferRelativeResize="0"/>
          <p:nvPr/>
        </p:nvPicPr>
        <p:blipFill>
          <a:blip r:embed="rId6">
            <a:alphaModFix/>
          </a:blip>
          <a:stretch>
            <a:fillRect/>
          </a:stretch>
        </p:blipFill>
        <p:spPr>
          <a:xfrm>
            <a:off x="1026374" y="3930225"/>
            <a:ext cx="3062734" cy="780600"/>
          </a:xfrm>
          <a:prstGeom prst="rect">
            <a:avLst/>
          </a:prstGeom>
          <a:noFill/>
          <a:ln>
            <a:noFill/>
          </a:ln>
        </p:spPr>
      </p:pic>
      <p:pic>
        <p:nvPicPr>
          <p:cNvPr id="120" name="Google Shape;120;p22"/>
          <p:cNvPicPr preferRelativeResize="0"/>
          <p:nvPr/>
        </p:nvPicPr>
        <p:blipFill>
          <a:blip r:embed="rId7">
            <a:alphaModFix/>
          </a:blip>
          <a:stretch>
            <a:fillRect/>
          </a:stretch>
        </p:blipFill>
        <p:spPr>
          <a:xfrm>
            <a:off x="4524024" y="3972562"/>
            <a:ext cx="2400950" cy="682375"/>
          </a:xfrm>
          <a:prstGeom prst="rect">
            <a:avLst/>
          </a:prstGeom>
          <a:noFill/>
          <a:ln>
            <a:noFill/>
          </a:ln>
        </p:spPr>
      </p:pic>
      <p:sp>
        <p:nvSpPr>
          <p:cNvPr id="121" name="Google Shape;121;p22"/>
          <p:cNvSpPr txBox="1"/>
          <p:nvPr/>
        </p:nvSpPr>
        <p:spPr>
          <a:xfrm>
            <a:off x="4255500" y="2779325"/>
            <a:ext cx="231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Descent</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Gradient descent is an optimization algorithm used to minimize some function by iteratively moving in the direction of steepest descent as defined by the negative of the gradient. In machine learning, we use gradient descent to update the parameters of our model.A learning rate is used for each pair of input and output values. It is a scalar factor and coefficients are updated in direction towards minimizing error. The process is repeated until a minimum sum squared error is achieved or no further improvement is possible.</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b="1" i="1" sz="1600">
              <a:solidFill>
                <a:srgbClr val="3C78D8"/>
              </a:solidFill>
            </a:endParaRPr>
          </a:p>
          <a:p>
            <a:pPr indent="0" lvl="0" marL="0" rtl="0" algn="l">
              <a:spcBef>
                <a:spcPts val="1200"/>
              </a:spcBef>
              <a:spcAft>
                <a:spcPts val="0"/>
              </a:spcAft>
              <a:buNone/>
            </a:pPr>
            <a:r>
              <a:t/>
            </a:r>
            <a:endParaRPr b="1" i="1" sz="1600">
              <a:solidFill>
                <a:srgbClr val="3C78D8"/>
              </a:solidFill>
            </a:endParaRPr>
          </a:p>
          <a:p>
            <a:pPr indent="0" lvl="0" marL="0" rtl="0" algn="l">
              <a:spcBef>
                <a:spcPts val="1200"/>
              </a:spcBef>
              <a:spcAft>
                <a:spcPts val="1200"/>
              </a:spcAft>
              <a:buNone/>
            </a:pPr>
            <a:r>
              <a:rPr b="1" i="1" lang="en" sz="1600">
                <a:solidFill>
                  <a:srgbClr val="3C78D8"/>
                </a:solidFill>
              </a:rPr>
              <a:t>In short ,it is a minimization algorithm meant for minimizing a given activation function.</a:t>
            </a:r>
            <a:endParaRPr b="1" i="1" sz="1600">
              <a:solidFill>
                <a:srgbClr val="3C78D8"/>
              </a:solidFill>
            </a:endParaRPr>
          </a:p>
        </p:txBody>
      </p:sp>
      <p:pic>
        <p:nvPicPr>
          <p:cNvPr id="128" name="Google Shape;128;p23"/>
          <p:cNvPicPr preferRelativeResize="0"/>
          <p:nvPr/>
        </p:nvPicPr>
        <p:blipFill>
          <a:blip r:embed="rId3">
            <a:alphaModFix/>
          </a:blip>
          <a:stretch>
            <a:fillRect/>
          </a:stretch>
        </p:blipFill>
        <p:spPr>
          <a:xfrm>
            <a:off x="2333024" y="2811100"/>
            <a:ext cx="3891350" cy="85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T</a:t>
            </a:r>
            <a:r>
              <a:rPr lang="en" sz="1611">
                <a:solidFill>
                  <a:srgbClr val="292929"/>
                </a:solidFill>
                <a:highlight>
                  <a:srgbClr val="FFFFFF"/>
                </a:highlight>
                <a:latin typeface="Lato"/>
                <a:ea typeface="Lato"/>
                <a:cs typeface="Lato"/>
                <a:sym typeface="Lato"/>
              </a:rPr>
              <a:t>o understand this in simple terms, let us see an example on how it works…</a:t>
            </a:r>
            <a:endParaRPr sz="2911">
              <a:latin typeface="Lato"/>
              <a:ea typeface="Lato"/>
              <a:cs typeface="Lato"/>
              <a:sym typeface="Lato"/>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I</a:t>
            </a:r>
            <a:r>
              <a:rPr lang="en">
                <a:solidFill>
                  <a:srgbClr val="1A1A1A"/>
                </a:solidFill>
              </a:rPr>
              <a:t>magine a valley and a person with no sense of direction </a:t>
            </a:r>
            <a:endParaRPr>
              <a:solidFill>
                <a:srgbClr val="1A1A1A"/>
              </a:solidFill>
            </a:endParaRPr>
          </a:p>
          <a:p>
            <a:pPr indent="0" lvl="0" marL="0" rtl="0" algn="l">
              <a:spcBef>
                <a:spcPts val="1200"/>
              </a:spcBef>
              <a:spcAft>
                <a:spcPts val="0"/>
              </a:spcAft>
              <a:buClr>
                <a:schemeClr val="dk1"/>
              </a:buClr>
              <a:buSzPct val="61111"/>
              <a:buFont typeface="Arial"/>
              <a:buNone/>
            </a:pPr>
            <a:r>
              <a:rPr lang="en">
                <a:solidFill>
                  <a:srgbClr val="1A1A1A"/>
                </a:solidFill>
              </a:rPr>
              <a:t>who wants to get to the bottom of the valley.</a:t>
            </a:r>
            <a:endParaRPr>
              <a:solidFill>
                <a:srgbClr val="1A1A1A"/>
              </a:solidFill>
            </a:endParaRPr>
          </a:p>
          <a:p>
            <a:pPr indent="0" lvl="0" marL="0" rtl="0" algn="l">
              <a:spcBef>
                <a:spcPts val="1200"/>
              </a:spcBef>
              <a:spcAft>
                <a:spcPts val="0"/>
              </a:spcAft>
              <a:buClr>
                <a:schemeClr val="dk1"/>
              </a:buClr>
              <a:buSzPct val="61111"/>
              <a:buFont typeface="Arial"/>
              <a:buNone/>
            </a:pPr>
            <a:r>
              <a:rPr lang="en">
                <a:solidFill>
                  <a:srgbClr val="1A1A1A"/>
                </a:solidFill>
              </a:rPr>
              <a:t>He goes down the slope and takes large steps </a:t>
            </a:r>
            <a:endParaRPr>
              <a:solidFill>
                <a:srgbClr val="1A1A1A"/>
              </a:solidFill>
            </a:endParaRPr>
          </a:p>
          <a:p>
            <a:pPr indent="0" lvl="0" marL="0" rtl="0" algn="l">
              <a:spcBef>
                <a:spcPts val="1200"/>
              </a:spcBef>
              <a:spcAft>
                <a:spcPts val="0"/>
              </a:spcAft>
              <a:buClr>
                <a:schemeClr val="dk1"/>
              </a:buClr>
              <a:buSzPct val="61111"/>
              <a:buFont typeface="Arial"/>
              <a:buNone/>
            </a:pPr>
            <a:r>
              <a:rPr lang="en">
                <a:solidFill>
                  <a:srgbClr val="1A1A1A"/>
                </a:solidFill>
              </a:rPr>
              <a:t>when the slope is steep and small steps </a:t>
            </a:r>
            <a:endParaRPr>
              <a:solidFill>
                <a:srgbClr val="1A1A1A"/>
              </a:solidFill>
            </a:endParaRPr>
          </a:p>
          <a:p>
            <a:pPr indent="0" lvl="0" marL="0" rtl="0" algn="l">
              <a:spcBef>
                <a:spcPts val="1200"/>
              </a:spcBef>
              <a:spcAft>
                <a:spcPts val="0"/>
              </a:spcAft>
              <a:buClr>
                <a:schemeClr val="dk1"/>
              </a:buClr>
              <a:buSzPct val="61111"/>
              <a:buFont typeface="Arial"/>
              <a:buNone/>
            </a:pPr>
            <a:r>
              <a:rPr lang="en">
                <a:solidFill>
                  <a:srgbClr val="1A1A1A"/>
                </a:solidFill>
              </a:rPr>
              <a:t>when the slope is less steep. </a:t>
            </a:r>
            <a:endParaRPr>
              <a:solidFill>
                <a:srgbClr val="1A1A1A"/>
              </a:solidFill>
            </a:endParaRPr>
          </a:p>
          <a:p>
            <a:pPr indent="0" lvl="0" marL="0" rtl="0" algn="l">
              <a:spcBef>
                <a:spcPts val="1200"/>
              </a:spcBef>
              <a:spcAft>
                <a:spcPts val="0"/>
              </a:spcAft>
              <a:buClr>
                <a:schemeClr val="dk1"/>
              </a:buClr>
              <a:buSzPct val="61111"/>
              <a:buFont typeface="Arial"/>
              <a:buNone/>
            </a:pPr>
            <a:r>
              <a:rPr lang="en">
                <a:solidFill>
                  <a:srgbClr val="1A1A1A"/>
                </a:solidFill>
              </a:rPr>
              <a:t>He decides his next position based on his current position</a:t>
            </a:r>
            <a:endParaRPr>
              <a:solidFill>
                <a:srgbClr val="1A1A1A"/>
              </a:solidFill>
            </a:endParaRPr>
          </a:p>
          <a:p>
            <a:pPr indent="0" lvl="0" marL="0" rtl="0" algn="l">
              <a:spcBef>
                <a:spcPts val="1200"/>
              </a:spcBef>
              <a:spcAft>
                <a:spcPts val="0"/>
              </a:spcAft>
              <a:buClr>
                <a:schemeClr val="dk1"/>
              </a:buClr>
              <a:buSzPct val="61111"/>
              <a:buFont typeface="Arial"/>
              <a:buNone/>
            </a:pPr>
            <a:r>
              <a:rPr lang="en">
                <a:solidFill>
                  <a:srgbClr val="1A1A1A"/>
                </a:solidFill>
              </a:rPr>
              <a:t>and stops when he gets to the bottom </a:t>
            </a:r>
            <a:endParaRPr>
              <a:solidFill>
                <a:srgbClr val="1A1A1A"/>
              </a:solidFill>
            </a:endParaRPr>
          </a:p>
          <a:p>
            <a:pPr indent="0" lvl="0" marL="0" rtl="0" algn="l">
              <a:spcBef>
                <a:spcPts val="1200"/>
              </a:spcBef>
              <a:spcAft>
                <a:spcPts val="0"/>
              </a:spcAft>
              <a:buNone/>
            </a:pPr>
            <a:r>
              <a:rPr lang="en">
                <a:solidFill>
                  <a:srgbClr val="1A1A1A"/>
                </a:solidFill>
              </a:rPr>
              <a:t>of the valley which was his goal.</a:t>
            </a:r>
            <a:endParaRPr>
              <a:solidFill>
                <a:srgbClr val="1A1A1A"/>
              </a:solidFill>
            </a:endParaRPr>
          </a:p>
          <a:p>
            <a:pPr indent="0" lvl="0" marL="0" rtl="0" algn="l">
              <a:spcBef>
                <a:spcPts val="1200"/>
              </a:spcBef>
              <a:spcAft>
                <a:spcPts val="1200"/>
              </a:spcAft>
              <a:buNone/>
            </a:pPr>
            <a:r>
              <a:t/>
            </a:r>
            <a:endParaRPr/>
          </a:p>
        </p:txBody>
      </p:sp>
      <p:pic>
        <p:nvPicPr>
          <p:cNvPr id="135" name="Google Shape;135;p24"/>
          <p:cNvPicPr preferRelativeResize="0"/>
          <p:nvPr/>
        </p:nvPicPr>
        <p:blipFill>
          <a:blip r:embed="rId3">
            <a:alphaModFix/>
          </a:blip>
          <a:stretch>
            <a:fillRect/>
          </a:stretch>
        </p:blipFill>
        <p:spPr>
          <a:xfrm>
            <a:off x="5251225" y="2997151"/>
            <a:ext cx="3822875" cy="2146348"/>
          </a:xfrm>
          <a:prstGeom prst="rect">
            <a:avLst/>
          </a:prstGeom>
          <a:noFill/>
          <a:ln>
            <a:noFill/>
          </a:ln>
        </p:spPr>
      </p:pic>
      <p:pic>
        <p:nvPicPr>
          <p:cNvPr id="136" name="Google Shape;136;p24"/>
          <p:cNvPicPr preferRelativeResize="0"/>
          <p:nvPr/>
        </p:nvPicPr>
        <p:blipFill>
          <a:blip r:embed="rId4">
            <a:alphaModFix/>
          </a:blip>
          <a:stretch>
            <a:fillRect/>
          </a:stretch>
        </p:blipFill>
        <p:spPr>
          <a:xfrm>
            <a:off x="5500700" y="783125"/>
            <a:ext cx="3573400" cy="208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96200" cy="191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rgbClr val="292929"/>
                </a:solidFill>
                <a:highlight>
                  <a:srgbClr val="FFFFFF"/>
                </a:highlight>
                <a:latin typeface="Lato"/>
                <a:ea typeface="Lato"/>
                <a:cs typeface="Lato"/>
                <a:sym typeface="Lato"/>
              </a:rPr>
              <a:t>When the learning rate is quite high, the process will be a very haphazard one. So, the smaller the learning rate, the better the result of the model will be.</a:t>
            </a:r>
            <a:endParaRPr sz="1600">
              <a:solidFill>
                <a:srgbClr val="292929"/>
              </a:solidFill>
              <a:highlight>
                <a:srgbClr val="FFFFFF"/>
              </a:highlight>
              <a:latin typeface="Lato"/>
              <a:ea typeface="Lato"/>
              <a:cs typeface="Lato"/>
              <a:sym typeface="Lato"/>
            </a:endParaRPr>
          </a:p>
          <a:p>
            <a:pPr indent="0" lvl="0" marL="0" rtl="0" algn="l">
              <a:spcBef>
                <a:spcPts val="0"/>
              </a:spcBef>
              <a:spcAft>
                <a:spcPts val="0"/>
              </a:spcAft>
              <a:buNone/>
            </a:pPr>
            <a:r>
              <a:t/>
            </a:r>
            <a:endParaRPr sz="1600">
              <a:solidFill>
                <a:srgbClr val="292929"/>
              </a:solidFill>
              <a:highlight>
                <a:srgbClr val="FFFFFF"/>
              </a:highlight>
              <a:latin typeface="Lato"/>
              <a:ea typeface="Lato"/>
              <a:cs typeface="Lato"/>
              <a:sym typeface="Lato"/>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3C78D8"/>
                </a:solidFill>
              </a:rPr>
              <a:t>NOTE</a:t>
            </a:r>
            <a:r>
              <a:rPr lang="en" sz="1400"/>
              <a:t>: </a:t>
            </a:r>
            <a:r>
              <a:rPr lang="en" sz="1500">
                <a:solidFill>
                  <a:schemeClr val="dk1"/>
                </a:solidFill>
              </a:rPr>
              <a:t>In the case of linear regression model, there is only one minimum and it is the global minimum. Hence we say that the required coefficients for the line i</a:t>
            </a:r>
            <a:r>
              <a:rPr lang="en" sz="1600">
                <a:solidFill>
                  <a:schemeClr val="dk1"/>
                </a:solidFill>
              </a:rPr>
              <a:t>s found.</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In such case (as above example figure), the local minimum reached depends on the initial coefficients taken into consideration. Here, point A, B are termed Local Minimum and point C is Global Minimum.</a:t>
            </a:r>
            <a:endParaRPr sz="1500">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43" name="Google Shape;143;p25"/>
          <p:cNvPicPr preferRelativeResize="0"/>
          <p:nvPr/>
        </p:nvPicPr>
        <p:blipFill>
          <a:blip r:embed="rId3">
            <a:alphaModFix/>
          </a:blip>
          <a:stretch>
            <a:fillRect/>
          </a:stretch>
        </p:blipFill>
        <p:spPr>
          <a:xfrm>
            <a:off x="145075" y="2800825"/>
            <a:ext cx="4369625" cy="2032075"/>
          </a:xfrm>
          <a:prstGeom prst="rect">
            <a:avLst/>
          </a:prstGeom>
          <a:noFill/>
          <a:ln>
            <a:noFill/>
          </a:ln>
        </p:spPr>
      </p:pic>
      <p:pic>
        <p:nvPicPr>
          <p:cNvPr id="144" name="Google Shape;144;p25"/>
          <p:cNvPicPr preferRelativeResize="0"/>
          <p:nvPr/>
        </p:nvPicPr>
        <p:blipFill>
          <a:blip r:embed="rId4">
            <a:alphaModFix/>
          </a:blip>
          <a:stretch>
            <a:fillRect/>
          </a:stretch>
        </p:blipFill>
        <p:spPr>
          <a:xfrm>
            <a:off x="4410500" y="2589876"/>
            <a:ext cx="4559525" cy="24539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30000"/>
              </a:lnSpc>
              <a:spcBef>
                <a:spcPts val="1400"/>
              </a:spcBef>
              <a:spcAft>
                <a:spcPts val="400"/>
              </a:spcAft>
              <a:buClr>
                <a:schemeClr val="dk1"/>
              </a:buClr>
              <a:buSzPts val="990"/>
              <a:buFont typeface="Arial"/>
              <a:buNone/>
            </a:pPr>
            <a:r>
              <a:rPr lang="en" sz="3040">
                <a:highlight>
                  <a:srgbClr val="FFFFFF"/>
                </a:highlight>
              </a:rPr>
              <a:t>Gradient Descent</a:t>
            </a:r>
            <a:endParaRPr sz="4120"/>
          </a:p>
        </p:txBody>
      </p:sp>
      <p:sp>
        <p:nvSpPr>
          <p:cNvPr id="150" name="Google Shape;150;p26"/>
          <p:cNvSpPr txBox="1"/>
          <p:nvPr>
            <p:ph idx="1" type="body"/>
          </p:nvPr>
        </p:nvSpPr>
        <p:spPr>
          <a:xfrm>
            <a:off x="360900" y="964350"/>
            <a:ext cx="8422200" cy="3214800"/>
          </a:xfrm>
          <a:prstGeom prst="rect">
            <a:avLst/>
          </a:prstGeom>
        </p:spPr>
        <p:txBody>
          <a:bodyPr anchorCtr="0" anchor="t" bIns="91425" lIns="91425" spcFirstLastPara="1" rIns="91425" wrap="square" tIns="91425">
            <a:normAutofit/>
          </a:bodyPr>
          <a:lstStyle/>
          <a:p>
            <a:pPr indent="0" lvl="0" marL="0" rtl="0" algn="just">
              <a:lnSpc>
                <a:spcPct val="130000"/>
              </a:lnSpc>
              <a:spcBef>
                <a:spcPts val="1400"/>
              </a:spcBef>
              <a:spcAft>
                <a:spcPts val="0"/>
              </a:spcAft>
              <a:buClr>
                <a:schemeClr val="dk1"/>
              </a:buClr>
              <a:buSzPts val="1100"/>
              <a:buFont typeface="Arial"/>
              <a:buNone/>
            </a:pPr>
            <a:r>
              <a:t/>
            </a:r>
            <a:endParaRPr sz="1600">
              <a:solidFill>
                <a:srgbClr val="610B4B"/>
              </a:solidFill>
              <a:highlight>
                <a:srgbClr val="FFFFFF"/>
              </a:highlight>
            </a:endParaRPr>
          </a:p>
          <a:p>
            <a:pPr indent="-336550" lvl="0" marL="457200" marR="25400" rtl="0" algn="l">
              <a:lnSpc>
                <a:spcPct val="156250"/>
              </a:lnSpc>
              <a:spcBef>
                <a:spcPts val="150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Gradient descent is used to minimize the MSE by calculating the gradient of the cost function.</a:t>
            </a:r>
            <a:endParaRPr sz="1700">
              <a:solidFill>
                <a:schemeClr val="dk1"/>
              </a:solidFill>
              <a:highlight>
                <a:srgbClr val="FFFFFF"/>
              </a:highlight>
              <a:latin typeface="Roboto"/>
              <a:ea typeface="Roboto"/>
              <a:cs typeface="Roboto"/>
              <a:sym typeface="Roboto"/>
            </a:endParaRPr>
          </a:p>
          <a:p>
            <a:pPr indent="-336550" lvl="0" marL="457200" marR="25400" rtl="0" algn="l">
              <a:lnSpc>
                <a:spcPct val="15625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A regression model uses gradient descent to update the coefficients of the line by reducing the cost function.</a:t>
            </a:r>
            <a:endParaRPr sz="1700">
              <a:solidFill>
                <a:schemeClr val="dk1"/>
              </a:solidFill>
              <a:highlight>
                <a:srgbClr val="FFFFFF"/>
              </a:highlight>
              <a:latin typeface="Roboto"/>
              <a:ea typeface="Roboto"/>
              <a:cs typeface="Roboto"/>
              <a:sym typeface="Roboto"/>
            </a:endParaRPr>
          </a:p>
          <a:p>
            <a:pPr indent="-336550" lvl="0" marL="457200" marR="25400" rtl="0" algn="l">
              <a:lnSpc>
                <a:spcPct val="156250"/>
              </a:lnSpc>
              <a:spcBef>
                <a:spcPts val="0"/>
              </a:spcBef>
              <a:spcAft>
                <a:spcPts val="0"/>
              </a:spcAft>
              <a:buClr>
                <a:schemeClr val="dk1"/>
              </a:buClr>
              <a:buSzPts val="1700"/>
              <a:buFont typeface="Roboto"/>
              <a:buChar char="●"/>
            </a:pPr>
            <a:r>
              <a:rPr lang="en" sz="1700">
                <a:solidFill>
                  <a:schemeClr val="dk1"/>
                </a:solidFill>
                <a:highlight>
                  <a:srgbClr val="FFFFFF"/>
                </a:highlight>
                <a:latin typeface="Roboto"/>
                <a:ea typeface="Roboto"/>
                <a:cs typeface="Roboto"/>
                <a:sym typeface="Roboto"/>
              </a:rPr>
              <a:t>It is done by a random selection of values of coefficient and then iteratively update the values to reach the minimum cost function.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Advertising Data</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least squares fit for the regression of sales onto TV. In this case a linear fit captures the essence of the relationship, although it is somewhat deficient in the left of the plot.</a:t>
            </a:r>
            <a:endParaRPr/>
          </a:p>
          <a:p>
            <a:pPr indent="0" lvl="0" marL="0" rtl="0" algn="l">
              <a:spcBef>
                <a:spcPts val="1200"/>
              </a:spcBef>
              <a:spcAft>
                <a:spcPts val="1200"/>
              </a:spcAft>
              <a:buNone/>
            </a:pPr>
            <a:r>
              <a:t/>
            </a:r>
            <a:endParaRPr/>
          </a:p>
        </p:txBody>
      </p:sp>
      <p:pic>
        <p:nvPicPr>
          <p:cNvPr id="157" name="Google Shape;157;p27"/>
          <p:cNvPicPr preferRelativeResize="0"/>
          <p:nvPr/>
        </p:nvPicPr>
        <p:blipFill>
          <a:blip r:embed="rId3">
            <a:alphaModFix/>
          </a:blip>
          <a:stretch>
            <a:fillRect/>
          </a:stretch>
        </p:blipFill>
        <p:spPr>
          <a:xfrm>
            <a:off x="2095100" y="1939330"/>
            <a:ext cx="4559151" cy="3204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4594"/>
              <a:buFont typeface="Arial"/>
              <a:buNone/>
            </a:pPr>
            <a:r>
              <a:rPr b="1" lang="en" sz="2466">
                <a:solidFill>
                  <a:schemeClr val="dk2"/>
                </a:solidFill>
              </a:rPr>
              <a:t>What is Classification ? </a:t>
            </a:r>
            <a:endParaRPr b="1" sz="3466"/>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 Classification is a process of categorizing a given set of data into classes.</a:t>
            </a:r>
            <a:endParaRPr/>
          </a:p>
          <a:p>
            <a:pPr indent="0" lvl="0" marL="0" rtl="0" algn="l">
              <a:spcBef>
                <a:spcPts val="1200"/>
              </a:spcBef>
              <a:spcAft>
                <a:spcPts val="0"/>
              </a:spcAft>
              <a:buNone/>
            </a:pPr>
            <a:r>
              <a:rPr lang="en"/>
              <a:t> • The process starts with predicting the class of given data points. The classes are often referred to as target, label or categories. </a:t>
            </a:r>
            <a:endParaRPr/>
          </a:p>
          <a:p>
            <a:pPr indent="0" lvl="0" marL="0" rtl="0" algn="l">
              <a:spcBef>
                <a:spcPts val="1200"/>
              </a:spcBef>
              <a:spcAft>
                <a:spcPts val="1200"/>
              </a:spcAft>
              <a:buNone/>
            </a:pPr>
            <a:r>
              <a:rPr lang="en"/>
              <a:t>• The classification predictive modeling is the task of approximating the mapping function from input variables to discrete output variables. The main goal is to identify which class/category the new data will fall into.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64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t>Use cases of classification</a:t>
            </a:r>
            <a:endParaRPr sz="2720"/>
          </a:p>
        </p:txBody>
      </p:sp>
      <p:sp>
        <p:nvSpPr>
          <p:cNvPr id="169" name="Google Shape;169;p29"/>
          <p:cNvSpPr txBox="1"/>
          <p:nvPr>
            <p:ph idx="1" type="body"/>
          </p:nvPr>
        </p:nvSpPr>
        <p:spPr>
          <a:xfrm>
            <a:off x="74550" y="1751775"/>
            <a:ext cx="8397600" cy="2804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How can we classify covid-19 from other respiratory diseases? Like fever, loss of smell, shortness of breath.</a:t>
            </a:r>
            <a:endParaRPr sz="1900"/>
          </a:p>
          <a:p>
            <a:pPr indent="-349250" lvl="0" marL="457200" rtl="0" algn="l">
              <a:spcBef>
                <a:spcPts val="0"/>
              </a:spcBef>
              <a:spcAft>
                <a:spcPts val="0"/>
              </a:spcAft>
              <a:buSzPts val="1900"/>
              <a:buChar char="-"/>
            </a:pPr>
            <a:r>
              <a:rPr lang="en" sz="1900"/>
              <a:t>How </a:t>
            </a:r>
            <a:r>
              <a:rPr lang="en" sz="1900"/>
              <a:t>researchers classify whether a tumor is malignant or not? Like nature of tumor, affected body area, family history.</a:t>
            </a:r>
            <a:endParaRPr sz="1900"/>
          </a:p>
          <a:p>
            <a:pPr indent="-349250" lvl="0" marL="457200" rtl="0" algn="l">
              <a:spcBef>
                <a:spcPts val="0"/>
              </a:spcBef>
              <a:spcAft>
                <a:spcPts val="0"/>
              </a:spcAft>
              <a:buSzPts val="1900"/>
              <a:buChar char="-"/>
            </a:pPr>
            <a:r>
              <a:rPr lang="en" sz="1900"/>
              <a:t>How does show particular content? Like ads on which users clicked recently, frequently visited sites.</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a:t>
            </a:r>
            <a:endParaRPr/>
          </a:p>
        </p:txBody>
      </p:sp>
      <p:sp>
        <p:nvSpPr>
          <p:cNvPr id="175" name="Google Shape;175;p30"/>
          <p:cNvSpPr txBox="1"/>
          <p:nvPr>
            <p:ph idx="1" type="body"/>
          </p:nvPr>
        </p:nvSpPr>
        <p:spPr>
          <a:xfrm>
            <a:off x="311700" y="12144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 </a:t>
            </a:r>
            <a:r>
              <a:rPr lang="en" sz="1900"/>
              <a:t>Logistic Regression is used for classification problems i.e where the response is qualitative or categorical. For example: binary classification problems. </a:t>
            </a:r>
            <a:endParaRPr sz="1900"/>
          </a:p>
          <a:p>
            <a:pPr indent="0" lvl="0" marL="0" rtl="0" algn="l">
              <a:spcBef>
                <a:spcPts val="1200"/>
              </a:spcBef>
              <a:spcAft>
                <a:spcPts val="1200"/>
              </a:spcAft>
              <a:buNone/>
            </a:pPr>
            <a:r>
              <a:rPr lang="en" sz="1900"/>
              <a:t>• The ‘sigmoid’ function that is used for logistic regression is as follows: </a:t>
            </a:r>
            <a:endParaRPr sz="1900"/>
          </a:p>
        </p:txBody>
      </p:sp>
      <p:pic>
        <p:nvPicPr>
          <p:cNvPr id="176" name="Google Shape;176;p30"/>
          <p:cNvPicPr preferRelativeResize="0"/>
          <p:nvPr/>
        </p:nvPicPr>
        <p:blipFill>
          <a:blip r:embed="rId3">
            <a:alphaModFix/>
          </a:blip>
          <a:stretch>
            <a:fillRect/>
          </a:stretch>
        </p:blipFill>
        <p:spPr>
          <a:xfrm>
            <a:off x="2452675" y="3125975"/>
            <a:ext cx="4238625" cy="91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not use linear regression?</a:t>
            </a:r>
            <a:endParaRPr/>
          </a:p>
          <a:p>
            <a:pPr indent="0" lvl="0" marL="0" rtl="0" algn="l">
              <a:spcBef>
                <a:spcPts val="0"/>
              </a:spcBef>
              <a:spcAft>
                <a:spcPts val="0"/>
              </a:spcAft>
              <a:buNone/>
            </a:pPr>
            <a:r>
              <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Linear regression is the type of regression we use for a continuous, normally distributed response variable. </a:t>
            </a:r>
            <a:endParaRPr/>
          </a:p>
          <a:p>
            <a:pPr indent="0" lvl="0" marL="0" rtl="0" algn="l">
              <a:spcBef>
                <a:spcPts val="1200"/>
              </a:spcBef>
              <a:spcAft>
                <a:spcPts val="1200"/>
              </a:spcAft>
              <a:buNone/>
            </a:pPr>
            <a:r>
              <a:rPr lang="en"/>
              <a:t>• Logistic regression is the type of regression we use for a binary response variable that follows a Bernoulli distribution</a:t>
            </a:r>
            <a:endParaRPr/>
          </a:p>
        </p:txBody>
      </p:sp>
      <p:pic>
        <p:nvPicPr>
          <p:cNvPr id="183" name="Google Shape;183;p31"/>
          <p:cNvPicPr preferRelativeResize="0"/>
          <p:nvPr/>
        </p:nvPicPr>
        <p:blipFill>
          <a:blip r:embed="rId3">
            <a:alphaModFix/>
          </a:blip>
          <a:stretch>
            <a:fillRect/>
          </a:stretch>
        </p:blipFill>
        <p:spPr>
          <a:xfrm>
            <a:off x="591376" y="2704425"/>
            <a:ext cx="3487526" cy="2306399"/>
          </a:xfrm>
          <a:prstGeom prst="rect">
            <a:avLst/>
          </a:prstGeom>
          <a:noFill/>
          <a:ln>
            <a:noFill/>
          </a:ln>
        </p:spPr>
      </p:pic>
      <p:pic>
        <p:nvPicPr>
          <p:cNvPr id="184" name="Google Shape;184;p31"/>
          <p:cNvPicPr preferRelativeResize="0"/>
          <p:nvPr/>
        </p:nvPicPr>
        <p:blipFill>
          <a:blip r:embed="rId4">
            <a:alphaModFix/>
          </a:blip>
          <a:stretch>
            <a:fillRect/>
          </a:stretch>
        </p:blipFill>
        <p:spPr>
          <a:xfrm>
            <a:off x="4919000" y="2622775"/>
            <a:ext cx="3459612" cy="230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5092800" cy="44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380"/>
              <a:t>ML in real life</a:t>
            </a:r>
            <a:endParaRPr sz="3380"/>
          </a:p>
        </p:txBody>
      </p:sp>
      <p:sp>
        <p:nvSpPr>
          <p:cNvPr id="61" name="Google Shape;61;p14"/>
          <p:cNvSpPr txBox="1"/>
          <p:nvPr>
            <p:ph idx="1" type="subTitle"/>
          </p:nvPr>
        </p:nvSpPr>
        <p:spPr>
          <a:xfrm>
            <a:off x="311700" y="1267250"/>
            <a:ext cx="8670900" cy="352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1A1A1A"/>
                </a:solidFill>
                <a:highlight>
                  <a:srgbClr val="FFFFFF"/>
                </a:highlight>
                <a:latin typeface="Lato"/>
                <a:ea typeface="Lato"/>
                <a:cs typeface="Lato"/>
                <a:sym typeface="Lato"/>
              </a:rPr>
              <a:t>Machine learning is a buzzword for today's technology, and it is growing very rapidly day by day. We are using machine learning in our daily life even without knowing it such as Google Maps, Google assistant, Alexa, etc. Below are some most trending real-world applications of Machine Learning</a:t>
            </a:r>
            <a:endParaRPr sz="3300">
              <a:solidFill>
                <a:srgbClr val="1A1A1A"/>
              </a:solidFill>
              <a:latin typeface="Lato"/>
              <a:ea typeface="Lato"/>
              <a:cs typeface="Lato"/>
              <a:sym typeface="Lato"/>
            </a:endParaRPr>
          </a:p>
        </p:txBody>
      </p:sp>
      <p:pic>
        <p:nvPicPr>
          <p:cNvPr id="62" name="Google Shape;62;p14"/>
          <p:cNvPicPr preferRelativeResize="0"/>
          <p:nvPr/>
        </p:nvPicPr>
        <p:blipFill>
          <a:blip r:embed="rId3">
            <a:alphaModFix/>
          </a:blip>
          <a:stretch>
            <a:fillRect/>
          </a:stretch>
        </p:blipFill>
        <p:spPr>
          <a:xfrm>
            <a:off x="2949438" y="2222849"/>
            <a:ext cx="3245124" cy="27822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Model </a:t>
            </a:r>
            <a:endParaRPr/>
          </a:p>
        </p:txBody>
      </p:sp>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 Let Y be a binary outcome and X a predictor.</a:t>
            </a:r>
            <a:endParaRPr sz="1400"/>
          </a:p>
          <a:p>
            <a:pPr indent="0" lvl="0" marL="0" rtl="0" algn="l">
              <a:spcBef>
                <a:spcPts val="1200"/>
              </a:spcBef>
              <a:spcAft>
                <a:spcPts val="0"/>
              </a:spcAft>
              <a:buNone/>
            </a:pPr>
            <a:r>
              <a:rPr lang="en" sz="1400"/>
              <a:t>• We are interested in modelling px = P(Y=1|X=x), i.e. the probability of success for the predictor value of X= x. </a:t>
            </a:r>
            <a:endParaRPr sz="1400"/>
          </a:p>
          <a:p>
            <a:pPr indent="0" lvl="0" marL="0" rtl="0" algn="l">
              <a:spcBef>
                <a:spcPts val="1200"/>
              </a:spcBef>
              <a:spcAft>
                <a:spcPts val="0"/>
              </a:spcAft>
              <a:buNone/>
            </a:pPr>
            <a:r>
              <a:rPr lang="en" sz="1400"/>
              <a:t>Define the Logistic Regression model as:</a:t>
            </a:r>
            <a:endParaRPr sz="1400"/>
          </a:p>
          <a:p>
            <a:pPr indent="0" lvl="0" marL="0" rtl="0" algn="l">
              <a:spcBef>
                <a:spcPts val="1200"/>
              </a:spcBef>
              <a:spcAft>
                <a:spcPts val="1200"/>
              </a:spcAft>
              <a:buNone/>
            </a:pPr>
            <a:r>
              <a:t/>
            </a:r>
            <a:endParaRPr sz="1400"/>
          </a:p>
        </p:txBody>
      </p:sp>
      <p:pic>
        <p:nvPicPr>
          <p:cNvPr id="191" name="Google Shape;191;p32"/>
          <p:cNvPicPr preferRelativeResize="0"/>
          <p:nvPr/>
        </p:nvPicPr>
        <p:blipFill>
          <a:blip r:embed="rId3">
            <a:alphaModFix/>
          </a:blip>
          <a:stretch>
            <a:fillRect/>
          </a:stretch>
        </p:blipFill>
        <p:spPr>
          <a:xfrm>
            <a:off x="578325" y="2774525"/>
            <a:ext cx="3738524" cy="771250"/>
          </a:xfrm>
          <a:prstGeom prst="rect">
            <a:avLst/>
          </a:prstGeom>
          <a:noFill/>
          <a:ln>
            <a:noFill/>
          </a:ln>
        </p:spPr>
      </p:pic>
      <p:pic>
        <p:nvPicPr>
          <p:cNvPr id="192" name="Google Shape;192;p32"/>
          <p:cNvPicPr preferRelativeResize="0"/>
          <p:nvPr/>
        </p:nvPicPr>
        <p:blipFill>
          <a:blip r:embed="rId4">
            <a:alphaModFix/>
          </a:blip>
          <a:stretch>
            <a:fillRect/>
          </a:stretch>
        </p:blipFill>
        <p:spPr>
          <a:xfrm>
            <a:off x="240250" y="3915725"/>
            <a:ext cx="3738525" cy="454428"/>
          </a:xfrm>
          <a:prstGeom prst="rect">
            <a:avLst/>
          </a:prstGeom>
          <a:noFill/>
          <a:ln>
            <a:noFill/>
          </a:ln>
        </p:spPr>
      </p:pic>
      <p:pic>
        <p:nvPicPr>
          <p:cNvPr id="193" name="Google Shape;193;p32"/>
          <p:cNvPicPr preferRelativeResize="0"/>
          <p:nvPr/>
        </p:nvPicPr>
        <p:blipFill>
          <a:blip r:embed="rId5">
            <a:alphaModFix/>
          </a:blip>
          <a:stretch>
            <a:fillRect/>
          </a:stretch>
        </p:blipFill>
        <p:spPr>
          <a:xfrm>
            <a:off x="4798550" y="2256150"/>
            <a:ext cx="3738524" cy="231272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Loss/Cost Function</a:t>
            </a:r>
            <a:endParaRPr/>
          </a:p>
        </p:txBody>
      </p:sp>
      <p:sp>
        <p:nvSpPr>
          <p:cNvPr id="199" name="Google Shape;19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02124"/>
                </a:solidFill>
                <a:highlight>
                  <a:srgbClr val="FFFFFF"/>
                </a:highlight>
                <a:latin typeface="Roboto"/>
                <a:ea typeface="Roboto"/>
                <a:cs typeface="Roboto"/>
                <a:sym typeface="Roboto"/>
              </a:rPr>
              <a:t>The loss function for linear regression is squared loss. The loss function for logistic regression is </a:t>
            </a:r>
            <a:r>
              <a:rPr b="1" lang="en" sz="1600">
                <a:solidFill>
                  <a:srgbClr val="202124"/>
                </a:solidFill>
                <a:highlight>
                  <a:srgbClr val="FFFFFF"/>
                </a:highlight>
                <a:latin typeface="Roboto"/>
                <a:ea typeface="Roboto"/>
                <a:cs typeface="Roboto"/>
                <a:sym typeface="Roboto"/>
              </a:rPr>
              <a:t>Log Loss</a:t>
            </a:r>
            <a:r>
              <a:rPr lang="en" sz="1600">
                <a:solidFill>
                  <a:srgbClr val="202124"/>
                </a:solidFill>
                <a:highlight>
                  <a:srgbClr val="FFFFFF"/>
                </a:highlight>
                <a:latin typeface="Roboto"/>
                <a:ea typeface="Roboto"/>
                <a:cs typeface="Roboto"/>
                <a:sym typeface="Roboto"/>
              </a:rPr>
              <a:t>, which is defined as follows:</a:t>
            </a:r>
            <a:endParaRPr sz="16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600">
                <a:solidFill>
                  <a:srgbClr val="202124"/>
                </a:solidFill>
                <a:highlight>
                  <a:srgbClr val="FFFFFF"/>
                </a:highlight>
                <a:latin typeface="Roboto"/>
                <a:ea typeface="Roboto"/>
                <a:cs typeface="Roboto"/>
                <a:sym typeface="Roboto"/>
              </a:rPr>
              <a:t>Another advantage of this loss function is that although we are looking at it by y = 1 and y = 0 separately, it can be written as one single formula which brings convenience for calculation: </a:t>
            </a:r>
            <a:endParaRPr sz="160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600">
              <a:solidFill>
                <a:srgbClr val="202124"/>
              </a:solidFill>
              <a:highlight>
                <a:srgbClr val="FFFFFF"/>
              </a:highlight>
              <a:latin typeface="Roboto"/>
              <a:ea typeface="Roboto"/>
              <a:cs typeface="Roboto"/>
              <a:sym typeface="Roboto"/>
            </a:endParaRPr>
          </a:p>
        </p:txBody>
      </p:sp>
      <p:pic>
        <p:nvPicPr>
          <p:cNvPr id="200" name="Google Shape;200;p33"/>
          <p:cNvPicPr preferRelativeResize="0"/>
          <p:nvPr/>
        </p:nvPicPr>
        <p:blipFill>
          <a:blip r:embed="rId3">
            <a:alphaModFix/>
          </a:blip>
          <a:stretch>
            <a:fillRect/>
          </a:stretch>
        </p:blipFill>
        <p:spPr>
          <a:xfrm>
            <a:off x="1742388" y="3116713"/>
            <a:ext cx="5210175" cy="828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of Regularisation</a:t>
            </a:r>
            <a:endParaRPr/>
          </a:p>
        </p:txBody>
      </p:sp>
      <p:sp>
        <p:nvSpPr>
          <p:cNvPr id="206" name="Google Shape;20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200" u="sng"/>
          </a:p>
          <a:p>
            <a:pPr indent="0" lvl="0" marL="0" rtl="0" algn="l">
              <a:spcBef>
                <a:spcPts val="1200"/>
              </a:spcBef>
              <a:spcAft>
                <a:spcPts val="0"/>
              </a:spcAft>
              <a:buNone/>
            </a:pPr>
            <a:r>
              <a:t/>
            </a:r>
            <a:endParaRPr sz="1400"/>
          </a:p>
          <a:p>
            <a:pPr indent="0" lvl="0" marL="0" rtl="0" algn="l">
              <a:spcBef>
                <a:spcPts val="1200"/>
              </a:spcBef>
              <a:spcAft>
                <a:spcPts val="1200"/>
              </a:spcAft>
              <a:buNone/>
            </a:pPr>
            <a:r>
              <a:rPr lang="en"/>
              <a:t>o</a:t>
            </a:r>
            <a:endParaRPr/>
          </a:p>
        </p:txBody>
      </p:sp>
      <p:pic>
        <p:nvPicPr>
          <p:cNvPr id="207" name="Google Shape;207;p34"/>
          <p:cNvPicPr preferRelativeResize="0"/>
          <p:nvPr/>
        </p:nvPicPr>
        <p:blipFill>
          <a:blip r:embed="rId3">
            <a:alphaModFix/>
          </a:blip>
          <a:stretch>
            <a:fillRect/>
          </a:stretch>
        </p:blipFill>
        <p:spPr>
          <a:xfrm>
            <a:off x="180852" y="1503327"/>
            <a:ext cx="8782301" cy="3014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(K-Nearest Neighbour)</a:t>
            </a:r>
            <a:endParaRPr/>
          </a:p>
        </p:txBody>
      </p:sp>
      <p:sp>
        <p:nvSpPr>
          <p:cNvPr id="213" name="Google Shape;213;p35"/>
          <p:cNvSpPr txBox="1"/>
          <p:nvPr>
            <p:ph idx="1" type="body"/>
          </p:nvPr>
        </p:nvSpPr>
        <p:spPr>
          <a:xfrm>
            <a:off x="311700" y="1152475"/>
            <a:ext cx="8720400" cy="3941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K-Nearest Neighbour is one of the simplest Machine Learning algorithms based on Supervised Learning technique.</a:t>
            </a:r>
            <a:endParaRPr/>
          </a:p>
          <a:p>
            <a:pPr indent="0" lvl="0" marL="0" rtl="0" algn="l">
              <a:spcBef>
                <a:spcPts val="1200"/>
              </a:spcBef>
              <a:spcAft>
                <a:spcPts val="0"/>
              </a:spcAft>
              <a:buClr>
                <a:schemeClr val="dk1"/>
              </a:buClr>
              <a:buSzPct val="61111"/>
              <a:buFont typeface="Arial"/>
              <a:buNone/>
            </a:pPr>
            <a:r>
              <a:rPr lang="en"/>
              <a:t>K-NN algorithm assumes the similarity between the new case/data and available cases and put the new case into the category that is most similar to the available categories.</a:t>
            </a:r>
            <a:endParaRPr/>
          </a:p>
          <a:p>
            <a:pPr indent="0" lvl="0" marL="0" rtl="0" algn="l">
              <a:spcBef>
                <a:spcPts val="1200"/>
              </a:spcBef>
              <a:spcAft>
                <a:spcPts val="0"/>
              </a:spcAft>
              <a:buClr>
                <a:schemeClr val="dk1"/>
              </a:buClr>
              <a:buSzPct val="61111"/>
              <a:buFont typeface="Arial"/>
              <a:buNone/>
            </a:pPr>
            <a:r>
              <a:rPr lang="en"/>
              <a:t>K-NN algorithm stores all the available data and classifies a new data point based on the similarity. This means when new data appears then it can be easily classified into a well suite category by using K- NN algorithm.</a:t>
            </a:r>
            <a:endParaRPr/>
          </a:p>
          <a:p>
            <a:pPr indent="0" lvl="0" marL="0" rtl="0" algn="l">
              <a:spcBef>
                <a:spcPts val="1200"/>
              </a:spcBef>
              <a:spcAft>
                <a:spcPts val="0"/>
              </a:spcAft>
              <a:buNone/>
            </a:pPr>
            <a:r>
              <a:rPr lang="en"/>
              <a:t>K-NN algorithm can be used for Regression as well as for Classification but mostly it is used for the Classification problems.</a:t>
            </a:r>
            <a:endParaRPr/>
          </a:p>
          <a:p>
            <a:pPr indent="0" lvl="0" marL="0" rtl="0" algn="l">
              <a:spcBef>
                <a:spcPts val="1200"/>
              </a:spcBef>
              <a:spcAft>
                <a:spcPts val="1200"/>
              </a:spcAft>
              <a:buNone/>
            </a:pPr>
            <a:r>
              <a:rPr lang="en"/>
              <a:t>It is also called a lazy learner algorithm because it does not learn from the training set immediately instead it stores the dataset and at the time of classification, it performs an action on the dataset.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approach </a:t>
            </a:r>
            <a:r>
              <a:rPr lang="en"/>
              <a:t>behind</a:t>
            </a:r>
            <a:r>
              <a:rPr lang="en"/>
              <a:t> KNN</a:t>
            </a:r>
            <a:endParaRPr/>
          </a:p>
        </p:txBody>
      </p:sp>
      <p:sp>
        <p:nvSpPr>
          <p:cNvPr id="219" name="Google Shape;21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The KNN algorithm assumes that similar things exist in close proximity. </a:t>
            </a:r>
            <a:endParaRPr/>
          </a:p>
          <a:p>
            <a:pPr indent="0" lvl="0" marL="0" rtl="0" algn="l">
              <a:spcBef>
                <a:spcPts val="1200"/>
              </a:spcBef>
              <a:spcAft>
                <a:spcPts val="1200"/>
              </a:spcAft>
              <a:buNone/>
            </a:pPr>
            <a:r>
              <a:rPr lang="en"/>
              <a:t>• KNN captures the idea of similarity by calculating the distance between closest points. </a:t>
            </a:r>
            <a:endParaRPr/>
          </a:p>
        </p:txBody>
      </p:sp>
      <p:pic>
        <p:nvPicPr>
          <p:cNvPr id="220" name="Google Shape;220;p36"/>
          <p:cNvPicPr preferRelativeResize="0"/>
          <p:nvPr/>
        </p:nvPicPr>
        <p:blipFill>
          <a:blip r:embed="rId3">
            <a:alphaModFix/>
          </a:blip>
          <a:stretch>
            <a:fillRect/>
          </a:stretch>
        </p:blipFill>
        <p:spPr>
          <a:xfrm>
            <a:off x="2444448" y="2094250"/>
            <a:ext cx="4255109" cy="2971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need KNN?</a:t>
            </a:r>
            <a:endParaRPr/>
          </a:p>
          <a:p>
            <a:pPr indent="0" lvl="0" marL="0" rtl="0" algn="l">
              <a:spcBef>
                <a:spcPts val="0"/>
              </a:spcBef>
              <a:spcAft>
                <a:spcPts val="0"/>
              </a:spcAft>
              <a:buNone/>
            </a:pPr>
            <a:r>
              <a:t/>
            </a:r>
            <a:endParaRPr/>
          </a:p>
        </p:txBody>
      </p:sp>
      <p:sp>
        <p:nvSpPr>
          <p:cNvPr id="226" name="Google Shape;22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Consider the below diagram:</a:t>
            </a:r>
            <a:endParaRPr/>
          </a:p>
        </p:txBody>
      </p:sp>
      <p:pic>
        <p:nvPicPr>
          <p:cNvPr id="227" name="Google Shape;227;p37"/>
          <p:cNvPicPr preferRelativeResize="0"/>
          <p:nvPr/>
        </p:nvPicPr>
        <p:blipFill>
          <a:blip r:embed="rId3">
            <a:alphaModFix/>
          </a:blip>
          <a:stretch>
            <a:fillRect/>
          </a:stretch>
        </p:blipFill>
        <p:spPr>
          <a:xfrm>
            <a:off x="1577850" y="2469026"/>
            <a:ext cx="5603175" cy="2622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K-NN work?</a:t>
            </a:r>
            <a:endParaRPr/>
          </a:p>
        </p:txBody>
      </p:sp>
      <p:sp>
        <p:nvSpPr>
          <p:cNvPr id="233" name="Google Shape;23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Step-1: Select the number K of the neighbors</a:t>
            </a:r>
            <a:endParaRPr/>
          </a:p>
          <a:p>
            <a:pPr indent="0" lvl="0" marL="0" rtl="0" algn="l">
              <a:spcBef>
                <a:spcPts val="1200"/>
              </a:spcBef>
              <a:spcAft>
                <a:spcPts val="0"/>
              </a:spcAft>
              <a:buClr>
                <a:schemeClr val="dk1"/>
              </a:buClr>
              <a:buSzPts val="1100"/>
              <a:buFont typeface="Arial"/>
              <a:buNone/>
            </a:pPr>
            <a:r>
              <a:rPr lang="en"/>
              <a:t>Step-2: Calculate the Euclidean distance of K number of neighbors</a:t>
            </a:r>
            <a:endParaRPr/>
          </a:p>
          <a:p>
            <a:pPr indent="0" lvl="0" marL="0" rtl="0" algn="l">
              <a:spcBef>
                <a:spcPts val="1200"/>
              </a:spcBef>
              <a:spcAft>
                <a:spcPts val="0"/>
              </a:spcAft>
              <a:buClr>
                <a:schemeClr val="dk1"/>
              </a:buClr>
              <a:buSzPts val="1100"/>
              <a:buFont typeface="Arial"/>
              <a:buNone/>
            </a:pPr>
            <a:r>
              <a:rPr lang="en"/>
              <a:t>Step-3: Take the K nearest neighbors as per the calculated Euclidean distance.</a:t>
            </a:r>
            <a:endParaRPr/>
          </a:p>
          <a:p>
            <a:pPr indent="0" lvl="0" marL="0" rtl="0" algn="l">
              <a:spcBef>
                <a:spcPts val="1200"/>
              </a:spcBef>
              <a:spcAft>
                <a:spcPts val="0"/>
              </a:spcAft>
              <a:buClr>
                <a:schemeClr val="dk1"/>
              </a:buClr>
              <a:buSzPts val="1100"/>
              <a:buFont typeface="Arial"/>
              <a:buNone/>
            </a:pPr>
            <a:r>
              <a:rPr lang="en"/>
              <a:t>Step-4: Among these k neighbors, count the number of the data points in each category.</a:t>
            </a:r>
            <a:endParaRPr/>
          </a:p>
          <a:p>
            <a:pPr indent="0" lvl="0" marL="0" rtl="0" algn="l">
              <a:spcBef>
                <a:spcPts val="1200"/>
              </a:spcBef>
              <a:spcAft>
                <a:spcPts val="0"/>
              </a:spcAft>
              <a:buClr>
                <a:schemeClr val="dk1"/>
              </a:buClr>
              <a:buSzPts val="1100"/>
              <a:buFont typeface="Arial"/>
              <a:buNone/>
            </a:pPr>
            <a:r>
              <a:rPr lang="en"/>
              <a:t>Step-5: Assign the new data points to that category for which the number of the neighbor is maximum.</a:t>
            </a:r>
            <a:endParaRPr/>
          </a:p>
          <a:p>
            <a:pPr indent="0" lvl="0" marL="0" rtl="0" algn="l">
              <a:spcBef>
                <a:spcPts val="1200"/>
              </a:spcBef>
              <a:spcAft>
                <a:spcPts val="1200"/>
              </a:spcAft>
              <a:buNone/>
            </a:pPr>
            <a:r>
              <a:rPr lang="en"/>
              <a:t>Step-6: Our model is ready.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select the value of K in the K-NN Algorithm?</a:t>
            </a:r>
            <a:endParaRPr/>
          </a:p>
        </p:txBody>
      </p:sp>
      <p:sp>
        <p:nvSpPr>
          <p:cNvPr id="239" name="Google Shape;239;p39"/>
          <p:cNvSpPr txBox="1"/>
          <p:nvPr>
            <p:ph idx="1" type="body"/>
          </p:nvPr>
        </p:nvSpPr>
        <p:spPr>
          <a:xfrm>
            <a:off x="311700" y="1702075"/>
            <a:ext cx="8520600" cy="286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no particular way to determine the best value for "K", so we need to try some values to find the best out of them. The most preferred value for K is 5.</a:t>
            </a:r>
            <a:endParaRPr/>
          </a:p>
          <a:p>
            <a:pPr indent="-342900" lvl="0" marL="457200" rtl="0" algn="l">
              <a:spcBef>
                <a:spcPts val="0"/>
              </a:spcBef>
              <a:spcAft>
                <a:spcPts val="0"/>
              </a:spcAft>
              <a:buSzPts val="1800"/>
              <a:buChar char="●"/>
            </a:pPr>
            <a:r>
              <a:rPr lang="en"/>
              <a:t>A very low value for K such as K=1 or K=2, can be noisy and lead to the effects of outliers in the model.</a:t>
            </a:r>
            <a:endParaRPr/>
          </a:p>
          <a:p>
            <a:pPr indent="-342900" lvl="0" marL="457200" rtl="0" algn="l">
              <a:spcBef>
                <a:spcPts val="0"/>
              </a:spcBef>
              <a:spcAft>
                <a:spcPts val="0"/>
              </a:spcAft>
              <a:buSzPts val="1800"/>
              <a:buChar char="●"/>
            </a:pPr>
            <a:r>
              <a:rPr lang="en"/>
              <a:t>Large values for K are good, but it may find some difficulties.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KNN</a:t>
            </a:r>
            <a:endParaRPr/>
          </a:p>
        </p:txBody>
      </p:sp>
      <p:sp>
        <p:nvSpPr>
          <p:cNvPr id="245" name="Google Shape;24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t>Advantages:-</a:t>
            </a:r>
            <a:endParaRPr u="sng"/>
          </a:p>
          <a:p>
            <a:pPr indent="0" lvl="0" marL="0" rtl="0" algn="l">
              <a:spcBef>
                <a:spcPts val="1200"/>
              </a:spcBef>
              <a:spcAft>
                <a:spcPts val="0"/>
              </a:spcAft>
              <a:buNone/>
            </a:pPr>
            <a:r>
              <a:rPr lang="en" sz="1700"/>
              <a:t>1. The algorithm is simple and easy to implement. </a:t>
            </a:r>
            <a:endParaRPr sz="1700"/>
          </a:p>
          <a:p>
            <a:pPr indent="0" lvl="0" marL="0" rtl="0" algn="l">
              <a:spcBef>
                <a:spcPts val="1200"/>
              </a:spcBef>
              <a:spcAft>
                <a:spcPts val="0"/>
              </a:spcAft>
              <a:buNone/>
            </a:pPr>
            <a:r>
              <a:rPr lang="en" sz="1700"/>
              <a:t>2. There’s no need to build a model, tune several parameters, or make additional assumptions.</a:t>
            </a:r>
            <a:endParaRPr sz="1700"/>
          </a:p>
          <a:p>
            <a:pPr indent="0" lvl="0" marL="0" rtl="0" algn="l">
              <a:spcBef>
                <a:spcPts val="1200"/>
              </a:spcBef>
              <a:spcAft>
                <a:spcPts val="0"/>
              </a:spcAft>
              <a:buNone/>
            </a:pPr>
            <a:r>
              <a:rPr lang="en" sz="1700"/>
              <a:t> 3. The algorithm is versatile. It can be used for classification in different use cases</a:t>
            </a:r>
            <a:endParaRPr sz="1700"/>
          </a:p>
          <a:p>
            <a:pPr indent="0" lvl="0" marL="0" rtl="0" algn="l">
              <a:spcBef>
                <a:spcPts val="1200"/>
              </a:spcBef>
              <a:spcAft>
                <a:spcPts val="0"/>
              </a:spcAft>
              <a:buNone/>
            </a:pPr>
            <a:r>
              <a:rPr lang="en" u="sng"/>
              <a:t>Disa</a:t>
            </a:r>
            <a:r>
              <a:rPr lang="en" u="sng"/>
              <a:t>dvantages:-</a:t>
            </a:r>
            <a:endParaRPr u="sng"/>
          </a:p>
          <a:p>
            <a:pPr indent="0" lvl="0" marL="0" rtl="0" algn="l">
              <a:spcBef>
                <a:spcPts val="1200"/>
              </a:spcBef>
              <a:spcAft>
                <a:spcPts val="0"/>
              </a:spcAft>
              <a:buClr>
                <a:schemeClr val="dk1"/>
              </a:buClr>
              <a:buSzPts val="1100"/>
              <a:buFont typeface="Arial"/>
              <a:buNone/>
            </a:pPr>
            <a:r>
              <a:rPr lang="en"/>
              <a:t>1. The algorithm gets significantly slower as the number of examples and/or predictors/independent variables increase.</a:t>
            </a:r>
            <a:endParaRPr/>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744575"/>
            <a:ext cx="7980300" cy="777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rgbClr val="1A1A1A"/>
                </a:solidFill>
                <a:latin typeface="Raleway"/>
                <a:ea typeface="Raleway"/>
                <a:cs typeface="Raleway"/>
                <a:sym typeface="Raleway"/>
              </a:rPr>
              <a:t>Difference between supervised and unsupervised learning</a:t>
            </a:r>
            <a:endParaRPr/>
          </a:p>
        </p:txBody>
      </p:sp>
      <p:sp>
        <p:nvSpPr>
          <p:cNvPr id="68" name="Google Shape;68;p15"/>
          <p:cNvSpPr txBox="1"/>
          <p:nvPr>
            <p:ph idx="1" type="subTitle"/>
          </p:nvPr>
        </p:nvSpPr>
        <p:spPr>
          <a:xfrm>
            <a:off x="311700" y="1836975"/>
            <a:ext cx="8618100" cy="2969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1816"/>
              <a:t>-</a:t>
            </a:r>
            <a:r>
              <a:rPr lang="en" sz="1816" u="sng"/>
              <a:t>Supervised learning</a:t>
            </a:r>
            <a:r>
              <a:rPr lang="en" sz="1816"/>
              <a:t>-</a:t>
            </a:r>
            <a:r>
              <a:rPr lang="en" sz="1816"/>
              <a:t> </a:t>
            </a:r>
            <a:r>
              <a:rPr lang="en" sz="1816"/>
              <a:t>for each observation of the predictor measurement(s) x(i), i = 1,...,n there is an associated response measurement y(i)</a:t>
            </a:r>
            <a:endParaRPr sz="1816"/>
          </a:p>
          <a:p>
            <a:pPr indent="0" lvl="0" marL="0" rtl="0" algn="l">
              <a:spcBef>
                <a:spcPts val="0"/>
              </a:spcBef>
              <a:spcAft>
                <a:spcPts val="0"/>
              </a:spcAft>
              <a:buClr>
                <a:schemeClr val="dk1"/>
              </a:buClr>
              <a:buSzPts val="1100"/>
              <a:buFont typeface="Arial"/>
              <a:buNone/>
            </a:pPr>
            <a:r>
              <a:rPr lang="en" sz="1816"/>
              <a:t>-We use regression, classification based algorithms</a:t>
            </a:r>
            <a:endParaRPr sz="1816"/>
          </a:p>
          <a:p>
            <a:pPr indent="0" lvl="0" marL="0" rtl="0" algn="l">
              <a:spcBef>
                <a:spcPts val="0"/>
              </a:spcBef>
              <a:spcAft>
                <a:spcPts val="0"/>
              </a:spcAft>
              <a:buClr>
                <a:schemeClr val="dk1"/>
              </a:buClr>
              <a:buSzPts val="1100"/>
              <a:buFont typeface="Arial"/>
              <a:buNone/>
            </a:pPr>
            <a:r>
              <a:rPr lang="en" sz="1816"/>
              <a:t>-The machine ls already fed with the required feature set to classify between inputs (hence the term 'supervísed')</a:t>
            </a:r>
            <a:endParaRPr sz="1816"/>
          </a:p>
          <a:p>
            <a:pPr indent="0" lvl="0" marL="0" rtl="0" algn="l">
              <a:spcBef>
                <a:spcPts val="0"/>
              </a:spcBef>
              <a:spcAft>
                <a:spcPts val="0"/>
              </a:spcAft>
              <a:buClr>
                <a:schemeClr val="dk1"/>
              </a:buClr>
              <a:buSzPts val="1100"/>
              <a:buFont typeface="Arial"/>
              <a:buNone/>
            </a:pPr>
            <a:r>
              <a:rPr lang="en" sz="1816"/>
              <a:t> </a:t>
            </a:r>
            <a:endParaRPr sz="1816"/>
          </a:p>
          <a:p>
            <a:pPr indent="0" lvl="0" marL="0" rtl="0" algn="l">
              <a:spcBef>
                <a:spcPts val="0"/>
              </a:spcBef>
              <a:spcAft>
                <a:spcPts val="0"/>
              </a:spcAft>
              <a:buClr>
                <a:schemeClr val="dk1"/>
              </a:buClr>
              <a:buSzPts val="1100"/>
              <a:buFont typeface="Arial"/>
              <a:buNone/>
            </a:pPr>
            <a:r>
              <a:rPr lang="en" sz="1816"/>
              <a:t>-</a:t>
            </a:r>
            <a:r>
              <a:rPr lang="en" sz="1816" u="sng"/>
              <a:t>Unsupervised learning</a:t>
            </a:r>
            <a:r>
              <a:rPr lang="en" sz="1816"/>
              <a:t>- for every observation i = 1,...,n, we observe a vector of measurements x(i)but no associated response y(i)</a:t>
            </a:r>
            <a:endParaRPr sz="1816"/>
          </a:p>
          <a:p>
            <a:pPr indent="0" lvl="0" marL="0" rtl="0" algn="l">
              <a:spcBef>
                <a:spcPts val="0"/>
              </a:spcBef>
              <a:spcAft>
                <a:spcPts val="0"/>
              </a:spcAft>
              <a:buClr>
                <a:schemeClr val="dk1"/>
              </a:buClr>
              <a:buSzPts val="1100"/>
              <a:buFont typeface="Arial"/>
              <a:buNone/>
            </a:pPr>
            <a:r>
              <a:rPr lang="en" sz="1816"/>
              <a:t>-We use clustering, feature extraction based algorithms,</a:t>
            </a:r>
            <a:endParaRPr sz="1816"/>
          </a:p>
          <a:p>
            <a:pPr indent="0" lvl="0" marL="0" rtl="0" algn="l">
              <a:spcBef>
                <a:spcPts val="0"/>
              </a:spcBef>
              <a:spcAft>
                <a:spcPts val="0"/>
              </a:spcAft>
              <a:buClr>
                <a:schemeClr val="dk1"/>
              </a:buClr>
              <a:buSzPts val="1100"/>
              <a:buFont typeface="Arial"/>
              <a:buNone/>
            </a:pPr>
            <a:r>
              <a:rPr lang="en" sz="1816"/>
              <a:t>-The machine needs to figure out the output on its own by identifying patterns in</a:t>
            </a:r>
            <a:r>
              <a:rPr lang="en" sz="1816"/>
              <a:t> t</a:t>
            </a:r>
            <a:r>
              <a:rPr lang="en" sz="1816"/>
              <a:t>he raw data provided to it</a:t>
            </a:r>
            <a:endParaRPr sz="1816"/>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411078" y="222775"/>
            <a:ext cx="5838000" cy="88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840">
                <a:solidFill>
                  <a:srgbClr val="1A1A1A"/>
                </a:solidFill>
              </a:rPr>
              <a:t>ML as a Process: Model Building</a:t>
            </a:r>
            <a:endParaRPr sz="4280">
              <a:solidFill>
                <a:srgbClr val="1A1A1A"/>
              </a:solidFill>
            </a:endParaRPr>
          </a:p>
        </p:txBody>
      </p:sp>
      <p:sp>
        <p:nvSpPr>
          <p:cNvPr id="74" name="Google Shape;74;p16"/>
          <p:cNvSpPr txBox="1"/>
          <p:nvPr>
            <p:ph idx="1" type="subTitle"/>
          </p:nvPr>
        </p:nvSpPr>
        <p:spPr>
          <a:xfrm>
            <a:off x="260900" y="1341775"/>
            <a:ext cx="8647200" cy="36402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500"/>
              </a:spcBef>
              <a:spcAft>
                <a:spcPts val="0"/>
              </a:spcAft>
              <a:buClr>
                <a:schemeClr val="dk1"/>
              </a:buClr>
              <a:buSzPct val="51515"/>
              <a:buFont typeface="Arial"/>
              <a:buNone/>
            </a:pPr>
            <a:r>
              <a:rPr lang="en" sz="2135" u="sng">
                <a:solidFill>
                  <a:srgbClr val="1A1A1A"/>
                </a:solidFill>
              </a:rPr>
              <a:t>Data Splitting</a:t>
            </a:r>
            <a:endParaRPr sz="2135" u="sng">
              <a:solidFill>
                <a:srgbClr val="1A1A1A"/>
              </a:solidFill>
            </a:endParaRPr>
          </a:p>
          <a:p>
            <a:pPr indent="0" lvl="0" marL="0" rtl="0" algn="l">
              <a:lnSpc>
                <a:spcPct val="115000"/>
              </a:lnSpc>
              <a:spcBef>
                <a:spcPts val="400"/>
              </a:spcBef>
              <a:spcAft>
                <a:spcPts val="0"/>
              </a:spcAft>
              <a:buClr>
                <a:schemeClr val="dk1"/>
              </a:buClr>
              <a:buSzPct val="75862"/>
              <a:buFont typeface="Arial"/>
              <a:buNone/>
            </a:pPr>
            <a:r>
              <a:rPr lang="en" sz="1450">
                <a:solidFill>
                  <a:srgbClr val="1A1A1A"/>
                </a:solidFill>
              </a:rPr>
              <a:t>•</a:t>
            </a:r>
            <a:r>
              <a:rPr lang="en" sz="1600">
                <a:solidFill>
                  <a:srgbClr val="1A1A1A"/>
                </a:solidFill>
              </a:rPr>
              <a:t>Allocate data to different tasks</a:t>
            </a:r>
            <a:endParaRPr sz="1600">
              <a:solidFill>
                <a:srgbClr val="1A1A1A"/>
              </a:solidFill>
            </a:endParaRPr>
          </a:p>
          <a:p>
            <a:pPr indent="0" lvl="0" marL="0" rtl="0" algn="l">
              <a:lnSpc>
                <a:spcPct val="115000"/>
              </a:lnSpc>
              <a:spcBef>
                <a:spcPts val="400"/>
              </a:spcBef>
              <a:spcAft>
                <a:spcPts val="0"/>
              </a:spcAft>
              <a:buClr>
                <a:schemeClr val="dk1"/>
              </a:buClr>
              <a:buSzPct val="84615"/>
              <a:buFont typeface="Arial"/>
              <a:buNone/>
            </a:pPr>
            <a:r>
              <a:rPr lang="en" sz="1300">
                <a:solidFill>
                  <a:srgbClr val="1A1A1A"/>
                </a:solidFill>
              </a:rPr>
              <a:t>•</a:t>
            </a:r>
            <a:r>
              <a:rPr lang="en" sz="1500">
                <a:solidFill>
                  <a:srgbClr val="1A1A1A"/>
                </a:solidFill>
              </a:rPr>
              <a:t>model training</a:t>
            </a:r>
            <a:endParaRPr sz="1500">
              <a:solidFill>
                <a:srgbClr val="1A1A1A"/>
              </a:solidFill>
            </a:endParaRPr>
          </a:p>
          <a:p>
            <a:pPr indent="0" lvl="0" marL="0" rtl="0" algn="l">
              <a:lnSpc>
                <a:spcPct val="115000"/>
              </a:lnSpc>
              <a:spcBef>
                <a:spcPts val="400"/>
              </a:spcBef>
              <a:spcAft>
                <a:spcPts val="0"/>
              </a:spcAft>
              <a:buClr>
                <a:schemeClr val="dk1"/>
              </a:buClr>
              <a:buSzPct val="84615"/>
              <a:buFont typeface="Arial"/>
              <a:buNone/>
            </a:pPr>
            <a:r>
              <a:rPr lang="en" sz="1300">
                <a:solidFill>
                  <a:srgbClr val="1A1A1A"/>
                </a:solidFill>
              </a:rPr>
              <a:t>•</a:t>
            </a:r>
            <a:r>
              <a:rPr lang="en" sz="1500">
                <a:solidFill>
                  <a:srgbClr val="1A1A1A"/>
                </a:solidFill>
              </a:rPr>
              <a:t>performance evaluation</a:t>
            </a:r>
            <a:endParaRPr sz="1500">
              <a:solidFill>
                <a:srgbClr val="1A1A1A"/>
              </a:solidFill>
            </a:endParaRPr>
          </a:p>
          <a:p>
            <a:pPr indent="0" lvl="0" marL="0" rtl="0" algn="l">
              <a:lnSpc>
                <a:spcPct val="115000"/>
              </a:lnSpc>
              <a:spcBef>
                <a:spcPts val="400"/>
              </a:spcBef>
              <a:spcAft>
                <a:spcPts val="0"/>
              </a:spcAft>
              <a:buClr>
                <a:schemeClr val="dk1"/>
              </a:buClr>
              <a:buSzPct val="75862"/>
              <a:buFont typeface="Arial"/>
              <a:buNone/>
            </a:pPr>
            <a:r>
              <a:rPr lang="en" sz="1450">
                <a:solidFill>
                  <a:srgbClr val="1A1A1A"/>
                </a:solidFill>
              </a:rPr>
              <a:t>•</a:t>
            </a:r>
            <a:r>
              <a:rPr lang="en" sz="1600">
                <a:solidFill>
                  <a:srgbClr val="1A1A1A"/>
                </a:solidFill>
              </a:rPr>
              <a:t>Define Training, Validation and Test sets</a:t>
            </a:r>
            <a:endParaRPr sz="1600">
              <a:solidFill>
                <a:srgbClr val="1A1A1A"/>
              </a:solidFill>
            </a:endParaRPr>
          </a:p>
          <a:p>
            <a:pPr indent="0" lvl="0" marL="0" rtl="0" algn="l">
              <a:lnSpc>
                <a:spcPct val="115000"/>
              </a:lnSpc>
              <a:spcBef>
                <a:spcPts val="500"/>
              </a:spcBef>
              <a:spcAft>
                <a:spcPts val="0"/>
              </a:spcAft>
              <a:buClr>
                <a:schemeClr val="dk1"/>
              </a:buClr>
              <a:buSzPct val="51515"/>
              <a:buFont typeface="Arial"/>
              <a:buNone/>
            </a:pPr>
            <a:r>
              <a:rPr lang="en" sz="2135" u="sng">
                <a:solidFill>
                  <a:srgbClr val="1A1A1A"/>
                </a:solidFill>
              </a:rPr>
              <a:t>Feature Selection</a:t>
            </a:r>
            <a:r>
              <a:rPr lang="en" sz="1900">
                <a:solidFill>
                  <a:srgbClr val="1A1A1A"/>
                </a:solidFill>
              </a:rPr>
              <a:t> (Review the decision made previously)</a:t>
            </a:r>
            <a:endParaRPr sz="1900">
              <a:solidFill>
                <a:srgbClr val="1A1A1A"/>
              </a:solidFill>
            </a:endParaRPr>
          </a:p>
          <a:p>
            <a:pPr indent="0" lvl="0" marL="0" rtl="0" algn="l">
              <a:lnSpc>
                <a:spcPct val="115000"/>
              </a:lnSpc>
              <a:spcBef>
                <a:spcPts val="500"/>
              </a:spcBef>
              <a:spcAft>
                <a:spcPts val="0"/>
              </a:spcAft>
              <a:buClr>
                <a:schemeClr val="dk1"/>
              </a:buClr>
              <a:buSzPct val="54518"/>
              <a:buFont typeface="Arial"/>
              <a:buNone/>
            </a:pPr>
            <a:r>
              <a:rPr lang="en" sz="2017" u="sng">
                <a:solidFill>
                  <a:srgbClr val="1A1A1A"/>
                </a:solidFill>
              </a:rPr>
              <a:t>Estimating Performance</a:t>
            </a:r>
            <a:endParaRPr sz="2017" u="sng">
              <a:solidFill>
                <a:srgbClr val="1A1A1A"/>
              </a:solidFill>
            </a:endParaRPr>
          </a:p>
          <a:p>
            <a:pPr indent="0" lvl="0" marL="0" rtl="0" algn="l">
              <a:lnSpc>
                <a:spcPct val="115000"/>
              </a:lnSpc>
              <a:spcBef>
                <a:spcPts val="400"/>
              </a:spcBef>
              <a:spcAft>
                <a:spcPts val="0"/>
              </a:spcAft>
              <a:buClr>
                <a:schemeClr val="dk1"/>
              </a:buClr>
              <a:buSzPct val="75862"/>
              <a:buFont typeface="Arial"/>
              <a:buNone/>
            </a:pPr>
            <a:r>
              <a:rPr lang="en" sz="1450">
                <a:solidFill>
                  <a:srgbClr val="1A1A1A"/>
                </a:solidFill>
              </a:rPr>
              <a:t>•</a:t>
            </a:r>
            <a:r>
              <a:rPr lang="en" sz="1600">
                <a:solidFill>
                  <a:srgbClr val="1A1A1A"/>
                </a:solidFill>
              </a:rPr>
              <a:t>Visualization of results – discovery interesting areas of the problem space</a:t>
            </a:r>
            <a:endParaRPr sz="1600">
              <a:solidFill>
                <a:srgbClr val="1A1A1A"/>
              </a:solidFill>
            </a:endParaRPr>
          </a:p>
          <a:p>
            <a:pPr indent="0" lvl="0" marL="0" rtl="0" algn="l">
              <a:lnSpc>
                <a:spcPct val="115000"/>
              </a:lnSpc>
              <a:spcBef>
                <a:spcPts val="400"/>
              </a:spcBef>
              <a:spcAft>
                <a:spcPts val="0"/>
              </a:spcAft>
              <a:buClr>
                <a:schemeClr val="dk1"/>
              </a:buClr>
              <a:buSzPct val="75862"/>
              <a:buFont typeface="Arial"/>
              <a:buNone/>
            </a:pPr>
            <a:r>
              <a:rPr lang="en" sz="1450">
                <a:solidFill>
                  <a:srgbClr val="1A1A1A"/>
                </a:solidFill>
              </a:rPr>
              <a:t>•</a:t>
            </a:r>
            <a:r>
              <a:rPr lang="en" sz="1600">
                <a:solidFill>
                  <a:srgbClr val="1A1A1A"/>
                </a:solidFill>
              </a:rPr>
              <a:t>Statistics and performance measures</a:t>
            </a:r>
            <a:endParaRPr sz="1600">
              <a:solidFill>
                <a:srgbClr val="1A1A1A"/>
              </a:solidFill>
            </a:endParaRPr>
          </a:p>
          <a:p>
            <a:pPr indent="0" lvl="0" marL="0" rtl="0" algn="l">
              <a:lnSpc>
                <a:spcPct val="115000"/>
              </a:lnSpc>
              <a:spcBef>
                <a:spcPts val="500"/>
              </a:spcBef>
              <a:spcAft>
                <a:spcPts val="0"/>
              </a:spcAft>
              <a:buClr>
                <a:schemeClr val="dk1"/>
              </a:buClr>
              <a:buSzPct val="58243"/>
              <a:buFont typeface="Arial"/>
              <a:buNone/>
            </a:pPr>
            <a:r>
              <a:rPr lang="en" sz="1888" u="sng">
                <a:solidFill>
                  <a:srgbClr val="1A1A1A"/>
                </a:solidFill>
              </a:rPr>
              <a:t>Evaluation and Model selection</a:t>
            </a:r>
            <a:endParaRPr sz="1888" u="sng">
              <a:solidFill>
                <a:srgbClr val="1A1A1A"/>
              </a:solidFill>
            </a:endParaRPr>
          </a:p>
          <a:p>
            <a:pPr indent="0" lvl="0" marL="0" rtl="0" algn="l">
              <a:lnSpc>
                <a:spcPct val="115000"/>
              </a:lnSpc>
              <a:spcBef>
                <a:spcPts val="400"/>
              </a:spcBef>
              <a:spcAft>
                <a:spcPts val="0"/>
              </a:spcAft>
              <a:buClr>
                <a:schemeClr val="dk1"/>
              </a:buClr>
              <a:buSzPct val="75862"/>
              <a:buFont typeface="Arial"/>
              <a:buNone/>
            </a:pPr>
            <a:r>
              <a:rPr lang="en" sz="1450">
                <a:solidFill>
                  <a:srgbClr val="1A1A1A"/>
                </a:solidFill>
              </a:rPr>
              <a:t>•</a:t>
            </a:r>
            <a:r>
              <a:rPr lang="en" sz="1600">
                <a:solidFill>
                  <a:srgbClr val="1A1A1A"/>
                </a:solidFill>
              </a:rPr>
              <a:t>The ‘no free lunch’ theorem no a priory assumptions can be made</a:t>
            </a:r>
            <a:endParaRPr sz="1600">
              <a:solidFill>
                <a:srgbClr val="1A1A1A"/>
              </a:solidFill>
            </a:endParaRPr>
          </a:p>
          <a:p>
            <a:pPr indent="0" lvl="0" marL="0" rtl="0" algn="l">
              <a:lnSpc>
                <a:spcPct val="115000"/>
              </a:lnSpc>
              <a:spcBef>
                <a:spcPts val="400"/>
              </a:spcBef>
              <a:spcAft>
                <a:spcPts val="0"/>
              </a:spcAft>
              <a:buNone/>
            </a:pPr>
            <a:r>
              <a:rPr lang="en" sz="1450">
                <a:solidFill>
                  <a:srgbClr val="1A1A1A"/>
                </a:solidFill>
              </a:rPr>
              <a:t>•</a:t>
            </a:r>
            <a:r>
              <a:rPr lang="en" sz="1600">
                <a:solidFill>
                  <a:srgbClr val="1A1A1A"/>
                </a:solidFill>
              </a:rPr>
              <a:t>Avoid use of favorite models if NEEDED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0" y="744575"/>
            <a:ext cx="5589600" cy="559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533"/>
              <a:t>Linear Regress</a:t>
            </a:r>
            <a:r>
              <a:rPr lang="en"/>
              <a:t>ion</a:t>
            </a:r>
            <a:endParaRPr/>
          </a:p>
        </p:txBody>
      </p:sp>
      <p:sp>
        <p:nvSpPr>
          <p:cNvPr id="80" name="Google Shape;80;p17"/>
          <p:cNvSpPr txBox="1"/>
          <p:nvPr>
            <p:ph idx="1" type="subTitle"/>
          </p:nvPr>
        </p:nvSpPr>
        <p:spPr>
          <a:xfrm>
            <a:off x="236050" y="1453600"/>
            <a:ext cx="8845800" cy="36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76">
                <a:solidFill>
                  <a:schemeClr val="dk1"/>
                </a:solidFill>
              </a:rPr>
              <a:t>Linear regression is one of </a:t>
            </a:r>
            <a:r>
              <a:rPr lang="en" sz="1776">
                <a:solidFill>
                  <a:schemeClr val="dk1"/>
                </a:solidFill>
              </a:rPr>
              <a:t>the</a:t>
            </a:r>
            <a:r>
              <a:rPr lang="en" sz="1776">
                <a:solidFill>
                  <a:schemeClr val="dk1"/>
                </a:solidFill>
              </a:rPr>
              <a:t> most popular Machine Learning algorithms. It is a statistical method that is used for predictive analysis. Linear regression makes predictions for continuous/real or numeric variables such as sales, salary, age, product price, etc.</a:t>
            </a:r>
            <a:endParaRPr sz="1776">
              <a:solidFill>
                <a:schemeClr val="dk1"/>
              </a:solidFill>
            </a:endParaRPr>
          </a:p>
          <a:p>
            <a:pPr indent="0" lvl="0" marL="0" rtl="0" algn="l">
              <a:spcBef>
                <a:spcPts val="0"/>
              </a:spcBef>
              <a:spcAft>
                <a:spcPts val="0"/>
              </a:spcAft>
              <a:buNone/>
            </a:pPr>
            <a:r>
              <a:t/>
            </a:r>
            <a:endParaRPr sz="1776">
              <a:solidFill>
                <a:schemeClr val="dk1"/>
              </a:solidFill>
            </a:endParaRPr>
          </a:p>
          <a:p>
            <a:pPr indent="0" lvl="0" marL="0" rtl="0" algn="l">
              <a:spcBef>
                <a:spcPts val="0"/>
              </a:spcBef>
              <a:spcAft>
                <a:spcPts val="0"/>
              </a:spcAft>
              <a:buClr>
                <a:schemeClr val="dk1"/>
              </a:buClr>
              <a:buSzPts val="1100"/>
              <a:buFont typeface="Arial"/>
              <a:buNone/>
            </a:pPr>
            <a:r>
              <a:rPr lang="en" sz="1776">
                <a:solidFill>
                  <a:schemeClr val="dk1"/>
                </a:solidFill>
              </a:rPr>
              <a:t>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endParaRPr sz="1776">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11685" y="744575"/>
            <a:ext cx="5564700" cy="58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86" name="Google Shape;86;p18"/>
          <p:cNvSpPr txBox="1"/>
          <p:nvPr>
            <p:ph idx="1" type="subTitle"/>
          </p:nvPr>
        </p:nvSpPr>
        <p:spPr>
          <a:xfrm>
            <a:off x="422425" y="323025"/>
            <a:ext cx="8435700" cy="4472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028">
                <a:solidFill>
                  <a:srgbClr val="333333"/>
                </a:solidFill>
                <a:highlight>
                  <a:srgbClr val="FFFFFF"/>
                </a:highlight>
                <a:latin typeface="Roboto"/>
                <a:ea typeface="Roboto"/>
                <a:cs typeface="Roboto"/>
                <a:sym typeface="Roboto"/>
              </a:rPr>
              <a:t>The linear regression model provides a sloped straight line representing the relationship between the variables. Consider the below image:</a:t>
            </a:r>
            <a:endParaRPr sz="2028">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333333"/>
              </a:solidFill>
              <a:highlight>
                <a:srgbClr val="FFFFFF"/>
              </a:highlight>
              <a:latin typeface="Roboto"/>
              <a:ea typeface="Roboto"/>
              <a:cs typeface="Roboto"/>
              <a:sym typeface="Roboto"/>
            </a:endParaRPr>
          </a:p>
          <a:p>
            <a:pPr indent="0" lvl="0" marL="0" rtl="0" algn="just">
              <a:lnSpc>
                <a:spcPct val="130000"/>
              </a:lnSpc>
              <a:spcBef>
                <a:spcPts val="1800"/>
              </a:spcBef>
              <a:spcAft>
                <a:spcPts val="0"/>
              </a:spcAft>
              <a:buClr>
                <a:schemeClr val="dk1"/>
              </a:buClr>
              <a:buSzPct val="47876"/>
              <a:buFont typeface="Arial"/>
              <a:buNone/>
            </a:pPr>
            <a:r>
              <a:rPr lang="en" sz="2297">
                <a:solidFill>
                  <a:srgbClr val="1A1A1A"/>
                </a:solidFill>
                <a:highlight>
                  <a:srgbClr val="FFFFFF"/>
                </a:highlight>
              </a:rPr>
              <a:t>Types of Linear Regression</a:t>
            </a:r>
            <a:endParaRPr sz="2297">
              <a:solidFill>
                <a:srgbClr val="1A1A1A"/>
              </a:solidFill>
              <a:highlight>
                <a:srgbClr val="FFFFFF"/>
              </a:highlight>
            </a:endParaRPr>
          </a:p>
          <a:p>
            <a:pPr indent="0" lvl="0" marL="0" rtl="0" algn="just">
              <a:lnSpc>
                <a:spcPct val="115000"/>
              </a:lnSpc>
              <a:spcBef>
                <a:spcPts val="1200"/>
              </a:spcBef>
              <a:spcAft>
                <a:spcPts val="0"/>
              </a:spcAft>
              <a:buClr>
                <a:schemeClr val="dk1"/>
              </a:buClr>
              <a:buSzPct val="68853"/>
              <a:buFont typeface="Arial"/>
              <a:buNone/>
            </a:pPr>
            <a:r>
              <a:rPr lang="en" sz="1597">
                <a:solidFill>
                  <a:srgbClr val="333333"/>
                </a:solidFill>
                <a:highlight>
                  <a:srgbClr val="FFFFFF"/>
                </a:highlight>
                <a:latin typeface="Roboto"/>
                <a:ea typeface="Roboto"/>
                <a:cs typeface="Roboto"/>
                <a:sym typeface="Roboto"/>
              </a:rPr>
              <a:t>Linear regression can be further divided into two types of the algorithm:</a:t>
            </a:r>
            <a:endParaRPr sz="1597">
              <a:solidFill>
                <a:srgbClr val="333333"/>
              </a:solidFill>
              <a:highlight>
                <a:srgbClr val="FFFFFF"/>
              </a:highlight>
              <a:latin typeface="Roboto"/>
              <a:ea typeface="Roboto"/>
              <a:cs typeface="Roboto"/>
              <a:sym typeface="Roboto"/>
            </a:endParaRPr>
          </a:p>
          <a:p>
            <a:pPr indent="-299613" lvl="0" marL="457200" marR="25400" rtl="0" algn="l">
              <a:lnSpc>
                <a:spcPct val="156250"/>
              </a:lnSpc>
              <a:spcBef>
                <a:spcPts val="1500"/>
              </a:spcBef>
              <a:spcAft>
                <a:spcPts val="0"/>
              </a:spcAft>
              <a:buClr>
                <a:schemeClr val="dk1"/>
              </a:buClr>
              <a:buSzPct val="100000"/>
              <a:buFont typeface="Roboto"/>
              <a:buChar char="●"/>
            </a:pPr>
            <a:r>
              <a:rPr b="1" lang="en" sz="1597">
                <a:solidFill>
                  <a:schemeClr val="dk1"/>
                </a:solidFill>
                <a:highlight>
                  <a:srgbClr val="FFFFFF"/>
                </a:highlight>
                <a:latin typeface="Roboto"/>
                <a:ea typeface="Roboto"/>
                <a:cs typeface="Roboto"/>
                <a:sym typeface="Roboto"/>
              </a:rPr>
              <a:t>Simple Linear Regression:</a:t>
            </a:r>
            <a:br>
              <a:rPr b="1" lang="en" sz="1597">
                <a:solidFill>
                  <a:schemeClr val="dk1"/>
                </a:solidFill>
                <a:highlight>
                  <a:srgbClr val="FFFFFF"/>
                </a:highlight>
                <a:latin typeface="Roboto"/>
                <a:ea typeface="Roboto"/>
                <a:cs typeface="Roboto"/>
                <a:sym typeface="Roboto"/>
              </a:rPr>
            </a:br>
            <a:r>
              <a:rPr lang="en" sz="1597">
                <a:solidFill>
                  <a:schemeClr val="dk1"/>
                </a:solidFill>
                <a:highlight>
                  <a:srgbClr val="FFFFFF"/>
                </a:highlight>
                <a:latin typeface="Roboto"/>
                <a:ea typeface="Roboto"/>
                <a:cs typeface="Roboto"/>
                <a:sym typeface="Roboto"/>
              </a:rPr>
              <a:t>If a single independent variable is used to predict the value of a numerical dependent variable, then such a Linear Regression algorithm is called Simple Linear Regression.</a:t>
            </a:r>
            <a:endParaRPr sz="1597">
              <a:solidFill>
                <a:schemeClr val="dk1"/>
              </a:solidFill>
              <a:highlight>
                <a:srgbClr val="FFFFFF"/>
              </a:highlight>
              <a:latin typeface="Roboto"/>
              <a:ea typeface="Roboto"/>
              <a:cs typeface="Roboto"/>
              <a:sym typeface="Roboto"/>
            </a:endParaRPr>
          </a:p>
          <a:p>
            <a:pPr indent="-299613" lvl="0" marL="457200" marR="25400" rtl="0" algn="l">
              <a:lnSpc>
                <a:spcPct val="156250"/>
              </a:lnSpc>
              <a:spcBef>
                <a:spcPts val="0"/>
              </a:spcBef>
              <a:spcAft>
                <a:spcPts val="0"/>
              </a:spcAft>
              <a:buClr>
                <a:schemeClr val="dk1"/>
              </a:buClr>
              <a:buSzPct val="100000"/>
              <a:buFont typeface="Roboto"/>
              <a:buChar char="●"/>
            </a:pPr>
            <a:r>
              <a:rPr b="1" lang="en" sz="1597">
                <a:solidFill>
                  <a:schemeClr val="dk1"/>
                </a:solidFill>
                <a:highlight>
                  <a:srgbClr val="FFFFFF"/>
                </a:highlight>
                <a:latin typeface="Roboto"/>
                <a:ea typeface="Roboto"/>
                <a:cs typeface="Roboto"/>
                <a:sym typeface="Roboto"/>
              </a:rPr>
              <a:t>Multiple Linear regression:</a:t>
            </a:r>
            <a:br>
              <a:rPr b="1" lang="en" sz="1597">
                <a:solidFill>
                  <a:schemeClr val="dk1"/>
                </a:solidFill>
                <a:highlight>
                  <a:srgbClr val="FFFFFF"/>
                </a:highlight>
                <a:latin typeface="Roboto"/>
                <a:ea typeface="Roboto"/>
                <a:cs typeface="Roboto"/>
                <a:sym typeface="Roboto"/>
              </a:rPr>
            </a:br>
            <a:r>
              <a:rPr lang="en" sz="1597">
                <a:solidFill>
                  <a:schemeClr val="dk1"/>
                </a:solidFill>
                <a:highlight>
                  <a:srgbClr val="FFFFFF"/>
                </a:highlight>
                <a:latin typeface="Roboto"/>
                <a:ea typeface="Roboto"/>
                <a:cs typeface="Roboto"/>
                <a:sym typeface="Roboto"/>
              </a:rPr>
              <a:t>If more than one independent variable is used to predict the value of a numerical dependent variable, then such a Linear Regression algorithm is called Multiple Linear Regression.</a:t>
            </a:r>
            <a:endParaRPr sz="1725">
              <a:solidFill>
                <a:srgbClr val="333333"/>
              </a:solidFill>
              <a:highlight>
                <a:srgbClr val="FFFFFF"/>
              </a:highlight>
              <a:latin typeface="Roboto"/>
              <a:ea typeface="Roboto"/>
              <a:cs typeface="Roboto"/>
              <a:sym typeface="Roboto"/>
            </a:endParaRPr>
          </a:p>
        </p:txBody>
      </p:sp>
      <p:pic>
        <p:nvPicPr>
          <p:cNvPr id="87" name="Google Shape;87;p18"/>
          <p:cNvPicPr preferRelativeResize="0"/>
          <p:nvPr/>
        </p:nvPicPr>
        <p:blipFill>
          <a:blip r:embed="rId3">
            <a:alphaModFix/>
          </a:blip>
          <a:stretch>
            <a:fillRect/>
          </a:stretch>
        </p:blipFill>
        <p:spPr>
          <a:xfrm>
            <a:off x="5558025" y="580175"/>
            <a:ext cx="2766000" cy="263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ctrTitle"/>
          </p:nvPr>
        </p:nvSpPr>
        <p:spPr>
          <a:xfrm>
            <a:off x="311703" y="744575"/>
            <a:ext cx="5179800" cy="52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980"/>
              <a:t>Simple Linear Regression</a:t>
            </a:r>
            <a:endParaRPr sz="2980"/>
          </a:p>
        </p:txBody>
      </p:sp>
      <p:sp>
        <p:nvSpPr>
          <p:cNvPr id="93" name="Google Shape;93;p19"/>
          <p:cNvSpPr txBox="1"/>
          <p:nvPr>
            <p:ph idx="1" type="subTitle"/>
          </p:nvPr>
        </p:nvSpPr>
        <p:spPr>
          <a:xfrm>
            <a:off x="248475" y="1428750"/>
            <a:ext cx="8597400" cy="35658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Clr>
                <a:schemeClr val="dk1"/>
              </a:buClr>
              <a:buSzPts val="1018"/>
              <a:buFont typeface="Arial"/>
              <a:buNone/>
            </a:pPr>
            <a:r>
              <a:rPr lang="en" sz="2390" u="sng">
                <a:solidFill>
                  <a:schemeClr val="dk1"/>
                </a:solidFill>
              </a:rPr>
              <a:t>Simple Linear Regression</a:t>
            </a:r>
            <a:r>
              <a:rPr lang="en" sz="2390">
                <a:solidFill>
                  <a:schemeClr val="dk1"/>
                </a:solidFill>
              </a:rPr>
              <a:t> </a:t>
            </a:r>
            <a:r>
              <a:rPr lang="en" sz="2390"/>
              <a:t>is the linear regression model with one independent variable and one dependent variable.</a:t>
            </a:r>
            <a:endParaRPr sz="2390"/>
          </a:p>
          <a:p>
            <a:pPr indent="0" lvl="0" marL="0" rtl="0" algn="l">
              <a:lnSpc>
                <a:spcPct val="80000"/>
              </a:lnSpc>
              <a:spcBef>
                <a:spcPts val="0"/>
              </a:spcBef>
              <a:spcAft>
                <a:spcPts val="0"/>
              </a:spcAft>
              <a:buSzPts val="1018"/>
              <a:buNone/>
            </a:pPr>
            <a:r>
              <a:rPr lang="en" sz="2390"/>
              <a:t>Example: Years of Experience vs Salary, Area vs House Price</a:t>
            </a:r>
            <a:endParaRPr sz="2390"/>
          </a:p>
          <a:p>
            <a:pPr indent="0" lvl="0" marL="0" rtl="0" algn="l">
              <a:lnSpc>
                <a:spcPct val="80000"/>
              </a:lnSpc>
              <a:spcBef>
                <a:spcPts val="0"/>
              </a:spcBef>
              <a:spcAft>
                <a:spcPts val="0"/>
              </a:spcAft>
              <a:buSzPts val="1018"/>
              <a:buNone/>
            </a:pPr>
            <a:r>
              <a:t/>
            </a:r>
            <a:endParaRPr sz="2390"/>
          </a:p>
          <a:p>
            <a:pPr indent="0" lvl="0" marL="0" rtl="0" algn="l">
              <a:lnSpc>
                <a:spcPct val="80000"/>
              </a:lnSpc>
              <a:spcBef>
                <a:spcPts val="0"/>
              </a:spcBef>
              <a:spcAft>
                <a:spcPts val="0"/>
              </a:spcAft>
              <a:buSzPts val="1018"/>
              <a:buNone/>
            </a:pPr>
            <a:r>
              <a:rPr lang="en" sz="2390"/>
              <a:t>Before building a simple linear regression model, we have to check the linear relationship between the two variables.</a:t>
            </a:r>
            <a:endParaRPr sz="2390"/>
          </a:p>
          <a:p>
            <a:pPr indent="0" lvl="0" marL="0" rtl="0" algn="l">
              <a:lnSpc>
                <a:spcPct val="80000"/>
              </a:lnSpc>
              <a:spcBef>
                <a:spcPts val="0"/>
              </a:spcBef>
              <a:spcAft>
                <a:spcPts val="0"/>
              </a:spcAft>
              <a:buClr>
                <a:schemeClr val="dk1"/>
              </a:buClr>
              <a:buSzPts val="1018"/>
              <a:buFont typeface="Arial"/>
              <a:buNone/>
            </a:pPr>
            <a:r>
              <a:t/>
            </a:r>
            <a:endParaRPr sz="2390"/>
          </a:p>
          <a:p>
            <a:pPr indent="0" lvl="0" marL="0" rtl="0" algn="l">
              <a:lnSpc>
                <a:spcPct val="80000"/>
              </a:lnSpc>
              <a:spcBef>
                <a:spcPts val="0"/>
              </a:spcBef>
              <a:spcAft>
                <a:spcPts val="0"/>
              </a:spcAft>
              <a:buClr>
                <a:schemeClr val="dk1"/>
              </a:buClr>
              <a:buSzPts val="1018"/>
              <a:buFont typeface="Arial"/>
              <a:buNone/>
            </a:pPr>
            <a:r>
              <a:rPr lang="en" sz="2390"/>
              <a:t>We can measure the strength of the linear relationship, by using a correlation coefficient</a:t>
            </a:r>
            <a:endParaRPr sz="2390"/>
          </a:p>
          <a:p>
            <a:pPr indent="0" lvl="0" marL="0" rtl="0" algn="ctr">
              <a:lnSpc>
                <a:spcPct val="80000"/>
              </a:lnSpc>
              <a:spcBef>
                <a:spcPts val="0"/>
              </a:spcBef>
              <a:spcAft>
                <a:spcPts val="0"/>
              </a:spcAft>
              <a:buSzPts val="1018"/>
              <a:buNone/>
            </a:pPr>
            <a:r>
              <a:t/>
            </a:r>
            <a:endParaRPr sz="259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for Linear Regression</a:t>
            </a:r>
            <a:endParaRPr/>
          </a:p>
        </p:txBody>
      </p:sp>
      <p:sp>
        <p:nvSpPr>
          <p:cNvPr id="99" name="Google Shape;99;p20"/>
          <p:cNvSpPr txBox="1"/>
          <p:nvPr>
            <p:ph idx="1" type="body"/>
          </p:nvPr>
        </p:nvSpPr>
        <p:spPr>
          <a:xfrm>
            <a:off x="311700" y="1560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Is there a relationship between advertising budget and sales? </a:t>
            </a:r>
            <a:endParaRPr/>
          </a:p>
          <a:p>
            <a:pPr indent="0" lvl="0" marL="0" rtl="0" algn="l">
              <a:spcBef>
                <a:spcPts val="1200"/>
              </a:spcBef>
              <a:spcAft>
                <a:spcPts val="0"/>
              </a:spcAft>
              <a:buNone/>
            </a:pPr>
            <a:r>
              <a:rPr lang="en"/>
              <a:t>2. How strong is the relationship between advertising budget and sales?</a:t>
            </a:r>
            <a:endParaRPr/>
          </a:p>
          <a:p>
            <a:pPr indent="0" lvl="0" marL="0" rtl="0" algn="l">
              <a:spcBef>
                <a:spcPts val="1200"/>
              </a:spcBef>
              <a:spcAft>
                <a:spcPts val="0"/>
              </a:spcAft>
              <a:buNone/>
            </a:pPr>
            <a:r>
              <a:rPr lang="en"/>
              <a:t> 3. Which media contribute to sales? </a:t>
            </a:r>
            <a:endParaRPr/>
          </a:p>
          <a:p>
            <a:pPr indent="0" lvl="0" marL="0" rtl="0" algn="l">
              <a:spcBef>
                <a:spcPts val="1200"/>
              </a:spcBef>
              <a:spcAft>
                <a:spcPts val="0"/>
              </a:spcAft>
              <a:buNone/>
            </a:pPr>
            <a:r>
              <a:rPr lang="en"/>
              <a:t>4. How accurately can we estimate the effect of each medium on sales? </a:t>
            </a:r>
            <a:endParaRPr/>
          </a:p>
          <a:p>
            <a:pPr indent="0" lvl="0" marL="0" rtl="0" algn="l">
              <a:spcBef>
                <a:spcPts val="1200"/>
              </a:spcBef>
              <a:spcAft>
                <a:spcPts val="1200"/>
              </a:spcAft>
              <a:buNone/>
            </a:pPr>
            <a:r>
              <a:rPr lang="en"/>
              <a:t>5. How accurately can we predict future sales?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Linear Regression using a single predictor</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 We assume a model: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where 𝛽0 and 𝛽1 are two unknown constants that represent the intercept and slope, also known as coefficients or parameters, and 𝜖 is the error term. </a:t>
            </a:r>
            <a:endParaRPr sz="1400"/>
          </a:p>
          <a:p>
            <a:pPr indent="0" lvl="0" marL="0" rtl="0" algn="l">
              <a:spcBef>
                <a:spcPts val="1200"/>
              </a:spcBef>
              <a:spcAft>
                <a:spcPts val="0"/>
              </a:spcAft>
              <a:buNone/>
            </a:pPr>
            <a:r>
              <a:rPr lang="en" sz="1400"/>
              <a:t>• Given some estimates                  for the model coefficients, we predict future sales using where indicates a prediction of Y on the basis of X = x.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The hat symbol denotes an estimated value. </a:t>
            </a:r>
            <a:endParaRPr sz="1400"/>
          </a:p>
        </p:txBody>
      </p:sp>
      <p:pic>
        <p:nvPicPr>
          <p:cNvPr id="106" name="Google Shape;106;p21"/>
          <p:cNvPicPr preferRelativeResize="0"/>
          <p:nvPr/>
        </p:nvPicPr>
        <p:blipFill>
          <a:blip r:embed="rId3">
            <a:alphaModFix/>
          </a:blip>
          <a:stretch>
            <a:fillRect/>
          </a:stretch>
        </p:blipFill>
        <p:spPr>
          <a:xfrm>
            <a:off x="3033050" y="1561375"/>
            <a:ext cx="2044725" cy="464700"/>
          </a:xfrm>
          <a:prstGeom prst="rect">
            <a:avLst/>
          </a:prstGeom>
          <a:noFill/>
          <a:ln>
            <a:noFill/>
          </a:ln>
        </p:spPr>
      </p:pic>
      <p:pic>
        <p:nvPicPr>
          <p:cNvPr id="107" name="Google Shape;107;p21"/>
          <p:cNvPicPr preferRelativeResize="0"/>
          <p:nvPr/>
        </p:nvPicPr>
        <p:blipFill>
          <a:blip r:embed="rId4">
            <a:alphaModFix/>
          </a:blip>
          <a:stretch>
            <a:fillRect/>
          </a:stretch>
        </p:blipFill>
        <p:spPr>
          <a:xfrm>
            <a:off x="2293700" y="2678650"/>
            <a:ext cx="824200" cy="227550"/>
          </a:xfrm>
          <a:prstGeom prst="rect">
            <a:avLst/>
          </a:prstGeom>
          <a:noFill/>
          <a:ln>
            <a:noFill/>
          </a:ln>
        </p:spPr>
      </p:pic>
      <p:pic>
        <p:nvPicPr>
          <p:cNvPr id="108" name="Google Shape;108;p21"/>
          <p:cNvPicPr preferRelativeResize="0"/>
          <p:nvPr/>
        </p:nvPicPr>
        <p:blipFill>
          <a:blip r:embed="rId5">
            <a:alphaModFix/>
          </a:blip>
          <a:stretch>
            <a:fillRect/>
          </a:stretch>
        </p:blipFill>
        <p:spPr>
          <a:xfrm>
            <a:off x="8054103" y="2643725"/>
            <a:ext cx="209063" cy="297400"/>
          </a:xfrm>
          <a:prstGeom prst="rect">
            <a:avLst/>
          </a:prstGeom>
          <a:noFill/>
          <a:ln>
            <a:noFill/>
          </a:ln>
        </p:spPr>
      </p:pic>
      <p:pic>
        <p:nvPicPr>
          <p:cNvPr id="109" name="Google Shape;109;p21"/>
          <p:cNvPicPr preferRelativeResize="0"/>
          <p:nvPr/>
        </p:nvPicPr>
        <p:blipFill>
          <a:blip r:embed="rId6">
            <a:alphaModFix/>
          </a:blip>
          <a:stretch>
            <a:fillRect/>
          </a:stretch>
        </p:blipFill>
        <p:spPr>
          <a:xfrm>
            <a:off x="2466700" y="3307800"/>
            <a:ext cx="2958000" cy="64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