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52" r:id="rId5"/>
    <p:sldId id="341" r:id="rId6"/>
    <p:sldId id="389" r:id="rId7"/>
    <p:sldId id="382" r:id="rId8"/>
    <p:sldId id="390" r:id="rId9"/>
    <p:sldId id="391" r:id="rId10"/>
    <p:sldId id="394" r:id="rId11"/>
    <p:sldId id="393" r:id="rId12"/>
    <p:sldId id="395" r:id="rId13"/>
    <p:sldId id="385" r:id="rId14"/>
    <p:sldId id="386" r:id="rId15"/>
    <p:sldId id="332" r:id="rId16"/>
    <p:sldId id="366" r:id="rId17"/>
    <p:sldId id="384" r:id="rId18"/>
    <p:sldId id="347" r:id="rId19"/>
    <p:sldId id="344" r:id="rId20"/>
    <p:sldId id="346" r:id="rId21"/>
    <p:sldId id="354" r:id="rId22"/>
    <p:sldId id="333" r:id="rId23"/>
    <p:sldId id="388" r:id="rId24"/>
    <p:sldId id="383" r:id="rId25"/>
    <p:sldId id="381" r:id="rId26"/>
    <p:sldId id="350" r:id="rId27"/>
    <p:sldId id="387" r:id="rId28"/>
    <p:sldId id="271" r:id="rId2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46E"/>
    <a:srgbClr val="FFFFFF"/>
    <a:srgbClr val="0099A5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1993" autoAdjust="0"/>
  </p:normalViewPr>
  <p:slideViewPr>
    <p:cSldViewPr snapToGrid="0" snapToObjects="1">
      <p:cViewPr>
        <p:scale>
          <a:sx n="66" d="100"/>
          <a:sy n="66" d="100"/>
        </p:scale>
        <p:origin x="-164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Entrevista.do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B2A452-7477-4819-AA01-89D9F6DCA9B4}" type="doc">
      <dgm:prSet loTypeId="urn:microsoft.com/office/officeart/2005/8/layout/chevron2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CO"/>
        </a:p>
      </dgm:t>
    </dgm:pt>
    <dgm:pt modelId="{BA0B1DB3-EE0C-4AD8-A35D-372917D63368}">
      <dgm:prSet phldrT="[Texto]"/>
      <dgm:spPr/>
      <dgm:t>
        <a:bodyPr/>
        <a:lstStyle/>
        <a:p>
          <a:r>
            <a:rPr lang="es-CO" b="1" dirty="0" smtClean="0"/>
            <a:t>PROBLEMAS</a:t>
          </a:r>
          <a:endParaRPr lang="es-CO" b="1" dirty="0"/>
        </a:p>
      </dgm:t>
    </dgm:pt>
    <dgm:pt modelId="{BFB02CF0-944B-4040-ADB2-550CADC35301}" type="parTrans" cxnId="{3561E655-2861-473C-9B1E-0B2C6D3B3E40}">
      <dgm:prSet/>
      <dgm:spPr/>
      <dgm:t>
        <a:bodyPr/>
        <a:lstStyle/>
        <a:p>
          <a:endParaRPr lang="es-CO"/>
        </a:p>
      </dgm:t>
    </dgm:pt>
    <dgm:pt modelId="{1DEFE710-35BD-4D63-A182-0F6B395E0B57}" type="sibTrans" cxnId="{3561E655-2861-473C-9B1E-0B2C6D3B3E40}">
      <dgm:prSet/>
      <dgm:spPr/>
      <dgm:t>
        <a:bodyPr/>
        <a:lstStyle/>
        <a:p>
          <a:endParaRPr lang="es-CO"/>
        </a:p>
      </dgm:t>
    </dgm:pt>
    <dgm:pt modelId="{26D3B7BE-1E5D-4546-9C50-2916BEA581B6}">
      <dgm:prSet phldrT="[Texto]"/>
      <dgm:spPr/>
      <dgm:t>
        <a:bodyPr/>
        <a:lstStyle/>
        <a:p>
          <a:r>
            <a:rPr lang="es-CO" dirty="0" smtClean="0"/>
            <a:t>Incremento del número de registros.</a:t>
          </a:r>
          <a:endParaRPr lang="es-CO" dirty="0"/>
        </a:p>
      </dgm:t>
    </dgm:pt>
    <dgm:pt modelId="{FF2A8090-128F-4FF1-8316-15CA627A2659}" type="parTrans" cxnId="{8D481D16-11E3-4CE6-8B56-66F77B5B322F}">
      <dgm:prSet/>
      <dgm:spPr/>
      <dgm:t>
        <a:bodyPr/>
        <a:lstStyle/>
        <a:p>
          <a:endParaRPr lang="es-CO"/>
        </a:p>
      </dgm:t>
    </dgm:pt>
    <dgm:pt modelId="{888A4452-FAF9-458C-BD02-7F196E927423}" type="sibTrans" cxnId="{8D481D16-11E3-4CE6-8B56-66F77B5B322F}">
      <dgm:prSet/>
      <dgm:spPr/>
      <dgm:t>
        <a:bodyPr/>
        <a:lstStyle/>
        <a:p>
          <a:endParaRPr lang="es-CO"/>
        </a:p>
      </dgm:t>
    </dgm:pt>
    <dgm:pt modelId="{46FB784C-DB2C-4840-8D59-52239C267578}">
      <dgm:prSet phldrT="[Texto]"/>
      <dgm:spPr/>
      <dgm:t>
        <a:bodyPr/>
        <a:lstStyle/>
        <a:p>
          <a:r>
            <a:rPr lang="es-CO" dirty="0" smtClean="0"/>
            <a:t>Errores de manipulación de datos.</a:t>
          </a:r>
          <a:endParaRPr lang="es-CO" dirty="0"/>
        </a:p>
      </dgm:t>
    </dgm:pt>
    <dgm:pt modelId="{A0334D24-432D-408B-845D-58CA3D3C9E21}" type="parTrans" cxnId="{2B41CA1A-FD7C-4173-B372-2BEEDE24A427}">
      <dgm:prSet/>
      <dgm:spPr/>
      <dgm:t>
        <a:bodyPr/>
        <a:lstStyle/>
        <a:p>
          <a:endParaRPr lang="es-CO"/>
        </a:p>
      </dgm:t>
    </dgm:pt>
    <dgm:pt modelId="{D6EFABF8-3AD3-49F1-B0AC-1CA5E006F6B2}" type="sibTrans" cxnId="{2B41CA1A-FD7C-4173-B372-2BEEDE24A427}">
      <dgm:prSet/>
      <dgm:spPr/>
      <dgm:t>
        <a:bodyPr/>
        <a:lstStyle/>
        <a:p>
          <a:endParaRPr lang="es-CO"/>
        </a:p>
      </dgm:t>
    </dgm:pt>
    <dgm:pt modelId="{60C2D1A0-AEC9-487E-8F4B-AD7481850195}">
      <dgm:prSet phldrT="[Texto]"/>
      <dgm:spPr/>
      <dgm:t>
        <a:bodyPr/>
        <a:lstStyle/>
        <a:p>
          <a:r>
            <a:rPr lang="es-CO" dirty="0" smtClean="0"/>
            <a:t>No hay información detallada para la toma de decisiones. </a:t>
          </a:r>
          <a:endParaRPr lang="es-CO" dirty="0"/>
        </a:p>
      </dgm:t>
    </dgm:pt>
    <dgm:pt modelId="{A8034E80-4405-4864-B785-E02DB46FD8F3}" type="parTrans" cxnId="{E0543DE5-00BD-4977-AF59-DC746663886C}">
      <dgm:prSet/>
      <dgm:spPr/>
      <dgm:t>
        <a:bodyPr/>
        <a:lstStyle/>
        <a:p>
          <a:endParaRPr lang="es-CO"/>
        </a:p>
      </dgm:t>
    </dgm:pt>
    <dgm:pt modelId="{9CDC96CF-5BD7-4503-BB26-E89E72C36194}" type="sibTrans" cxnId="{E0543DE5-00BD-4977-AF59-DC746663886C}">
      <dgm:prSet/>
      <dgm:spPr/>
      <dgm:t>
        <a:bodyPr/>
        <a:lstStyle/>
        <a:p>
          <a:endParaRPr lang="es-CO"/>
        </a:p>
      </dgm:t>
    </dgm:pt>
    <dgm:pt modelId="{40F5CFD2-7622-4E10-8FEF-8160A0C9343B}" type="pres">
      <dgm:prSet presAssocID="{79B2A452-7477-4819-AA01-89D9F6DCA9B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2492D23-D3EF-4498-ABC2-0747A642B429}" type="pres">
      <dgm:prSet presAssocID="{BA0B1DB3-EE0C-4AD8-A35D-372917D63368}" presName="composite" presStyleCnt="0"/>
      <dgm:spPr/>
    </dgm:pt>
    <dgm:pt modelId="{C2F37F45-BC28-4B13-9AED-02E570F46AF2}" type="pres">
      <dgm:prSet presAssocID="{BA0B1DB3-EE0C-4AD8-A35D-372917D63368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EC16514-ABBF-421C-89B4-97A9DB07B038}" type="pres">
      <dgm:prSet presAssocID="{BA0B1DB3-EE0C-4AD8-A35D-372917D63368}" presName="descendantText" presStyleLbl="alignAcc1" presStyleIdx="0" presStyleCnt="1" custScaleY="14306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D792076-5A1D-4927-A010-AF5D6EBD096D}" type="presOf" srcId="{79B2A452-7477-4819-AA01-89D9F6DCA9B4}" destId="{40F5CFD2-7622-4E10-8FEF-8160A0C9343B}" srcOrd="0" destOrd="0" presId="urn:microsoft.com/office/officeart/2005/8/layout/chevron2"/>
    <dgm:cxn modelId="{8D481D16-11E3-4CE6-8B56-66F77B5B322F}" srcId="{BA0B1DB3-EE0C-4AD8-A35D-372917D63368}" destId="{26D3B7BE-1E5D-4546-9C50-2916BEA581B6}" srcOrd="0" destOrd="0" parTransId="{FF2A8090-128F-4FF1-8316-15CA627A2659}" sibTransId="{888A4452-FAF9-458C-BD02-7F196E927423}"/>
    <dgm:cxn modelId="{1E5AB7D6-8556-4189-AC8C-E1D5A96F97EA}" type="presOf" srcId="{26D3B7BE-1E5D-4546-9C50-2916BEA581B6}" destId="{FEC16514-ABBF-421C-89B4-97A9DB07B038}" srcOrd="0" destOrd="0" presId="urn:microsoft.com/office/officeart/2005/8/layout/chevron2"/>
    <dgm:cxn modelId="{E0543DE5-00BD-4977-AF59-DC746663886C}" srcId="{BA0B1DB3-EE0C-4AD8-A35D-372917D63368}" destId="{60C2D1A0-AEC9-487E-8F4B-AD7481850195}" srcOrd="2" destOrd="0" parTransId="{A8034E80-4405-4864-B785-E02DB46FD8F3}" sibTransId="{9CDC96CF-5BD7-4503-BB26-E89E72C36194}"/>
    <dgm:cxn modelId="{ACCA8E59-A8D9-449F-967B-FCDB42581FA4}" type="presOf" srcId="{46FB784C-DB2C-4840-8D59-52239C267578}" destId="{FEC16514-ABBF-421C-89B4-97A9DB07B038}" srcOrd="0" destOrd="1" presId="urn:microsoft.com/office/officeart/2005/8/layout/chevron2"/>
    <dgm:cxn modelId="{3561E655-2861-473C-9B1E-0B2C6D3B3E40}" srcId="{79B2A452-7477-4819-AA01-89D9F6DCA9B4}" destId="{BA0B1DB3-EE0C-4AD8-A35D-372917D63368}" srcOrd="0" destOrd="0" parTransId="{BFB02CF0-944B-4040-ADB2-550CADC35301}" sibTransId="{1DEFE710-35BD-4D63-A182-0F6B395E0B57}"/>
    <dgm:cxn modelId="{B6EB21EB-303A-4033-B83E-C83BAE24014B}" type="presOf" srcId="{BA0B1DB3-EE0C-4AD8-A35D-372917D63368}" destId="{C2F37F45-BC28-4B13-9AED-02E570F46AF2}" srcOrd="0" destOrd="0" presId="urn:microsoft.com/office/officeart/2005/8/layout/chevron2"/>
    <dgm:cxn modelId="{052FABB4-530F-4A30-BD77-D75F55E6CF02}" type="presOf" srcId="{60C2D1A0-AEC9-487E-8F4B-AD7481850195}" destId="{FEC16514-ABBF-421C-89B4-97A9DB07B038}" srcOrd="0" destOrd="2" presId="urn:microsoft.com/office/officeart/2005/8/layout/chevron2"/>
    <dgm:cxn modelId="{2B41CA1A-FD7C-4173-B372-2BEEDE24A427}" srcId="{BA0B1DB3-EE0C-4AD8-A35D-372917D63368}" destId="{46FB784C-DB2C-4840-8D59-52239C267578}" srcOrd="1" destOrd="0" parTransId="{A0334D24-432D-408B-845D-58CA3D3C9E21}" sibTransId="{D6EFABF8-3AD3-49F1-B0AC-1CA5E006F6B2}"/>
    <dgm:cxn modelId="{0617FAF0-DD36-47FD-9577-00BEF3E80B74}" type="presParOf" srcId="{40F5CFD2-7622-4E10-8FEF-8160A0C9343B}" destId="{42492D23-D3EF-4498-ABC2-0747A642B429}" srcOrd="0" destOrd="0" presId="urn:microsoft.com/office/officeart/2005/8/layout/chevron2"/>
    <dgm:cxn modelId="{92A655BC-ACAB-44F9-B661-05343923739C}" type="presParOf" srcId="{42492D23-D3EF-4498-ABC2-0747A642B429}" destId="{C2F37F45-BC28-4B13-9AED-02E570F46AF2}" srcOrd="0" destOrd="0" presId="urn:microsoft.com/office/officeart/2005/8/layout/chevron2"/>
    <dgm:cxn modelId="{003103C9-9748-4C88-AD5F-BD4A599B30FA}" type="presParOf" srcId="{42492D23-D3EF-4498-ABC2-0747A642B429}" destId="{FEC16514-ABBF-421C-89B4-97A9DB07B0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D9CE1-D49C-48E8-AD2A-3A470CCA5F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AC18924-22C9-415E-972F-0C52D686060B}">
      <dgm:prSet phldrT="[Texto]"/>
      <dgm:spPr/>
      <dgm:t>
        <a:bodyPr/>
        <a:lstStyle/>
        <a:p>
          <a:r>
            <a:rPr lang="es-CO" dirty="0" smtClean="0"/>
            <a:t>Revisión Documental</a:t>
          </a:r>
          <a:endParaRPr lang="es-CO" dirty="0"/>
        </a:p>
      </dgm:t>
    </dgm:pt>
    <dgm:pt modelId="{2CE2699E-7923-4CAD-A906-82C2085A6B81}" type="parTrans" cxnId="{83BD3CAF-6951-4ACF-8C77-1E120720111C}">
      <dgm:prSet/>
      <dgm:spPr/>
      <dgm:t>
        <a:bodyPr/>
        <a:lstStyle/>
        <a:p>
          <a:endParaRPr lang="es-CO"/>
        </a:p>
      </dgm:t>
    </dgm:pt>
    <dgm:pt modelId="{4F41B6EA-0796-424D-B776-844DB05E4E1F}" type="sibTrans" cxnId="{83BD3CAF-6951-4ACF-8C77-1E120720111C}">
      <dgm:prSet/>
      <dgm:spPr/>
      <dgm:t>
        <a:bodyPr/>
        <a:lstStyle/>
        <a:p>
          <a:endParaRPr lang="es-CO"/>
        </a:p>
      </dgm:t>
    </dgm:pt>
    <dgm:pt modelId="{AFF9E033-6A6D-4442-B74B-891E4422E0B7}">
      <dgm:prSet phldrT="[Texto]"/>
      <dgm:spPr/>
      <dgm:t>
        <a:bodyPr/>
        <a:lstStyle/>
        <a:p>
          <a:r>
            <a:rPr lang="es-CO" dirty="0" smtClean="0"/>
            <a:t>Entrevista semiestructurada</a:t>
          </a:r>
          <a:endParaRPr lang="es-CO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60A5589E-B889-42CA-A790-5EEDC8C0B73A}" type="parTrans" cxnId="{29BE2118-6B4F-4C1C-BE7C-456F969262D9}">
      <dgm:prSet/>
      <dgm:spPr/>
      <dgm:t>
        <a:bodyPr/>
        <a:lstStyle/>
        <a:p>
          <a:endParaRPr lang="es-CO"/>
        </a:p>
      </dgm:t>
    </dgm:pt>
    <dgm:pt modelId="{929B4EA9-86AD-4EFF-AC61-2AE7A6E73359}" type="sibTrans" cxnId="{29BE2118-6B4F-4C1C-BE7C-456F969262D9}">
      <dgm:prSet/>
      <dgm:spPr/>
      <dgm:t>
        <a:bodyPr/>
        <a:lstStyle/>
        <a:p>
          <a:endParaRPr lang="es-CO"/>
        </a:p>
      </dgm:t>
    </dgm:pt>
    <dgm:pt modelId="{FCAE6A38-111E-430E-A8CA-999E9EFAA407}">
      <dgm:prSet phldrT="[Texto]"/>
      <dgm:spPr/>
      <dgm:t>
        <a:bodyPr/>
        <a:lstStyle/>
        <a:p>
          <a:r>
            <a:rPr lang="es-CO" dirty="0" smtClean="0"/>
            <a:t>Observación participante</a:t>
          </a:r>
          <a:endParaRPr lang="es-CO" dirty="0"/>
        </a:p>
      </dgm:t>
    </dgm:pt>
    <dgm:pt modelId="{3F776BE2-E9C6-43A3-8748-A4FEDDAD5EBE}" type="parTrans" cxnId="{286E5DAF-326A-489A-9B83-2E4012C36013}">
      <dgm:prSet/>
      <dgm:spPr/>
      <dgm:t>
        <a:bodyPr/>
        <a:lstStyle/>
        <a:p>
          <a:endParaRPr lang="es-CO"/>
        </a:p>
      </dgm:t>
    </dgm:pt>
    <dgm:pt modelId="{1EA15EA5-EEB3-4F8E-93C5-501E1012F446}" type="sibTrans" cxnId="{286E5DAF-326A-489A-9B83-2E4012C36013}">
      <dgm:prSet/>
      <dgm:spPr/>
      <dgm:t>
        <a:bodyPr/>
        <a:lstStyle/>
        <a:p>
          <a:endParaRPr lang="es-CO"/>
        </a:p>
      </dgm:t>
    </dgm:pt>
    <dgm:pt modelId="{1111E259-D41F-42EB-8061-1C1B3B316874}" type="pres">
      <dgm:prSet presAssocID="{5B6D9CE1-D49C-48E8-AD2A-3A470CCA5F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2E6E449-B206-4DBC-8EC1-CA2F9DDACC1F}" type="pres">
      <dgm:prSet presAssocID="{3AC18924-22C9-415E-972F-0C52D686060B}" presName="parentLin" presStyleCnt="0"/>
      <dgm:spPr/>
    </dgm:pt>
    <dgm:pt modelId="{DB8683E5-BFF5-4BAA-823D-6547E8AFA256}" type="pres">
      <dgm:prSet presAssocID="{3AC18924-22C9-415E-972F-0C52D686060B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8E14767E-2611-40DE-92D6-09467371ECBF}" type="pres">
      <dgm:prSet presAssocID="{3AC18924-22C9-415E-972F-0C52D68606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5DE6E5-07E8-424C-90EC-B150C90EC6A1}" type="pres">
      <dgm:prSet presAssocID="{3AC18924-22C9-415E-972F-0C52D686060B}" presName="negativeSpace" presStyleCnt="0"/>
      <dgm:spPr/>
    </dgm:pt>
    <dgm:pt modelId="{2885C323-7A1B-47CA-81C6-820135E20936}" type="pres">
      <dgm:prSet presAssocID="{3AC18924-22C9-415E-972F-0C52D686060B}" presName="childText" presStyleLbl="conFgAcc1" presStyleIdx="0" presStyleCnt="3">
        <dgm:presLayoutVars>
          <dgm:bulletEnabled val="1"/>
        </dgm:presLayoutVars>
      </dgm:prSet>
      <dgm:spPr/>
    </dgm:pt>
    <dgm:pt modelId="{646B86D4-9F86-431C-8663-E839F3F93BEF}" type="pres">
      <dgm:prSet presAssocID="{4F41B6EA-0796-424D-B776-844DB05E4E1F}" presName="spaceBetweenRectangles" presStyleCnt="0"/>
      <dgm:spPr/>
    </dgm:pt>
    <dgm:pt modelId="{08F10CE0-FB4D-4C52-90E7-4DC9CAA1FBD3}" type="pres">
      <dgm:prSet presAssocID="{AFF9E033-6A6D-4442-B74B-891E4422E0B7}" presName="parentLin" presStyleCnt="0"/>
      <dgm:spPr/>
    </dgm:pt>
    <dgm:pt modelId="{B64980B8-E831-49AF-AC35-B00E60BD557E}" type="pres">
      <dgm:prSet presAssocID="{AFF9E033-6A6D-4442-B74B-891E4422E0B7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3C5837E6-9B2A-4E4B-982B-16E0179852D0}" type="pres">
      <dgm:prSet presAssocID="{AFF9E033-6A6D-4442-B74B-891E4422E0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610BE7-EE85-4736-AFBD-32E94DE6EF25}" type="pres">
      <dgm:prSet presAssocID="{AFF9E033-6A6D-4442-B74B-891E4422E0B7}" presName="negativeSpace" presStyleCnt="0"/>
      <dgm:spPr/>
    </dgm:pt>
    <dgm:pt modelId="{AB47F47C-FDC4-4642-B286-F7F9942E716C}" type="pres">
      <dgm:prSet presAssocID="{AFF9E033-6A6D-4442-B74B-891E4422E0B7}" presName="childText" presStyleLbl="conFgAcc1" presStyleIdx="1" presStyleCnt="3">
        <dgm:presLayoutVars>
          <dgm:bulletEnabled val="1"/>
        </dgm:presLayoutVars>
      </dgm:prSet>
      <dgm:spPr/>
    </dgm:pt>
    <dgm:pt modelId="{7CED64DF-834A-457B-AE12-1F31DBA35BCA}" type="pres">
      <dgm:prSet presAssocID="{929B4EA9-86AD-4EFF-AC61-2AE7A6E73359}" presName="spaceBetweenRectangles" presStyleCnt="0"/>
      <dgm:spPr/>
    </dgm:pt>
    <dgm:pt modelId="{06188BFB-7F06-4958-A9A7-77B4AA82716E}" type="pres">
      <dgm:prSet presAssocID="{FCAE6A38-111E-430E-A8CA-999E9EFAA407}" presName="parentLin" presStyleCnt="0"/>
      <dgm:spPr/>
    </dgm:pt>
    <dgm:pt modelId="{323F47A9-7DF3-4990-957C-6151C449B0FB}" type="pres">
      <dgm:prSet presAssocID="{FCAE6A38-111E-430E-A8CA-999E9EFAA407}" presName="parentLeftMargin" presStyleLbl="node1" presStyleIdx="1" presStyleCnt="3"/>
      <dgm:spPr/>
      <dgm:t>
        <a:bodyPr/>
        <a:lstStyle/>
        <a:p>
          <a:endParaRPr lang="es-CO"/>
        </a:p>
      </dgm:t>
    </dgm:pt>
    <dgm:pt modelId="{ABB91E26-F79F-428C-9894-CB57E8459BCE}" type="pres">
      <dgm:prSet presAssocID="{FCAE6A38-111E-430E-A8CA-999E9EFAA4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6304502-2A2F-47B8-8EEA-DE221C34A1BA}" type="pres">
      <dgm:prSet presAssocID="{FCAE6A38-111E-430E-A8CA-999E9EFAA407}" presName="negativeSpace" presStyleCnt="0"/>
      <dgm:spPr/>
    </dgm:pt>
    <dgm:pt modelId="{F5A95C0B-97F5-4A5A-B5DC-BB44CFA77B64}" type="pres">
      <dgm:prSet presAssocID="{FCAE6A38-111E-430E-A8CA-999E9EFAA4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E71E7C-C045-4723-8A48-0E6125860C67}" type="presOf" srcId="{AFF9E033-6A6D-4442-B74B-891E4422E0B7}" destId="{B64980B8-E831-49AF-AC35-B00E60BD557E}" srcOrd="0" destOrd="0" presId="urn:microsoft.com/office/officeart/2005/8/layout/list1"/>
    <dgm:cxn modelId="{29BE2118-6B4F-4C1C-BE7C-456F969262D9}" srcId="{5B6D9CE1-D49C-48E8-AD2A-3A470CCA5F6A}" destId="{AFF9E033-6A6D-4442-B74B-891E4422E0B7}" srcOrd="1" destOrd="0" parTransId="{60A5589E-B889-42CA-A790-5EEDC8C0B73A}" sibTransId="{929B4EA9-86AD-4EFF-AC61-2AE7A6E73359}"/>
    <dgm:cxn modelId="{CB3FF510-177E-40B2-934C-A776C53B65AD}" type="presOf" srcId="{FCAE6A38-111E-430E-A8CA-999E9EFAA407}" destId="{323F47A9-7DF3-4990-957C-6151C449B0FB}" srcOrd="0" destOrd="0" presId="urn:microsoft.com/office/officeart/2005/8/layout/list1"/>
    <dgm:cxn modelId="{83BD3CAF-6951-4ACF-8C77-1E120720111C}" srcId="{5B6D9CE1-D49C-48E8-AD2A-3A470CCA5F6A}" destId="{3AC18924-22C9-415E-972F-0C52D686060B}" srcOrd="0" destOrd="0" parTransId="{2CE2699E-7923-4CAD-A906-82C2085A6B81}" sibTransId="{4F41B6EA-0796-424D-B776-844DB05E4E1F}"/>
    <dgm:cxn modelId="{286E5DAF-326A-489A-9B83-2E4012C36013}" srcId="{5B6D9CE1-D49C-48E8-AD2A-3A470CCA5F6A}" destId="{FCAE6A38-111E-430E-A8CA-999E9EFAA407}" srcOrd="2" destOrd="0" parTransId="{3F776BE2-E9C6-43A3-8748-A4FEDDAD5EBE}" sibTransId="{1EA15EA5-EEB3-4F8E-93C5-501E1012F446}"/>
    <dgm:cxn modelId="{29DCAA48-EEB0-468E-B38B-D6325DD8B274}" type="presOf" srcId="{FCAE6A38-111E-430E-A8CA-999E9EFAA407}" destId="{ABB91E26-F79F-428C-9894-CB57E8459BCE}" srcOrd="1" destOrd="0" presId="urn:microsoft.com/office/officeart/2005/8/layout/list1"/>
    <dgm:cxn modelId="{5A6F3AD1-46DF-4A1F-AEFD-2F8C22DA7FCD}" type="presOf" srcId="{3AC18924-22C9-415E-972F-0C52D686060B}" destId="{8E14767E-2611-40DE-92D6-09467371ECBF}" srcOrd="1" destOrd="0" presId="urn:microsoft.com/office/officeart/2005/8/layout/list1"/>
    <dgm:cxn modelId="{970E5A20-460C-4AF4-B3D0-DCDF56F57934}" type="presOf" srcId="{AFF9E033-6A6D-4442-B74B-891E4422E0B7}" destId="{3C5837E6-9B2A-4E4B-982B-16E0179852D0}" srcOrd="1" destOrd="0" presId="urn:microsoft.com/office/officeart/2005/8/layout/list1"/>
    <dgm:cxn modelId="{642D2329-D2B2-4949-82AE-08DA22CDF705}" type="presOf" srcId="{3AC18924-22C9-415E-972F-0C52D686060B}" destId="{DB8683E5-BFF5-4BAA-823D-6547E8AFA256}" srcOrd="0" destOrd="0" presId="urn:microsoft.com/office/officeart/2005/8/layout/list1"/>
    <dgm:cxn modelId="{B1AE9D57-49F8-4AAF-9436-7449ECB5E8D7}" type="presOf" srcId="{5B6D9CE1-D49C-48E8-AD2A-3A470CCA5F6A}" destId="{1111E259-D41F-42EB-8061-1C1B3B316874}" srcOrd="0" destOrd="0" presId="urn:microsoft.com/office/officeart/2005/8/layout/list1"/>
    <dgm:cxn modelId="{0CD402FF-E284-44CC-8C75-E7336FE67F6E}" type="presParOf" srcId="{1111E259-D41F-42EB-8061-1C1B3B316874}" destId="{52E6E449-B206-4DBC-8EC1-CA2F9DDACC1F}" srcOrd="0" destOrd="0" presId="urn:microsoft.com/office/officeart/2005/8/layout/list1"/>
    <dgm:cxn modelId="{4A0D4FB0-41C4-4923-BF58-248F1165BFD8}" type="presParOf" srcId="{52E6E449-B206-4DBC-8EC1-CA2F9DDACC1F}" destId="{DB8683E5-BFF5-4BAA-823D-6547E8AFA256}" srcOrd="0" destOrd="0" presId="urn:microsoft.com/office/officeart/2005/8/layout/list1"/>
    <dgm:cxn modelId="{773E6F73-25AC-4579-BB6D-F0B2153D6A64}" type="presParOf" srcId="{52E6E449-B206-4DBC-8EC1-CA2F9DDACC1F}" destId="{8E14767E-2611-40DE-92D6-09467371ECBF}" srcOrd="1" destOrd="0" presId="urn:microsoft.com/office/officeart/2005/8/layout/list1"/>
    <dgm:cxn modelId="{6EB7D55B-BE0F-4F8F-815C-30EE42F014C1}" type="presParOf" srcId="{1111E259-D41F-42EB-8061-1C1B3B316874}" destId="{BF5DE6E5-07E8-424C-90EC-B150C90EC6A1}" srcOrd="1" destOrd="0" presId="urn:microsoft.com/office/officeart/2005/8/layout/list1"/>
    <dgm:cxn modelId="{1F887206-E038-40FE-A1E7-8B4F82E08E4C}" type="presParOf" srcId="{1111E259-D41F-42EB-8061-1C1B3B316874}" destId="{2885C323-7A1B-47CA-81C6-820135E20936}" srcOrd="2" destOrd="0" presId="urn:microsoft.com/office/officeart/2005/8/layout/list1"/>
    <dgm:cxn modelId="{18245980-517B-452C-8280-9EE74C60E899}" type="presParOf" srcId="{1111E259-D41F-42EB-8061-1C1B3B316874}" destId="{646B86D4-9F86-431C-8663-E839F3F93BEF}" srcOrd="3" destOrd="0" presId="urn:microsoft.com/office/officeart/2005/8/layout/list1"/>
    <dgm:cxn modelId="{E58109AF-A5D5-4CB6-8D76-0A731275FA2C}" type="presParOf" srcId="{1111E259-D41F-42EB-8061-1C1B3B316874}" destId="{08F10CE0-FB4D-4C52-90E7-4DC9CAA1FBD3}" srcOrd="4" destOrd="0" presId="urn:microsoft.com/office/officeart/2005/8/layout/list1"/>
    <dgm:cxn modelId="{2032B28E-8274-41BA-80C3-80CDEF5A2F61}" type="presParOf" srcId="{08F10CE0-FB4D-4C52-90E7-4DC9CAA1FBD3}" destId="{B64980B8-E831-49AF-AC35-B00E60BD557E}" srcOrd="0" destOrd="0" presId="urn:microsoft.com/office/officeart/2005/8/layout/list1"/>
    <dgm:cxn modelId="{3F55805E-DD85-4579-9685-77B803AB9E6C}" type="presParOf" srcId="{08F10CE0-FB4D-4C52-90E7-4DC9CAA1FBD3}" destId="{3C5837E6-9B2A-4E4B-982B-16E0179852D0}" srcOrd="1" destOrd="0" presId="urn:microsoft.com/office/officeart/2005/8/layout/list1"/>
    <dgm:cxn modelId="{C90BE2E9-6CB9-4B79-BC2E-612603BF2205}" type="presParOf" srcId="{1111E259-D41F-42EB-8061-1C1B3B316874}" destId="{C8610BE7-EE85-4736-AFBD-32E94DE6EF25}" srcOrd="5" destOrd="0" presId="urn:microsoft.com/office/officeart/2005/8/layout/list1"/>
    <dgm:cxn modelId="{63A1DE95-7652-44EE-AC7E-529BA592ED01}" type="presParOf" srcId="{1111E259-D41F-42EB-8061-1C1B3B316874}" destId="{AB47F47C-FDC4-4642-B286-F7F9942E716C}" srcOrd="6" destOrd="0" presId="urn:microsoft.com/office/officeart/2005/8/layout/list1"/>
    <dgm:cxn modelId="{96ADD0D3-9366-41D9-AB93-647A92E12AF0}" type="presParOf" srcId="{1111E259-D41F-42EB-8061-1C1B3B316874}" destId="{7CED64DF-834A-457B-AE12-1F31DBA35BCA}" srcOrd="7" destOrd="0" presId="urn:microsoft.com/office/officeart/2005/8/layout/list1"/>
    <dgm:cxn modelId="{C4A789CA-226C-443D-8FC1-9E53B8EEB813}" type="presParOf" srcId="{1111E259-D41F-42EB-8061-1C1B3B316874}" destId="{06188BFB-7F06-4958-A9A7-77B4AA82716E}" srcOrd="8" destOrd="0" presId="urn:microsoft.com/office/officeart/2005/8/layout/list1"/>
    <dgm:cxn modelId="{FDA077A6-8E9F-485D-873C-CC7F9793CF61}" type="presParOf" srcId="{06188BFB-7F06-4958-A9A7-77B4AA82716E}" destId="{323F47A9-7DF3-4990-957C-6151C449B0FB}" srcOrd="0" destOrd="0" presId="urn:microsoft.com/office/officeart/2005/8/layout/list1"/>
    <dgm:cxn modelId="{6940DF38-35E6-4749-9F64-B2CE8BD5AAB8}" type="presParOf" srcId="{06188BFB-7F06-4958-A9A7-77B4AA82716E}" destId="{ABB91E26-F79F-428C-9894-CB57E8459BCE}" srcOrd="1" destOrd="0" presId="urn:microsoft.com/office/officeart/2005/8/layout/list1"/>
    <dgm:cxn modelId="{275E0DFF-1366-4F00-A77F-4764133ACB1E}" type="presParOf" srcId="{1111E259-D41F-42EB-8061-1C1B3B316874}" destId="{E6304502-2A2F-47B8-8EEA-DE221C34A1BA}" srcOrd="9" destOrd="0" presId="urn:microsoft.com/office/officeart/2005/8/layout/list1"/>
    <dgm:cxn modelId="{D7A40CE3-823B-4325-85BE-BD9228FDA481}" type="presParOf" srcId="{1111E259-D41F-42EB-8061-1C1B3B316874}" destId="{F5A95C0B-97F5-4A5A-B5DC-BB44CFA77B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9DB24E-12A5-4AB8-ACB4-7A62AADC15FA}" type="doc">
      <dgm:prSet loTypeId="urn:microsoft.com/office/officeart/2005/8/layout/vList2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CO"/>
        </a:p>
      </dgm:t>
    </dgm:pt>
    <dgm:pt modelId="{431DCFA1-37E8-4F60-9416-2DAF3FA90CB2}">
      <dgm:prSet/>
      <dgm:spPr/>
      <dgm:t>
        <a:bodyPr/>
        <a:lstStyle/>
        <a:p>
          <a:pPr rtl="0"/>
          <a:r>
            <a:rPr lang="es-CO" dirty="0" smtClean="0"/>
            <a:t>ALMACÉN:</a:t>
          </a:r>
          <a:endParaRPr lang="es-CO" dirty="0"/>
        </a:p>
      </dgm:t>
    </dgm:pt>
    <dgm:pt modelId="{6B204E5F-E93E-44E6-BE39-4ED83246D7F6}" type="parTrans" cxnId="{8C2A669A-E249-43BC-A32B-FB6B373A6FF7}">
      <dgm:prSet/>
      <dgm:spPr/>
      <dgm:t>
        <a:bodyPr/>
        <a:lstStyle/>
        <a:p>
          <a:endParaRPr lang="es-CO"/>
        </a:p>
      </dgm:t>
    </dgm:pt>
    <dgm:pt modelId="{6EA386E1-28C0-4258-8ABA-F4F8CFEB6236}" type="sibTrans" cxnId="{8C2A669A-E249-43BC-A32B-FB6B373A6FF7}">
      <dgm:prSet/>
      <dgm:spPr/>
      <dgm:t>
        <a:bodyPr/>
        <a:lstStyle/>
        <a:p>
          <a:endParaRPr lang="es-CO"/>
        </a:p>
      </dgm:t>
    </dgm:pt>
    <dgm:pt modelId="{75258953-1791-444F-A83D-9B7D3270F074}">
      <dgm:prSet/>
      <dgm:spPr/>
      <dgm:t>
        <a:bodyPr/>
        <a:lstStyle/>
        <a:p>
          <a:pPr rtl="0"/>
          <a:r>
            <a:rPr lang="es-CO" dirty="0" smtClean="0"/>
            <a:t>INVENTARIO:</a:t>
          </a:r>
          <a:endParaRPr lang="es-CO" dirty="0"/>
        </a:p>
      </dgm:t>
    </dgm:pt>
    <dgm:pt modelId="{F02507A1-3C59-4F2D-8930-6221035BD3FC}" type="parTrans" cxnId="{D1B5140F-A427-43DB-BF49-67FA3CE8277D}">
      <dgm:prSet/>
      <dgm:spPr/>
      <dgm:t>
        <a:bodyPr/>
        <a:lstStyle/>
        <a:p>
          <a:endParaRPr lang="es-CO"/>
        </a:p>
      </dgm:t>
    </dgm:pt>
    <dgm:pt modelId="{ED0459B7-A7A1-495C-8496-218A9D542FAE}" type="sibTrans" cxnId="{D1B5140F-A427-43DB-BF49-67FA3CE8277D}">
      <dgm:prSet/>
      <dgm:spPr/>
      <dgm:t>
        <a:bodyPr/>
        <a:lstStyle/>
        <a:p>
          <a:endParaRPr lang="es-CO"/>
        </a:p>
      </dgm:t>
    </dgm:pt>
    <dgm:pt modelId="{68996B61-E997-4E58-8493-915F15F747FA}">
      <dgm:prSet/>
      <dgm:spPr/>
      <dgm:t>
        <a:bodyPr/>
        <a:lstStyle/>
        <a:p>
          <a:pPr rtl="0"/>
          <a:r>
            <a:rPr lang="es-CO" smtClean="0"/>
            <a:t>Comprobación </a:t>
          </a:r>
          <a:r>
            <a:rPr lang="es-CO" dirty="0" smtClean="0"/>
            <a:t>de los productos existentes en el almacén, en cantidad y valor en determinado momento. </a:t>
          </a:r>
          <a:endParaRPr lang="es-CO" dirty="0"/>
        </a:p>
      </dgm:t>
    </dgm:pt>
    <dgm:pt modelId="{56CA5DF3-2561-4566-9279-EA26F4FFBC0B}" type="parTrans" cxnId="{A8113B86-20D0-4EF4-8CC6-694A57634C6D}">
      <dgm:prSet/>
      <dgm:spPr/>
      <dgm:t>
        <a:bodyPr/>
        <a:lstStyle/>
        <a:p>
          <a:endParaRPr lang="es-CO"/>
        </a:p>
      </dgm:t>
    </dgm:pt>
    <dgm:pt modelId="{E5A4F899-2450-4605-AC43-42A3B495BEF2}" type="sibTrans" cxnId="{A8113B86-20D0-4EF4-8CC6-694A57634C6D}">
      <dgm:prSet/>
      <dgm:spPr/>
      <dgm:t>
        <a:bodyPr/>
        <a:lstStyle/>
        <a:p>
          <a:endParaRPr lang="es-CO"/>
        </a:p>
      </dgm:t>
    </dgm:pt>
    <dgm:pt modelId="{7E0F93AC-9D62-4AC6-A1D6-EB5742C18450}">
      <dgm:prSet/>
      <dgm:spPr/>
      <dgm:t>
        <a:bodyPr/>
        <a:lstStyle/>
        <a:p>
          <a:pPr rtl="0"/>
          <a:r>
            <a:rPr lang="es-CO" smtClean="0"/>
            <a:t>Local </a:t>
          </a:r>
          <a:r>
            <a:rPr lang="es-CO" dirty="0" smtClean="0"/>
            <a:t>donde se guardan los diferentes tipos de materiales necesarios para la buena marcha y operatividad de la organización. </a:t>
          </a:r>
          <a:endParaRPr lang="es-CO" dirty="0"/>
        </a:p>
      </dgm:t>
    </dgm:pt>
    <dgm:pt modelId="{C6DFB076-9A40-4C1A-9057-7BB2FA0CD224}" type="parTrans" cxnId="{3B410A52-92B8-4B3E-844E-06C65E3E07A1}">
      <dgm:prSet/>
      <dgm:spPr/>
      <dgm:t>
        <a:bodyPr/>
        <a:lstStyle/>
        <a:p>
          <a:endParaRPr lang="es-CO"/>
        </a:p>
      </dgm:t>
    </dgm:pt>
    <dgm:pt modelId="{619A7351-315F-41F4-9337-B7F0DDAC9DB2}" type="sibTrans" cxnId="{3B410A52-92B8-4B3E-844E-06C65E3E07A1}">
      <dgm:prSet/>
      <dgm:spPr/>
      <dgm:t>
        <a:bodyPr/>
        <a:lstStyle/>
        <a:p>
          <a:endParaRPr lang="es-CO"/>
        </a:p>
      </dgm:t>
    </dgm:pt>
    <dgm:pt modelId="{4C2042D5-976C-4143-BBE9-227DD0EB6F8C}" type="pres">
      <dgm:prSet presAssocID="{579DB24E-12A5-4AB8-ACB4-7A62AADC1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0A51CF8-A23B-4612-AC76-DB86F63D74B0}" type="pres">
      <dgm:prSet presAssocID="{431DCFA1-37E8-4F60-9416-2DAF3FA90C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0710B2-1726-4658-AE00-39134964BBC3}" type="pres">
      <dgm:prSet presAssocID="{431DCFA1-37E8-4F60-9416-2DAF3FA90CB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3071CA7-DB23-4B73-8722-70A4BCD5917E}" type="pres">
      <dgm:prSet presAssocID="{75258953-1791-444F-A83D-9B7D3270F07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4F291A-CCDF-4CF5-9006-DB2BD68978E4}" type="pres">
      <dgm:prSet presAssocID="{75258953-1791-444F-A83D-9B7D3270F07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A74D5A4-7B5E-43D3-BB9B-E055CE7DD732}" type="presOf" srcId="{75258953-1791-444F-A83D-9B7D3270F074}" destId="{83071CA7-DB23-4B73-8722-70A4BCD5917E}" srcOrd="0" destOrd="0" presId="urn:microsoft.com/office/officeart/2005/8/layout/vList2"/>
    <dgm:cxn modelId="{D1B5140F-A427-43DB-BF49-67FA3CE8277D}" srcId="{579DB24E-12A5-4AB8-ACB4-7A62AADC15FA}" destId="{75258953-1791-444F-A83D-9B7D3270F074}" srcOrd="1" destOrd="0" parTransId="{F02507A1-3C59-4F2D-8930-6221035BD3FC}" sibTransId="{ED0459B7-A7A1-495C-8496-218A9D542FAE}"/>
    <dgm:cxn modelId="{CE674EE3-44BE-4B65-8FA7-AACD4827B440}" type="presOf" srcId="{68996B61-E997-4E58-8493-915F15F747FA}" destId="{6C4F291A-CCDF-4CF5-9006-DB2BD68978E4}" srcOrd="0" destOrd="0" presId="urn:microsoft.com/office/officeart/2005/8/layout/vList2"/>
    <dgm:cxn modelId="{8C2A669A-E249-43BC-A32B-FB6B373A6FF7}" srcId="{579DB24E-12A5-4AB8-ACB4-7A62AADC15FA}" destId="{431DCFA1-37E8-4F60-9416-2DAF3FA90CB2}" srcOrd="0" destOrd="0" parTransId="{6B204E5F-E93E-44E6-BE39-4ED83246D7F6}" sibTransId="{6EA386E1-28C0-4258-8ABA-F4F8CFEB6236}"/>
    <dgm:cxn modelId="{EB1B38C6-6439-434F-A69F-FED1EE674088}" type="presOf" srcId="{431DCFA1-37E8-4F60-9416-2DAF3FA90CB2}" destId="{90A51CF8-A23B-4612-AC76-DB86F63D74B0}" srcOrd="0" destOrd="0" presId="urn:microsoft.com/office/officeart/2005/8/layout/vList2"/>
    <dgm:cxn modelId="{3B410A52-92B8-4B3E-844E-06C65E3E07A1}" srcId="{431DCFA1-37E8-4F60-9416-2DAF3FA90CB2}" destId="{7E0F93AC-9D62-4AC6-A1D6-EB5742C18450}" srcOrd="0" destOrd="0" parTransId="{C6DFB076-9A40-4C1A-9057-7BB2FA0CD224}" sibTransId="{619A7351-315F-41F4-9337-B7F0DDAC9DB2}"/>
    <dgm:cxn modelId="{EBC17821-AAC8-42CF-86EC-70D45F50F697}" type="presOf" srcId="{579DB24E-12A5-4AB8-ACB4-7A62AADC15FA}" destId="{4C2042D5-976C-4143-BBE9-227DD0EB6F8C}" srcOrd="0" destOrd="0" presId="urn:microsoft.com/office/officeart/2005/8/layout/vList2"/>
    <dgm:cxn modelId="{B27E9D2E-58D8-4FFF-A73E-03E8D63166C2}" type="presOf" srcId="{7E0F93AC-9D62-4AC6-A1D6-EB5742C18450}" destId="{5C0710B2-1726-4658-AE00-39134964BBC3}" srcOrd="0" destOrd="0" presId="urn:microsoft.com/office/officeart/2005/8/layout/vList2"/>
    <dgm:cxn modelId="{A8113B86-20D0-4EF4-8CC6-694A57634C6D}" srcId="{75258953-1791-444F-A83D-9B7D3270F074}" destId="{68996B61-E997-4E58-8493-915F15F747FA}" srcOrd="0" destOrd="0" parTransId="{56CA5DF3-2561-4566-9279-EA26F4FFBC0B}" sibTransId="{E5A4F899-2450-4605-AC43-42A3B495BEF2}"/>
    <dgm:cxn modelId="{97291B1C-90D9-4A21-81FD-B03CBCC51782}" type="presParOf" srcId="{4C2042D5-976C-4143-BBE9-227DD0EB6F8C}" destId="{90A51CF8-A23B-4612-AC76-DB86F63D74B0}" srcOrd="0" destOrd="0" presId="urn:microsoft.com/office/officeart/2005/8/layout/vList2"/>
    <dgm:cxn modelId="{65231D1B-F6E6-4BB8-B476-808CE360C14C}" type="presParOf" srcId="{4C2042D5-976C-4143-BBE9-227DD0EB6F8C}" destId="{5C0710B2-1726-4658-AE00-39134964BBC3}" srcOrd="1" destOrd="0" presId="urn:microsoft.com/office/officeart/2005/8/layout/vList2"/>
    <dgm:cxn modelId="{7D5FFFBB-788A-45D9-932D-65C348133183}" type="presParOf" srcId="{4C2042D5-976C-4143-BBE9-227DD0EB6F8C}" destId="{83071CA7-DB23-4B73-8722-70A4BCD5917E}" srcOrd="2" destOrd="0" presId="urn:microsoft.com/office/officeart/2005/8/layout/vList2"/>
    <dgm:cxn modelId="{0B54A5A8-B4FA-4470-B971-21873B1FAB19}" type="presParOf" srcId="{4C2042D5-976C-4143-BBE9-227DD0EB6F8C}" destId="{6C4F291A-CCDF-4CF5-9006-DB2BD68978E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640850-E1FD-4831-94AE-811F293FB6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BC03FDD-124C-4F23-A1A6-1B0B03A50495}">
      <dgm:prSet phldrT="[Texto]"/>
      <dgm:spPr/>
      <dgm:t>
        <a:bodyPr/>
        <a:lstStyle/>
        <a:p>
          <a:r>
            <a:rPr lang="es-CO" b="0" i="0" dirty="0" smtClean="0"/>
            <a:t>Software Estándar o “De Caja”:</a:t>
          </a:r>
          <a:endParaRPr lang="es-CO" dirty="0"/>
        </a:p>
      </dgm:t>
    </dgm:pt>
    <dgm:pt modelId="{3252DD90-8A1E-4319-9089-8C70BAA4731F}" type="parTrans" cxnId="{280AE016-8062-4561-B14F-C626C06A71FD}">
      <dgm:prSet/>
      <dgm:spPr/>
      <dgm:t>
        <a:bodyPr/>
        <a:lstStyle/>
        <a:p>
          <a:endParaRPr lang="es-CO"/>
        </a:p>
      </dgm:t>
    </dgm:pt>
    <dgm:pt modelId="{14F92B0B-D481-4BC3-A26A-CAFF409B1F1C}" type="sibTrans" cxnId="{280AE016-8062-4561-B14F-C626C06A71FD}">
      <dgm:prSet/>
      <dgm:spPr/>
      <dgm:t>
        <a:bodyPr/>
        <a:lstStyle/>
        <a:p>
          <a:endParaRPr lang="es-CO"/>
        </a:p>
      </dgm:t>
    </dgm:pt>
    <dgm:pt modelId="{249562D0-E2B4-4950-A937-637969C5E9FD}">
      <dgm:prSet phldrT="[Texto]"/>
      <dgm:spPr/>
      <dgm:t>
        <a:bodyPr/>
        <a:lstStyle/>
        <a:p>
          <a:r>
            <a:rPr lang="es-CO" dirty="0" smtClean="0"/>
            <a:t>Es genérico, resuelve múltiples necesidades, y la empresa probablemente sólo empleará algunas opciones.</a:t>
          </a:r>
          <a:endParaRPr lang="es-CO" dirty="0"/>
        </a:p>
      </dgm:t>
    </dgm:pt>
    <dgm:pt modelId="{C0A45776-EBC7-444D-A746-5176D7E98B36}" type="parTrans" cxnId="{BF3EEF00-D9B5-49D7-B82B-2DDE4874548D}">
      <dgm:prSet/>
      <dgm:spPr/>
      <dgm:t>
        <a:bodyPr/>
        <a:lstStyle/>
        <a:p>
          <a:endParaRPr lang="es-CO"/>
        </a:p>
      </dgm:t>
    </dgm:pt>
    <dgm:pt modelId="{C5093DC9-041F-435D-8E8B-4EC9685AEBBD}" type="sibTrans" cxnId="{BF3EEF00-D9B5-49D7-B82B-2DDE4874548D}">
      <dgm:prSet/>
      <dgm:spPr/>
      <dgm:t>
        <a:bodyPr/>
        <a:lstStyle/>
        <a:p>
          <a:endParaRPr lang="es-CO"/>
        </a:p>
      </dgm:t>
    </dgm:pt>
    <dgm:pt modelId="{2500F4EB-D748-4FDD-8130-3989BF8A685D}">
      <dgm:prSet phldrT="[Texto]"/>
      <dgm:spPr/>
      <dgm:t>
        <a:bodyPr/>
        <a:lstStyle/>
        <a:p>
          <a:r>
            <a:rPr lang="es-CO" dirty="0" smtClean="0"/>
            <a:t>Software a la medida</a:t>
          </a:r>
          <a:endParaRPr lang="es-CO" dirty="0"/>
        </a:p>
      </dgm:t>
    </dgm:pt>
    <dgm:pt modelId="{22A04FE3-8248-4EFF-9BBD-AA6A5B60940A}" type="parTrans" cxnId="{58E60C6D-C7DC-4E93-B0F7-5857AC17425F}">
      <dgm:prSet/>
      <dgm:spPr/>
      <dgm:t>
        <a:bodyPr/>
        <a:lstStyle/>
        <a:p>
          <a:endParaRPr lang="es-CO"/>
        </a:p>
      </dgm:t>
    </dgm:pt>
    <dgm:pt modelId="{C1A948A0-8B36-4986-ADC9-7D358DCC15C1}" type="sibTrans" cxnId="{58E60C6D-C7DC-4E93-B0F7-5857AC17425F}">
      <dgm:prSet/>
      <dgm:spPr/>
      <dgm:t>
        <a:bodyPr/>
        <a:lstStyle/>
        <a:p>
          <a:endParaRPr lang="es-CO"/>
        </a:p>
      </dgm:t>
    </dgm:pt>
    <dgm:pt modelId="{757F6819-520A-4965-8CE8-F761E6167197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dirty="0" smtClean="0"/>
            <a:t> Se adapta completamente al vocabulario, necesidades y funciones que necesita la empresa. Su</a:t>
          </a:r>
          <a:r>
            <a:rPr lang="es-CO" b="0" i="0" dirty="0" smtClean="0"/>
            <a:t> diseño y desarrollo es personalizado, buscando complacer  necesidades específicas.</a:t>
          </a:r>
          <a:endParaRPr lang="es-CO" dirty="0" smtClean="0"/>
        </a:p>
        <a:p>
          <a:pPr marL="228600" indent="0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CO" dirty="0"/>
        </a:p>
      </dgm:t>
    </dgm:pt>
    <dgm:pt modelId="{1434C1AE-30B0-4F7F-9928-7A27D0D153A9}" type="parTrans" cxnId="{7D677FBB-AE11-457E-89CE-BD7418A17C69}">
      <dgm:prSet/>
      <dgm:spPr/>
      <dgm:t>
        <a:bodyPr/>
        <a:lstStyle/>
        <a:p>
          <a:endParaRPr lang="es-CO"/>
        </a:p>
      </dgm:t>
    </dgm:pt>
    <dgm:pt modelId="{E673A932-9C0B-4A08-A470-20888DD4A58C}" type="sibTrans" cxnId="{7D677FBB-AE11-457E-89CE-BD7418A17C69}">
      <dgm:prSet/>
      <dgm:spPr/>
      <dgm:t>
        <a:bodyPr/>
        <a:lstStyle/>
        <a:p>
          <a:endParaRPr lang="es-CO"/>
        </a:p>
      </dgm:t>
    </dgm:pt>
    <dgm:pt modelId="{03B1FB8A-6E65-4F0F-9219-805660466A01}" type="pres">
      <dgm:prSet presAssocID="{13640850-E1FD-4831-94AE-811F293FB6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1AD2CA6-0DE4-431A-8A7E-0C98683C67E1}" type="pres">
      <dgm:prSet presAssocID="{4BC03FDD-124C-4F23-A1A6-1B0B03A5049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7A4805E-D744-48B3-A6E7-C196CA87B5E5}" type="pres">
      <dgm:prSet presAssocID="{4BC03FDD-124C-4F23-A1A6-1B0B03A5049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08A13CD-E7FA-449E-B884-BFC14CA9CA5F}" type="pres">
      <dgm:prSet presAssocID="{2500F4EB-D748-4FDD-8130-3989BF8A685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6C6B28A-BB2C-47C4-AEFA-1244B99CF3B4}" type="pres">
      <dgm:prSet presAssocID="{2500F4EB-D748-4FDD-8130-3989BF8A685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A73F08C-99CA-4339-B0AC-C83DAC01B9A7}" type="presOf" srcId="{13640850-E1FD-4831-94AE-811F293FB681}" destId="{03B1FB8A-6E65-4F0F-9219-805660466A01}" srcOrd="0" destOrd="0" presId="urn:microsoft.com/office/officeart/2005/8/layout/vList2"/>
    <dgm:cxn modelId="{29269722-88E0-4426-8917-B3FAEBF55606}" type="presOf" srcId="{757F6819-520A-4965-8CE8-F761E6167197}" destId="{D6C6B28A-BB2C-47C4-AEFA-1244B99CF3B4}" srcOrd="0" destOrd="0" presId="urn:microsoft.com/office/officeart/2005/8/layout/vList2"/>
    <dgm:cxn modelId="{F2DE937E-36A2-452E-B778-9C72518C2425}" type="presOf" srcId="{249562D0-E2B4-4950-A937-637969C5E9FD}" destId="{E7A4805E-D744-48B3-A6E7-C196CA87B5E5}" srcOrd="0" destOrd="0" presId="urn:microsoft.com/office/officeart/2005/8/layout/vList2"/>
    <dgm:cxn modelId="{280AE016-8062-4561-B14F-C626C06A71FD}" srcId="{13640850-E1FD-4831-94AE-811F293FB681}" destId="{4BC03FDD-124C-4F23-A1A6-1B0B03A50495}" srcOrd="0" destOrd="0" parTransId="{3252DD90-8A1E-4319-9089-8C70BAA4731F}" sibTransId="{14F92B0B-D481-4BC3-A26A-CAFF409B1F1C}"/>
    <dgm:cxn modelId="{6E862FCF-316E-497D-8E91-69954DE25A9B}" type="presOf" srcId="{4BC03FDD-124C-4F23-A1A6-1B0B03A50495}" destId="{71AD2CA6-0DE4-431A-8A7E-0C98683C67E1}" srcOrd="0" destOrd="0" presId="urn:microsoft.com/office/officeart/2005/8/layout/vList2"/>
    <dgm:cxn modelId="{7D677FBB-AE11-457E-89CE-BD7418A17C69}" srcId="{2500F4EB-D748-4FDD-8130-3989BF8A685D}" destId="{757F6819-520A-4965-8CE8-F761E6167197}" srcOrd="0" destOrd="0" parTransId="{1434C1AE-30B0-4F7F-9928-7A27D0D153A9}" sibTransId="{E673A932-9C0B-4A08-A470-20888DD4A58C}"/>
    <dgm:cxn modelId="{58E60C6D-C7DC-4E93-B0F7-5857AC17425F}" srcId="{13640850-E1FD-4831-94AE-811F293FB681}" destId="{2500F4EB-D748-4FDD-8130-3989BF8A685D}" srcOrd="1" destOrd="0" parTransId="{22A04FE3-8248-4EFF-9BBD-AA6A5B60940A}" sibTransId="{C1A948A0-8B36-4986-ADC9-7D358DCC15C1}"/>
    <dgm:cxn modelId="{2BF385BE-1A35-4A75-BEE6-32D8E7384F2D}" type="presOf" srcId="{2500F4EB-D748-4FDD-8130-3989BF8A685D}" destId="{B08A13CD-E7FA-449E-B884-BFC14CA9CA5F}" srcOrd="0" destOrd="0" presId="urn:microsoft.com/office/officeart/2005/8/layout/vList2"/>
    <dgm:cxn modelId="{BF3EEF00-D9B5-49D7-B82B-2DDE4874548D}" srcId="{4BC03FDD-124C-4F23-A1A6-1B0B03A50495}" destId="{249562D0-E2B4-4950-A937-637969C5E9FD}" srcOrd="0" destOrd="0" parTransId="{C0A45776-EBC7-444D-A746-5176D7E98B36}" sibTransId="{C5093DC9-041F-435D-8E8B-4EC9685AEBBD}"/>
    <dgm:cxn modelId="{5CEACDD5-0569-473D-8957-8FC931312D85}" type="presParOf" srcId="{03B1FB8A-6E65-4F0F-9219-805660466A01}" destId="{71AD2CA6-0DE4-431A-8A7E-0C98683C67E1}" srcOrd="0" destOrd="0" presId="urn:microsoft.com/office/officeart/2005/8/layout/vList2"/>
    <dgm:cxn modelId="{4B086994-2CC9-4E25-AAC2-DE3979C926C7}" type="presParOf" srcId="{03B1FB8A-6E65-4F0F-9219-805660466A01}" destId="{E7A4805E-D744-48B3-A6E7-C196CA87B5E5}" srcOrd="1" destOrd="0" presId="urn:microsoft.com/office/officeart/2005/8/layout/vList2"/>
    <dgm:cxn modelId="{F809887B-D45C-42D1-9B5A-3B95D7F9F818}" type="presParOf" srcId="{03B1FB8A-6E65-4F0F-9219-805660466A01}" destId="{B08A13CD-E7FA-449E-B884-BFC14CA9CA5F}" srcOrd="2" destOrd="0" presId="urn:microsoft.com/office/officeart/2005/8/layout/vList2"/>
    <dgm:cxn modelId="{BEEEB254-C8CC-4B3D-9180-6BB0988440BF}" type="presParOf" srcId="{03B1FB8A-6E65-4F0F-9219-805660466A01}" destId="{D6C6B28A-BB2C-47C4-AEFA-1244B99CF3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37F45-BC28-4B13-9AED-02E570F46AF2}">
      <dsp:nvSpPr>
        <dsp:cNvPr id="0" name=""/>
        <dsp:cNvSpPr/>
      </dsp:nvSpPr>
      <dsp:spPr>
        <a:xfrm rot="5400000">
          <a:off x="-538551" y="1041684"/>
          <a:ext cx="3590346" cy="251324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700" b="1" kern="1200" dirty="0" smtClean="0"/>
            <a:t>PROBLEMAS</a:t>
          </a:r>
          <a:endParaRPr lang="es-CO" sz="3700" b="1" kern="1200" dirty="0"/>
        </a:p>
      </dsp:txBody>
      <dsp:txXfrm rot="-5400000">
        <a:off x="1" y="1759753"/>
        <a:ext cx="2513242" cy="1077104"/>
      </dsp:txXfrm>
    </dsp:sp>
    <dsp:sp modelId="{FEC16514-ABBF-421C-89B4-97A9DB07B038}">
      <dsp:nvSpPr>
        <dsp:cNvPr id="0" name=""/>
        <dsp:cNvSpPr/>
      </dsp:nvSpPr>
      <dsp:spPr>
        <a:xfrm rot="5400000">
          <a:off x="3433120" y="-919243"/>
          <a:ext cx="3338720" cy="5178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600" kern="1200" dirty="0" smtClean="0"/>
            <a:t>Incremento del número de registros.</a:t>
          </a:r>
          <a:endParaRPr lang="es-CO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600" kern="1200" dirty="0" smtClean="0"/>
            <a:t>Errores de manipulación de datos.</a:t>
          </a:r>
          <a:endParaRPr lang="es-CO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600" kern="1200" dirty="0" smtClean="0"/>
            <a:t>No hay información detallada para la toma de decisiones. </a:t>
          </a:r>
          <a:endParaRPr lang="es-CO" sz="2600" kern="1200" dirty="0"/>
        </a:p>
      </dsp:txBody>
      <dsp:txXfrm rot="-5400000">
        <a:off x="2513243" y="163617"/>
        <a:ext cx="5015493" cy="3012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5C323-7A1B-47CA-81C6-820135E20936}">
      <dsp:nvSpPr>
        <dsp:cNvPr id="0" name=""/>
        <dsp:cNvSpPr/>
      </dsp:nvSpPr>
      <dsp:spPr>
        <a:xfrm>
          <a:off x="0" y="716919"/>
          <a:ext cx="6096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4767E-2611-40DE-92D6-09467371ECBF}">
      <dsp:nvSpPr>
        <dsp:cNvPr id="0" name=""/>
        <dsp:cNvSpPr/>
      </dsp:nvSpPr>
      <dsp:spPr>
        <a:xfrm>
          <a:off x="304800" y="333159"/>
          <a:ext cx="4267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Revisión Documental</a:t>
          </a:r>
          <a:endParaRPr lang="es-CO" sz="2600" kern="1200" dirty="0"/>
        </a:p>
      </dsp:txBody>
      <dsp:txXfrm>
        <a:off x="342267" y="370626"/>
        <a:ext cx="4192266" cy="692586"/>
      </dsp:txXfrm>
    </dsp:sp>
    <dsp:sp modelId="{AB47F47C-FDC4-4642-B286-F7F9942E716C}">
      <dsp:nvSpPr>
        <dsp:cNvPr id="0" name=""/>
        <dsp:cNvSpPr/>
      </dsp:nvSpPr>
      <dsp:spPr>
        <a:xfrm>
          <a:off x="0" y="1896280"/>
          <a:ext cx="6096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837E6-9B2A-4E4B-982B-16E0179852D0}">
      <dsp:nvSpPr>
        <dsp:cNvPr id="0" name=""/>
        <dsp:cNvSpPr/>
      </dsp:nvSpPr>
      <dsp:spPr>
        <a:xfrm>
          <a:off x="304800" y="1512520"/>
          <a:ext cx="4267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Entrevista semiestructurada</a:t>
          </a:r>
          <a:endParaRPr lang="es-CO" sz="2600" kern="1200" dirty="0"/>
        </a:p>
      </dsp:txBody>
      <dsp:txXfrm>
        <a:off x="342267" y="1549987"/>
        <a:ext cx="4192266" cy="692586"/>
      </dsp:txXfrm>
    </dsp:sp>
    <dsp:sp modelId="{F5A95C0B-97F5-4A5A-B5DC-BB44CFA77B64}">
      <dsp:nvSpPr>
        <dsp:cNvPr id="0" name=""/>
        <dsp:cNvSpPr/>
      </dsp:nvSpPr>
      <dsp:spPr>
        <a:xfrm>
          <a:off x="0" y="3075639"/>
          <a:ext cx="6096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91E26-F79F-428C-9894-CB57E8459BCE}">
      <dsp:nvSpPr>
        <dsp:cNvPr id="0" name=""/>
        <dsp:cNvSpPr/>
      </dsp:nvSpPr>
      <dsp:spPr>
        <a:xfrm>
          <a:off x="304800" y="2691880"/>
          <a:ext cx="4267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Observación participante</a:t>
          </a:r>
          <a:endParaRPr lang="es-CO" sz="2600" kern="1200" dirty="0"/>
        </a:p>
      </dsp:txBody>
      <dsp:txXfrm>
        <a:off x="342267" y="2729347"/>
        <a:ext cx="41922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51CF8-A23B-4612-AC76-DB86F63D74B0}">
      <dsp:nvSpPr>
        <dsp:cNvPr id="0" name=""/>
        <dsp:cNvSpPr/>
      </dsp:nvSpPr>
      <dsp:spPr>
        <a:xfrm>
          <a:off x="0" y="58922"/>
          <a:ext cx="7491413" cy="7915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kern="1200" dirty="0" smtClean="0"/>
            <a:t>ALMACÉN:</a:t>
          </a:r>
          <a:endParaRPr lang="es-CO" sz="3300" kern="1200" dirty="0"/>
        </a:p>
      </dsp:txBody>
      <dsp:txXfrm>
        <a:off x="38638" y="97560"/>
        <a:ext cx="7414137" cy="714229"/>
      </dsp:txXfrm>
    </dsp:sp>
    <dsp:sp modelId="{5C0710B2-1726-4658-AE00-39134964BBC3}">
      <dsp:nvSpPr>
        <dsp:cNvPr id="0" name=""/>
        <dsp:cNvSpPr/>
      </dsp:nvSpPr>
      <dsp:spPr>
        <a:xfrm>
          <a:off x="0" y="850427"/>
          <a:ext cx="7491413" cy="119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852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2600" kern="1200" smtClean="0"/>
            <a:t>Local </a:t>
          </a:r>
          <a:r>
            <a:rPr lang="es-CO" sz="2600" kern="1200" dirty="0" smtClean="0"/>
            <a:t>donde se guardan los diferentes tipos de materiales necesarios para la buena marcha y operatividad de la organización. </a:t>
          </a:r>
          <a:endParaRPr lang="es-CO" sz="2600" kern="1200" dirty="0"/>
        </a:p>
      </dsp:txBody>
      <dsp:txXfrm>
        <a:off x="0" y="850427"/>
        <a:ext cx="7491413" cy="1195424"/>
      </dsp:txXfrm>
    </dsp:sp>
    <dsp:sp modelId="{83071CA7-DB23-4B73-8722-70A4BCD5917E}">
      <dsp:nvSpPr>
        <dsp:cNvPr id="0" name=""/>
        <dsp:cNvSpPr/>
      </dsp:nvSpPr>
      <dsp:spPr>
        <a:xfrm>
          <a:off x="0" y="2045852"/>
          <a:ext cx="7491413" cy="7915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kern="1200" dirty="0" smtClean="0"/>
            <a:t>INVENTARIO:</a:t>
          </a:r>
          <a:endParaRPr lang="es-CO" sz="3300" kern="1200" dirty="0"/>
        </a:p>
      </dsp:txBody>
      <dsp:txXfrm>
        <a:off x="38638" y="2084490"/>
        <a:ext cx="7414137" cy="714229"/>
      </dsp:txXfrm>
    </dsp:sp>
    <dsp:sp modelId="{6C4F291A-CCDF-4CF5-9006-DB2BD68978E4}">
      <dsp:nvSpPr>
        <dsp:cNvPr id="0" name=""/>
        <dsp:cNvSpPr/>
      </dsp:nvSpPr>
      <dsp:spPr>
        <a:xfrm>
          <a:off x="0" y="2837357"/>
          <a:ext cx="7491413" cy="119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852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2600" kern="1200" smtClean="0"/>
            <a:t>Comprobación </a:t>
          </a:r>
          <a:r>
            <a:rPr lang="es-CO" sz="2600" kern="1200" dirty="0" smtClean="0"/>
            <a:t>de los productos existentes en el almacén, en cantidad y valor en determinado momento. </a:t>
          </a:r>
          <a:endParaRPr lang="es-CO" sz="2600" kern="1200" dirty="0"/>
        </a:p>
      </dsp:txBody>
      <dsp:txXfrm>
        <a:off x="0" y="2837357"/>
        <a:ext cx="7491413" cy="1195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D2CA6-0DE4-431A-8A7E-0C98683C67E1}">
      <dsp:nvSpPr>
        <dsp:cNvPr id="0" name=""/>
        <dsp:cNvSpPr/>
      </dsp:nvSpPr>
      <dsp:spPr>
        <a:xfrm>
          <a:off x="0" y="113653"/>
          <a:ext cx="75057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b="0" i="0" kern="1200" dirty="0" smtClean="0"/>
            <a:t>Software Estándar o “De Caja”:</a:t>
          </a:r>
          <a:endParaRPr lang="es-CO" sz="3000" kern="1200" dirty="0"/>
        </a:p>
      </dsp:txBody>
      <dsp:txXfrm>
        <a:off x="35125" y="148778"/>
        <a:ext cx="7435450" cy="649299"/>
      </dsp:txXfrm>
    </dsp:sp>
    <dsp:sp modelId="{E7A4805E-D744-48B3-A6E7-C196CA87B5E5}">
      <dsp:nvSpPr>
        <dsp:cNvPr id="0" name=""/>
        <dsp:cNvSpPr/>
      </dsp:nvSpPr>
      <dsp:spPr>
        <a:xfrm>
          <a:off x="0" y="833202"/>
          <a:ext cx="750570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30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2300" kern="1200" dirty="0" smtClean="0"/>
            <a:t>Es genérico, resuelve múltiples necesidades, y la empresa probablemente sólo empleará algunas opciones.</a:t>
          </a:r>
          <a:endParaRPr lang="es-CO" sz="2300" kern="1200" dirty="0"/>
        </a:p>
      </dsp:txBody>
      <dsp:txXfrm>
        <a:off x="0" y="833202"/>
        <a:ext cx="7505700" cy="729675"/>
      </dsp:txXfrm>
    </dsp:sp>
    <dsp:sp modelId="{B08A13CD-E7FA-449E-B884-BFC14CA9CA5F}">
      <dsp:nvSpPr>
        <dsp:cNvPr id="0" name=""/>
        <dsp:cNvSpPr/>
      </dsp:nvSpPr>
      <dsp:spPr>
        <a:xfrm>
          <a:off x="0" y="1562878"/>
          <a:ext cx="75057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kern="1200" dirty="0" smtClean="0"/>
            <a:t>Software a la medida</a:t>
          </a:r>
          <a:endParaRPr lang="es-CO" sz="3000" kern="1200" dirty="0"/>
        </a:p>
      </dsp:txBody>
      <dsp:txXfrm>
        <a:off x="35125" y="1598003"/>
        <a:ext cx="7435450" cy="649299"/>
      </dsp:txXfrm>
    </dsp:sp>
    <dsp:sp modelId="{D6C6B28A-BB2C-47C4-AEFA-1244B99CF3B4}">
      <dsp:nvSpPr>
        <dsp:cNvPr id="0" name=""/>
        <dsp:cNvSpPr/>
      </dsp:nvSpPr>
      <dsp:spPr>
        <a:xfrm>
          <a:off x="0" y="2282428"/>
          <a:ext cx="7505700" cy="1831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306" tIns="38100" rIns="213360" bIns="38100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CO" sz="2300" kern="1200" dirty="0" smtClean="0"/>
            <a:t> Se adapta completamente al vocabulario, necesidades y funciones que necesita la empresa. Su</a:t>
          </a:r>
          <a:r>
            <a:rPr lang="es-CO" sz="2300" b="0" i="0" kern="1200" dirty="0" smtClean="0"/>
            <a:t> diseño y desarrollo es personalizado, buscando complacer  necesidades específicas.</a:t>
          </a:r>
          <a:endParaRPr lang="es-CO" sz="2300" kern="1200" dirty="0" smtClean="0"/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CO" sz="2300" kern="1200" dirty="0"/>
        </a:p>
      </dsp:txBody>
      <dsp:txXfrm>
        <a:off x="0" y="2282428"/>
        <a:ext cx="7505700" cy="1831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1E742-DD00-4598-8FC5-68FC53EF52A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93D4-41A4-49CA-8985-16DE7E629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735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93D4-41A4-49CA-8985-16DE7E629C4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42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93D4-41A4-49CA-8985-16DE7E629C4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coadyuvar</a:t>
            </a:r>
          </a:p>
          <a:p>
            <a:r>
              <a:rPr lang="es-CO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 intransitivo</a:t>
            </a:r>
            <a:endParaRPr lang="es-C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Contribuir o ayudar a la consecución de una cosa.</a:t>
            </a:r>
          </a:p>
          <a:p>
            <a:r>
              <a:rPr lang="es-CO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"las medidas adoptadas por el gobierno coadyuvaron a la expansión turística"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93D4-41A4-49CA-8985-16DE7E629C44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47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93D4-41A4-49CA-8985-16DE7E629C44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60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 “herramienta” a toda aplicación abierta que le ofrezca al alumno una diversidad de funciones para que pueda crear, diseñar, elaborar materiales y compartirlos con otras personas.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93D4-41A4-49CA-8985-16DE7E629C44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991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Alternativa a una necesidad.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93D4-41A4-49CA-8985-16DE7E629C44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76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7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emf"/><Relationship Id="rId4" Type="http://schemas.openxmlformats.org/officeDocument/2006/relationships/image" Target="../media/image17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2.emf"/><Relationship Id="rId4" Type="http://schemas.openxmlformats.org/officeDocument/2006/relationships/image" Target="../media/image7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emf"/><Relationship Id="rId4" Type="http://schemas.openxmlformats.org/officeDocument/2006/relationships/image" Target="../media/image1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6.emf"/><Relationship Id="rId4" Type="http://schemas.openxmlformats.org/officeDocument/2006/relationships/image" Target="../media/image17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31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-1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130" y="2764036"/>
            <a:ext cx="649374" cy="6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75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9108" y="2703475"/>
            <a:ext cx="717692" cy="66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1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469038"/>
            <a:ext cx="2895600" cy="388961"/>
          </a:xfrm>
        </p:spPr>
        <p:txBody>
          <a:bodyPr/>
          <a:lstStyle>
            <a:lvl1pPr>
              <a:defRPr sz="1200"/>
            </a:lvl1pPr>
          </a:lstStyle>
          <a:p>
            <a:r>
              <a:rPr lang="es-CO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 de Empleo y Trabajo</a:t>
            </a:r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469038"/>
            <a:ext cx="2895600" cy="388961"/>
          </a:xfrm>
        </p:spPr>
        <p:txBody>
          <a:bodyPr/>
          <a:lstStyle>
            <a:lvl1pPr>
              <a:defRPr sz="1200"/>
            </a:lvl1pPr>
          </a:lstStyle>
          <a:p>
            <a:r>
              <a:rPr lang="es-CO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 de Empleo y Trabajo</a:t>
            </a:r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0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469038"/>
            <a:ext cx="2895600" cy="388961"/>
          </a:xfrm>
        </p:spPr>
        <p:txBody>
          <a:bodyPr/>
          <a:lstStyle>
            <a:lvl1pPr>
              <a:defRPr sz="1200"/>
            </a:lvl1pPr>
          </a:lstStyle>
          <a:p>
            <a:r>
              <a:rPr lang="es-CO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 de Empleo y Trabajo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0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Marcador de pie de página 4"/>
          <p:cNvSpPr txBox="1">
            <a:spLocks/>
          </p:cNvSpPr>
          <p:nvPr userDrawn="1"/>
        </p:nvSpPr>
        <p:spPr>
          <a:xfrm>
            <a:off x="3124200" y="6469038"/>
            <a:ext cx="2895600" cy="388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Dirección de Empleo y Trabajo</a:t>
            </a:r>
            <a:endParaRPr lang="es-CO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8254465"/>
            <a:chOff x="-495300" y="-1270341"/>
            <a:chExt cx="10278090" cy="8254465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" y="0"/>
              <a:ext cx="914400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6859" y="2620817"/>
            <a:ext cx="767237" cy="7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660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469" y="-1"/>
            <a:ext cx="900353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7710" y="1821739"/>
            <a:ext cx="692344" cy="69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8" r:id="rId4"/>
    <p:sldLayoutId id="2147483669" r:id="rId5"/>
    <p:sldLayoutId id="2147483658" r:id="rId6"/>
    <p:sldLayoutId id="2147483660" r:id="rId7"/>
    <p:sldLayoutId id="2147483671" r:id="rId8"/>
    <p:sldLayoutId id="2147483661" r:id="rId9"/>
    <p:sldLayoutId id="2147483670" r:id="rId10"/>
    <p:sldLayoutId id="2147483662" r:id="rId11"/>
    <p:sldLayoutId id="2147483672" r:id="rId12"/>
    <p:sldLayoutId id="2147483663" r:id="rId13"/>
    <p:sldLayoutId id="2147483673" r:id="rId14"/>
    <p:sldLayoutId id="2147483664" r:id="rId15"/>
    <p:sldLayoutId id="2147483665" r:id="rId16"/>
    <p:sldLayoutId id="2147483666" r:id="rId17"/>
    <p:sldLayoutId id="2147483667" r:id="rId1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0.71.252.80/dianachacon/gesin/app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nguajes-de-programacion.com/programacion-estructurada.shtml" TargetMode="External"/><Relationship Id="rId2" Type="http://schemas.openxmlformats.org/officeDocument/2006/relationships/hyperlink" Target="http://www.favicon.cc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 rot="20359407">
            <a:off x="111708" y="708715"/>
            <a:ext cx="8559605" cy="1410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1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PROGRAMA DE FORMACIÓN:</a:t>
            </a:r>
          </a:p>
          <a:p>
            <a:pPr algn="l" defTabSz="288000"/>
            <a:r>
              <a:rPr lang="es-CO" sz="1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ANÁLISIS Y DESARROLLO DE SISTEMAS DE INFORMACIÓN</a:t>
            </a:r>
          </a:p>
          <a:p>
            <a:pPr algn="l" defTabSz="288000"/>
            <a:r>
              <a:rPr lang="es-CO" sz="1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FICHA 864269</a:t>
            </a:r>
          </a:p>
        </p:txBody>
      </p:sp>
    </p:spTree>
    <p:extLst>
      <p:ext uri="{BB962C8B-B14F-4D97-AF65-F5344CB8AC3E}">
        <p14:creationId xmlns:p14="http://schemas.microsoft.com/office/powerpoint/2010/main" val="28855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00112" y="2221796"/>
            <a:ext cx="70580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El sistema deberá: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 smtClean="0"/>
              <a:t>Tener </a:t>
            </a:r>
            <a:r>
              <a:rPr lang="es-CO" dirty="0"/>
              <a:t>un informe detallado de las entradas y salidas tanto diarias como semanales, así como un informe consolidado </a:t>
            </a:r>
            <a:r>
              <a:rPr lang="es-CO" dirty="0" smtClean="0"/>
              <a:t>mensual.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 smtClean="0"/>
              <a:t>Presentar </a:t>
            </a:r>
            <a:r>
              <a:rPr lang="es-CO" dirty="0"/>
              <a:t>para cada producto su costo y el precio </a:t>
            </a:r>
            <a:r>
              <a:rPr lang="es-CO" dirty="0" smtClean="0"/>
              <a:t>venta.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 smtClean="0"/>
              <a:t>Categorizar </a:t>
            </a:r>
            <a:r>
              <a:rPr lang="es-CO" dirty="0"/>
              <a:t>los productos por tipo, marca y proveedor.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 smtClean="0"/>
              <a:t>Identificar </a:t>
            </a:r>
            <a:r>
              <a:rPr lang="es-CO" dirty="0"/>
              <a:t>el tipo de salidas y entradas de acuerdo si es una venta, compra, devolución o </a:t>
            </a:r>
            <a:r>
              <a:rPr lang="es-CO" dirty="0" smtClean="0"/>
              <a:t>una remisión </a:t>
            </a:r>
            <a:r>
              <a:rPr lang="es-CO" dirty="0"/>
              <a:t>a alguna de las sedes del instituto o para algún profesor en </a:t>
            </a:r>
            <a:r>
              <a:rPr lang="es-CO" dirty="0" smtClean="0"/>
              <a:t>particular.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 smtClean="0"/>
              <a:t>Controlar </a:t>
            </a:r>
            <a:r>
              <a:rPr lang="es-CO" dirty="0"/>
              <a:t>los productos que están en bodega para préstamo de las estudiantes (comodato</a:t>
            </a:r>
            <a:r>
              <a:rPr lang="es-CO" dirty="0" smtClean="0"/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/>
              <a:t>I</a:t>
            </a:r>
            <a:r>
              <a:rPr lang="es-CO" dirty="0" smtClean="0"/>
              <a:t>dentificar </a:t>
            </a:r>
            <a:r>
              <a:rPr lang="es-CO" dirty="0"/>
              <a:t>si el producto se encuentra en mal estado y requiere devolución o </a:t>
            </a:r>
            <a:r>
              <a:rPr lang="es-CO" dirty="0" smtClean="0"/>
              <a:t>reparación.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 smtClean="0"/>
              <a:t>Generar </a:t>
            </a:r>
            <a:r>
              <a:rPr lang="es-CO" dirty="0"/>
              <a:t>un listado para productos con bajo </a:t>
            </a:r>
            <a:r>
              <a:rPr lang="es-CO" dirty="0" smtClean="0"/>
              <a:t>stock.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 smtClean="0"/>
              <a:t>Gestionar </a:t>
            </a:r>
            <a:r>
              <a:rPr lang="es-CO" dirty="0"/>
              <a:t>la información de kits de productos para su debido control.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      </a:t>
            </a:r>
            <a:r>
              <a:rPr lang="es-CO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FUNCIONALES</a:t>
            </a:r>
            <a:endParaRPr lang="es-CO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7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71525" y="2578983"/>
            <a:ext cx="76295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CO" sz="2000" dirty="0" smtClean="0"/>
              <a:t>El sistema debe tener un tamaño de letra grande y de fácil lectura.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000" dirty="0" smtClean="0"/>
              <a:t>El sistema debe operar bajo la plataforma Windows 7.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000" dirty="0"/>
              <a:t>El sistema es </a:t>
            </a:r>
            <a:r>
              <a:rPr lang="es-CO" sz="2000" dirty="0" smtClean="0"/>
              <a:t>multiusuario.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000" dirty="0" smtClean="0"/>
              <a:t>Autenticación </a:t>
            </a:r>
            <a:r>
              <a:rPr lang="es-CO" sz="2000" dirty="0"/>
              <a:t>de usuarios para el acceso al </a:t>
            </a:r>
            <a:r>
              <a:rPr lang="es-CO" sz="2000" dirty="0" smtClean="0"/>
              <a:t>sistema.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000" dirty="0"/>
              <a:t>El sistema maneja auditoria de los cambios realizados en los registros de la base de </a:t>
            </a:r>
            <a:r>
              <a:rPr lang="es-CO" sz="2000" dirty="0" smtClean="0"/>
              <a:t>datos.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2000" dirty="0"/>
              <a:t>El sistema utiliza acceso rápido a menús, funciones, listas, entre </a:t>
            </a:r>
            <a:r>
              <a:rPr lang="es-CO" sz="2000" dirty="0" smtClean="0"/>
              <a:t>otros.</a:t>
            </a:r>
            <a:endParaRPr lang="es-CO" sz="20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      </a:t>
            </a:r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NO FUNCIONALES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5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928048" y="232012"/>
            <a:ext cx="9864901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OBJETIVOS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478" y="2279184"/>
            <a:ext cx="8461612" cy="38213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9925" y="2381538"/>
            <a:ext cx="8800375" cy="41762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 smtClean="0">
              <a:solidFill>
                <a:srgbClr val="92D05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00076" y="2204711"/>
            <a:ext cx="81295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150" b="1" dirty="0"/>
              <a:t>OBJETIVO GENERAL: </a:t>
            </a:r>
            <a:r>
              <a:rPr lang="es-CO" sz="2150" dirty="0"/>
              <a:t>Diseñar y desarrollar un sistema a la medida para la gestión de inventarios del almacén del Instituto de Belleza Marlene con el fin de mejorar la atención al cliente.</a:t>
            </a:r>
          </a:p>
          <a:p>
            <a:endParaRPr lang="es-CO" sz="2150" dirty="0"/>
          </a:p>
          <a:p>
            <a:r>
              <a:rPr lang="es-CO" sz="2150" b="1" dirty="0"/>
              <a:t>OBJETIVOS ESPECÍFICOS</a:t>
            </a:r>
          </a:p>
          <a:p>
            <a:endParaRPr lang="es-CO" sz="14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s-CO" sz="2150" dirty="0" smtClean="0"/>
              <a:t>Optimizar </a:t>
            </a:r>
            <a:r>
              <a:rPr lang="es-CO" sz="2150" dirty="0"/>
              <a:t>el tiempo y los recursos utilizados en controlar el </a:t>
            </a:r>
            <a:r>
              <a:rPr lang="es-CO" sz="2150" dirty="0" smtClean="0"/>
              <a:t>inventario.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s-CO" sz="2150" dirty="0" smtClean="0"/>
              <a:t>Controlar adecuadamente los productos en venta, alquiler, comodato y remisión. </a:t>
            </a:r>
            <a:endParaRPr lang="es-CO" sz="215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s-CO" sz="2150" dirty="0" smtClean="0"/>
              <a:t>Agilizar </a:t>
            </a:r>
            <a:r>
              <a:rPr lang="es-CO" sz="2150" dirty="0"/>
              <a:t>la toma de decisiones a nivel operacional.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s-CO" sz="2150" dirty="0" smtClean="0"/>
              <a:t>Facilitar </a:t>
            </a:r>
            <a:r>
              <a:rPr lang="es-CO" sz="2150" dirty="0"/>
              <a:t>el </a:t>
            </a:r>
            <a:r>
              <a:rPr lang="es-CO" sz="2150" dirty="0" smtClean="0"/>
              <a:t>registro y </a:t>
            </a:r>
            <a:r>
              <a:rPr lang="es-CO" sz="2150" dirty="0"/>
              <a:t>la gestión de la información de </a:t>
            </a:r>
            <a:r>
              <a:rPr lang="es-CO" sz="2150" dirty="0" smtClean="0"/>
              <a:t>los diferentes tipos de productos</a:t>
            </a:r>
            <a:r>
              <a:rPr lang="es-CO" sz="2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1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955343" y="232012"/>
            <a:ext cx="9892196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        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SOLUCIÓN </a:t>
            </a:r>
            <a:r>
              <a:rPr lang="es-CO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PLANTEADA</a:t>
            </a:r>
          </a:p>
          <a:p>
            <a:pPr algn="l" defTabSz="288000"/>
            <a:r>
              <a:rPr lang="es-CO" sz="2400" b="1" dirty="0" smtClean="0">
                <a:solidFill>
                  <a:schemeClr val="bg1"/>
                </a:solidFill>
              </a:rPr>
              <a:t>                  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5534" y="2442949"/>
            <a:ext cx="8952932" cy="42990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 smtClean="0">
              <a:solidFill>
                <a:srgbClr val="92D05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67686" y="2442949"/>
            <a:ext cx="76138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SISTEMA DE GESTIÓN DE INVENTARIOS</a:t>
            </a:r>
            <a:endParaRPr lang="es-CO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s-CO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s-CO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62461" y="4487728"/>
            <a:ext cx="76190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El sistema propuesto es un sistema hecho a la medida haciendo más eficiente el trabajo </a:t>
            </a:r>
            <a:r>
              <a:rPr lang="es-CO" sz="2400" dirty="0" smtClean="0"/>
              <a:t>del personal encargado del almacén y proporcionar informes que ayuden en la toma de decisiones.</a:t>
            </a:r>
            <a:endParaRPr lang="es-CO" sz="2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81" y="2771561"/>
            <a:ext cx="3500437" cy="171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955343" y="232012"/>
            <a:ext cx="9892196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        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 ACTUAL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5534" y="2442949"/>
            <a:ext cx="8952932" cy="42990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 smtClean="0">
              <a:solidFill>
                <a:srgbClr val="92D05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67687" y="2442949"/>
            <a:ext cx="7747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 err="1" smtClean="0">
                <a:latin typeface="+mj-lt"/>
              </a:rPr>
              <a:t>Alvendi</a:t>
            </a:r>
            <a:r>
              <a:rPr lang="es-CO" sz="2400" dirty="0" smtClean="0">
                <a:latin typeface="+mj-lt"/>
              </a:rPr>
              <a:t> 1.4.9. Gestión </a:t>
            </a:r>
            <a:r>
              <a:rPr lang="es-CO" sz="2400" dirty="0">
                <a:latin typeface="+mj-lt"/>
              </a:rPr>
              <a:t>de inventarios, ventas y </a:t>
            </a:r>
            <a:r>
              <a:rPr lang="es-CO" sz="2400" dirty="0" smtClean="0">
                <a:latin typeface="+mj-lt"/>
              </a:rPr>
              <a:t>compras.</a:t>
            </a:r>
          </a:p>
          <a:p>
            <a:pPr algn="just"/>
            <a:endParaRPr lang="es-CO" sz="2400" dirty="0" smtClean="0">
              <a:latin typeface="+mj-lt"/>
            </a:endParaRPr>
          </a:p>
          <a:p>
            <a:pPr algn="just"/>
            <a:r>
              <a:rPr lang="es-CO" sz="2400" dirty="0" err="1" smtClean="0">
                <a:latin typeface="+mj-lt"/>
              </a:rPr>
              <a:t>StockBase</a:t>
            </a:r>
            <a:r>
              <a:rPr lang="es-CO" sz="2400" dirty="0" smtClean="0">
                <a:latin typeface="+mj-lt"/>
              </a:rPr>
              <a:t> </a:t>
            </a:r>
            <a:r>
              <a:rPr lang="es-CO" sz="2400" dirty="0">
                <a:latin typeface="+mj-lt"/>
              </a:rPr>
              <a:t>POS </a:t>
            </a:r>
            <a:r>
              <a:rPr lang="es-CO" sz="2400" dirty="0" smtClean="0">
                <a:latin typeface="+mj-lt"/>
              </a:rPr>
              <a:t>2014.771. Gestión </a:t>
            </a:r>
            <a:r>
              <a:rPr lang="es-CO" sz="2400" dirty="0">
                <a:latin typeface="+mj-lt"/>
              </a:rPr>
              <a:t>comercial, facturación y control de </a:t>
            </a:r>
            <a:r>
              <a:rPr lang="es-CO" sz="2400" dirty="0" smtClean="0">
                <a:latin typeface="+mj-lt"/>
              </a:rPr>
              <a:t>stock.</a:t>
            </a:r>
          </a:p>
          <a:p>
            <a:pPr algn="just"/>
            <a:endParaRPr lang="es-CO" sz="2400" dirty="0">
              <a:latin typeface="+mj-lt"/>
            </a:endParaRPr>
          </a:p>
          <a:p>
            <a:pPr algn="just"/>
            <a:r>
              <a:rPr lang="es-CO" sz="2400" dirty="0" err="1">
                <a:latin typeface="+mj-lt"/>
              </a:rPr>
              <a:t>The</a:t>
            </a:r>
            <a:r>
              <a:rPr lang="es-CO" sz="2400" dirty="0">
                <a:latin typeface="+mj-lt"/>
              </a:rPr>
              <a:t> </a:t>
            </a:r>
            <a:r>
              <a:rPr lang="es-CO" sz="2400" dirty="0" err="1">
                <a:latin typeface="+mj-lt"/>
              </a:rPr>
              <a:t>Best</a:t>
            </a:r>
            <a:r>
              <a:rPr lang="es-CO" sz="2400" dirty="0">
                <a:latin typeface="+mj-lt"/>
              </a:rPr>
              <a:t> </a:t>
            </a:r>
            <a:r>
              <a:rPr lang="es-CO" sz="2400" dirty="0" smtClean="0">
                <a:latin typeface="+mj-lt"/>
              </a:rPr>
              <a:t>4.71. </a:t>
            </a:r>
            <a:r>
              <a:rPr lang="es-CO" sz="2400" dirty="0"/>
              <a:t>Administrar </a:t>
            </a:r>
            <a:r>
              <a:rPr lang="es-CO" sz="2400" dirty="0" smtClean="0"/>
              <a:t>todo tipo de tiendas.</a:t>
            </a:r>
            <a:endParaRPr lang="es-CO" sz="2400" dirty="0">
              <a:latin typeface="+mj-lt"/>
            </a:endParaRPr>
          </a:p>
          <a:p>
            <a:pPr algn="just"/>
            <a:endParaRPr lang="es-CO" sz="2400" dirty="0">
              <a:latin typeface="+mj-lt"/>
            </a:endParaRPr>
          </a:p>
          <a:p>
            <a:pPr algn="just"/>
            <a:r>
              <a:rPr lang="es-CO" sz="2400" dirty="0" err="1" smtClean="0">
                <a:latin typeface="+mj-lt"/>
              </a:rPr>
              <a:t>Inventio</a:t>
            </a:r>
            <a:r>
              <a:rPr lang="es-CO" sz="2400" dirty="0" smtClean="0">
                <a:latin typeface="+mj-lt"/>
              </a:rPr>
              <a:t>-Lite. 1.8. </a:t>
            </a:r>
            <a:r>
              <a:rPr lang="es-CO" sz="2400" dirty="0"/>
              <a:t>Sistema de </a:t>
            </a:r>
            <a:r>
              <a:rPr lang="es-CO" sz="2400" dirty="0" smtClean="0"/>
              <a:t>inventario </a:t>
            </a:r>
            <a:r>
              <a:rPr lang="es-CO" sz="2400" dirty="0"/>
              <a:t>y </a:t>
            </a:r>
            <a:r>
              <a:rPr lang="es-CO" sz="2400" dirty="0" smtClean="0"/>
              <a:t>ventas para tiendas, </a:t>
            </a:r>
            <a:r>
              <a:rPr lang="es-CO" sz="2400" dirty="0"/>
              <a:t>controla ventas, </a:t>
            </a:r>
            <a:r>
              <a:rPr lang="es-CO" sz="2400" dirty="0" smtClean="0"/>
              <a:t>clientes y proveedores.</a:t>
            </a:r>
            <a:endParaRPr lang="es-CO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955343" y="232012"/>
            <a:ext cx="10522424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        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</a:t>
            </a:r>
            <a:endParaRPr lang="es-CO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defTabSz="288000"/>
            <a:r>
              <a:rPr lang="es-CO" sz="2400" b="1" dirty="0" smtClean="0">
                <a:solidFill>
                  <a:schemeClr val="bg1"/>
                </a:solidFill>
              </a:rPr>
              <a:t>                  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075" y="2457451"/>
            <a:ext cx="8067676" cy="40577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2200" dirty="0" smtClean="0"/>
              <a:t>El aplicativo se desarrolla </a:t>
            </a:r>
            <a:r>
              <a:rPr lang="es-CO" sz="2200" dirty="0"/>
              <a:t>a partir de l</a:t>
            </a:r>
            <a:r>
              <a:rPr lang="es-ES" sz="2200" dirty="0"/>
              <a:t>a programación estructurada, la cual es una metodología de desarrollo de programas llamada refinamiento sucesivo, en la que se plantea una operación como un todo y se divide en segmentos más sencillos o de menor complejidad</a:t>
            </a:r>
            <a:r>
              <a:rPr lang="es-ES" sz="2200" dirty="0" smtClean="0"/>
              <a:t>.</a:t>
            </a:r>
          </a:p>
          <a:p>
            <a:endParaRPr lang="es-ES" sz="1100" dirty="0"/>
          </a:p>
          <a:p>
            <a:pPr algn="just"/>
            <a:endParaRPr lang="es-ES" sz="14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200" dirty="0" smtClean="0"/>
              <a:t>Sistema </a:t>
            </a:r>
            <a:r>
              <a:rPr lang="es-CO" sz="2200" dirty="0"/>
              <a:t>Gestor de Base de datos: </a:t>
            </a:r>
            <a:r>
              <a:rPr lang="es-CO" sz="2200" dirty="0" err="1" smtClean="0"/>
              <a:t>PostgreSQL</a:t>
            </a:r>
            <a:endParaRPr lang="es-CO" sz="2200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200" dirty="0" smtClean="0"/>
              <a:t>Editor de Texto:  Sublime Text 3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200" dirty="0" smtClean="0"/>
              <a:t>Lenguajes de programación: PLPGSQL, PHP</a:t>
            </a:r>
            <a:endParaRPr lang="es-CO" sz="22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200" dirty="0" smtClean="0"/>
              <a:t>Página web: HTML5</a:t>
            </a:r>
            <a:r>
              <a:rPr lang="es-CO" sz="2200" dirty="0"/>
              <a:t>, </a:t>
            </a:r>
            <a:r>
              <a:rPr lang="es-CO" sz="2200" dirty="0" smtClean="0"/>
              <a:t>CSS3, Plantilla HML5 UP.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200" dirty="0"/>
              <a:t>Arquitectura cliente-servidor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200" dirty="0" err="1"/>
              <a:t>Filezilla</a:t>
            </a:r>
            <a:r>
              <a:rPr lang="es-CO" sz="2200" dirty="0"/>
              <a:t> </a:t>
            </a:r>
            <a:r>
              <a:rPr lang="es-CO" sz="2200" dirty="0" smtClean="0"/>
              <a:t>/ </a:t>
            </a:r>
            <a:r>
              <a:rPr lang="es-CO" sz="2200" dirty="0" err="1" smtClean="0"/>
              <a:t>PgAdmin</a:t>
            </a:r>
            <a:r>
              <a:rPr lang="es-CO" sz="2200" dirty="0" smtClean="0"/>
              <a:t> III</a:t>
            </a:r>
            <a:endParaRPr lang="es-CO" sz="2200" b="1" dirty="0" smtClean="0">
              <a:solidFill>
                <a:srgbClr val="92D050"/>
              </a:solidFill>
            </a:endParaRPr>
          </a:p>
          <a:p>
            <a:pPr algn="l"/>
            <a:endParaRPr lang="es-CO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955343" y="232012"/>
            <a:ext cx="9892196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 					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IPO PROPUESTO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5534" y="2442949"/>
            <a:ext cx="8952932" cy="42990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00096" y="1919079"/>
            <a:ext cx="6510379" cy="13248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DIAGRAMA DE MACRO-PROCESOS IPO VERIFICAR STOCK</a:t>
            </a:r>
            <a:endParaRPr lang="es-CO" dirty="0"/>
          </a:p>
          <a:p>
            <a:pPr algn="l"/>
            <a:endParaRPr lang="es-CO" b="1" dirty="0" smtClean="0">
              <a:solidFill>
                <a:srgbClr val="92D050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03966"/>
              </p:ext>
            </p:extLst>
          </p:nvPr>
        </p:nvGraphicFramePr>
        <p:xfrm>
          <a:off x="517690" y="3243962"/>
          <a:ext cx="8108620" cy="296088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939885"/>
                <a:gridCol w="2486025"/>
                <a:gridCol w="2682710"/>
              </a:tblGrid>
              <a:tr h="43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INPUT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PROCESS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OUTPUT</a:t>
                      </a:r>
                      <a:endParaRPr lang="es-CO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22598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0" dirty="0" smtClean="0">
                          <a:effectLst/>
                          <a:latin typeface="+mn-lt"/>
                        </a:rPr>
                        <a:t>Introducir </a:t>
                      </a:r>
                      <a:r>
                        <a:rPr lang="es-CO" sz="1800" b="0" baseline="0" dirty="0" smtClean="0">
                          <a:effectLst/>
                          <a:latin typeface="+mn-lt"/>
                        </a:rPr>
                        <a:t>datos del producto.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0" baseline="0" dirty="0" smtClean="0">
                          <a:effectLst/>
                          <a:latin typeface="+mn-lt"/>
                        </a:rPr>
                        <a:t>Introducir cantidad del producto.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0" baseline="0" dirty="0" smtClean="0">
                          <a:effectLst/>
                          <a:latin typeface="+mn-lt"/>
                        </a:rPr>
                        <a:t>Introducir tipo de movimiento (entrada </a:t>
                      </a:r>
                      <a:r>
                        <a:rPr lang="es-CO" sz="1800" b="0" baseline="0" smtClean="0">
                          <a:effectLst/>
                          <a:latin typeface="+mn-lt"/>
                        </a:rPr>
                        <a:t>o salida)</a:t>
                      </a:r>
                      <a:endParaRPr lang="es-CO" sz="1800" b="0" baseline="0" dirty="0" smtClean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baseline="0" dirty="0" smtClean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0" baseline="0" dirty="0" smtClean="0">
                          <a:effectLst/>
                          <a:latin typeface="+mn-lt"/>
                        </a:rPr>
                        <a:t>Comparar datos de las ventas, compras y devoluciones del producto.</a:t>
                      </a:r>
                      <a:endParaRPr lang="es-CO" sz="1800" b="0" dirty="0" smtClean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baseline="0" dirty="0" smtClean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baseline="0" dirty="0" smtClean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baseline="0" dirty="0" smtClean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</a:rPr>
                        <a:t>Total de entradas</a:t>
                      </a:r>
                      <a:r>
                        <a:rPr lang="es-CO" sz="18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</a:rPr>
                        <a:t> del producto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</a:rPr>
                        <a:t>Total de salidas de producto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7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955343" y="232012"/>
            <a:ext cx="10522424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/>
                </a:solidFill>
              </a:rPr>
              <a:t>        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ENTIDAD-RELACION </a:t>
            </a:r>
          </a:p>
          <a:p>
            <a:pPr algn="l" defTabSz="288000"/>
            <a:r>
              <a:rPr lang="es-CO" sz="2400" b="1" dirty="0" smtClean="0">
                <a:solidFill>
                  <a:schemeClr val="bg1"/>
                </a:solidFill>
              </a:rPr>
              <a:t>             </a:t>
            </a:r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2191032"/>
            <a:ext cx="7823200" cy="44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955343" y="232012"/>
            <a:ext cx="10522424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s-CO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RELACIONAL NORMALIZADO 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defTabSz="288000"/>
            <a:r>
              <a:rPr lang="es-CO" sz="2400" b="1" dirty="0" smtClean="0">
                <a:solidFill>
                  <a:schemeClr val="bg1"/>
                </a:solidFill>
              </a:rPr>
              <a:t>             </a:t>
            </a:r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SENA\Desktop\Modelo_logi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1814287"/>
            <a:ext cx="8761091" cy="464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3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955343" y="232012"/>
            <a:ext cx="9892196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        </a:t>
            </a:r>
            <a:r>
              <a:rPr lang="es-CO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</a:t>
            </a:r>
            <a:r>
              <a:rPr lang="es-CO" sz="2400" b="1" dirty="0" smtClean="0">
                <a:solidFill>
                  <a:schemeClr val="bg1"/>
                </a:solidFill>
              </a:rPr>
              <a:t>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6478" y="2456608"/>
            <a:ext cx="8898340" cy="3998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36478" y="2456608"/>
            <a:ext cx="8898340" cy="42717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CO" sz="12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9307" y="2456608"/>
            <a:ext cx="8677546" cy="41762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100" b="1" dirty="0" smtClean="0">
              <a:solidFill>
                <a:srgbClr val="92D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94377" y="2653467"/>
            <a:ext cx="8028710" cy="3384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s-CO" sz="2000" dirty="0" smtClean="0"/>
              <a:t>Decreto </a:t>
            </a:r>
            <a:r>
              <a:rPr lang="es-CO" sz="2000" dirty="0"/>
              <a:t>2649/1993 Capitulo II Sección 1. Artículo 63– Por el cual se reglamenta la contabilidad en general y se expiden los principios o normas de contabilidad generalmente aceptados en Colombia (PCGA). </a:t>
            </a:r>
            <a:endParaRPr lang="es-CO" sz="2000" dirty="0" smtClean="0"/>
          </a:p>
          <a:p>
            <a:pPr algn="just"/>
            <a:endParaRPr lang="es-CO" sz="20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CO" sz="2000" dirty="0" smtClean="0"/>
              <a:t>Decreto </a:t>
            </a:r>
            <a:r>
              <a:rPr lang="es-CO" sz="2000" dirty="0"/>
              <a:t>326 de 1995 “Por el cual se reglamenta parcialmente la Ley 174 de 1994” (Inventarios) </a:t>
            </a:r>
            <a:r>
              <a:rPr lang="es-CO" sz="2000" dirty="0" smtClean="0"/>
              <a:t>.</a:t>
            </a:r>
          </a:p>
          <a:p>
            <a:pPr algn="just"/>
            <a:endParaRPr lang="es-CO" sz="20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CO" sz="2000" dirty="0" smtClean="0"/>
              <a:t>Decreto </a:t>
            </a:r>
            <a:r>
              <a:rPr lang="es-CO" sz="2000" dirty="0"/>
              <a:t>1333 de 1996 “Por el cual se reglamenta parcialmente el Estatuto Tributario” (Sistemas de </a:t>
            </a:r>
            <a:r>
              <a:rPr lang="es-CO" sz="2000" dirty="0" smtClean="0"/>
              <a:t>Inventarios).</a:t>
            </a:r>
            <a:endParaRPr lang="es-CO" sz="11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0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78424" y="2333767"/>
            <a:ext cx="6687403" cy="42035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82639" y="2647666"/>
            <a:ext cx="7506268" cy="41079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59558" y="2442949"/>
            <a:ext cx="8147714" cy="4094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67686" y="2195185"/>
            <a:ext cx="7731457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DISEÑO 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 DESARROLLO DE UN SISTEMA DE GESTIÓN DE INVENTARIOS PARA EL ALMACÉN DE UN INSTITUTO EDUCATIVO DE BELLEZA</a:t>
            </a:r>
            <a:endParaRPr lang="es-CO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s-CO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s-CO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r">
              <a:lnSpc>
                <a:spcPct val="150000"/>
              </a:lnSpc>
            </a:pPr>
            <a:endParaRPr lang="es-CO" sz="1700" b="1" dirty="0" smtClean="0">
              <a:latin typeface="+mj-lt"/>
            </a:endParaRPr>
          </a:p>
          <a:p>
            <a:pPr algn="r">
              <a:lnSpc>
                <a:spcPct val="150000"/>
              </a:lnSpc>
            </a:pPr>
            <a:endParaRPr lang="es-CO" sz="1700" b="1" dirty="0" smtClean="0">
              <a:latin typeface="+mj-lt"/>
            </a:endParaRPr>
          </a:p>
          <a:p>
            <a:pPr algn="r"/>
            <a:r>
              <a:rPr lang="es-CO" sz="1700" b="1" dirty="0" smtClean="0">
                <a:latin typeface="+mj-lt"/>
              </a:rPr>
              <a:t>APRENDIZ: DIANA </a:t>
            </a:r>
            <a:r>
              <a:rPr lang="es-CO" sz="1700" b="1" dirty="0">
                <a:latin typeface="+mj-lt"/>
              </a:rPr>
              <a:t>CAROLINA </a:t>
            </a:r>
            <a:r>
              <a:rPr lang="es-CO" sz="1700" b="1" dirty="0" smtClean="0">
                <a:latin typeface="+mj-lt"/>
              </a:rPr>
              <a:t>CHACÓN LÓPEZ</a:t>
            </a:r>
          </a:p>
          <a:p>
            <a:pPr algn="r"/>
            <a:r>
              <a:rPr lang="es-CO" sz="1700" b="1" dirty="0" smtClean="0">
                <a:latin typeface="+mj-lt"/>
              </a:rPr>
              <a:t>INSTRUCTOR: ING. CARLOS EDUARDO PÉREZ RUEDA</a:t>
            </a:r>
          </a:p>
          <a:p>
            <a:pPr algn="r"/>
            <a:r>
              <a:rPr lang="es-CO" sz="1700" b="1" dirty="0" smtClean="0">
                <a:latin typeface="+mj-lt"/>
              </a:rPr>
              <a:t>CENTRO DE SERVICIOS EMPRESARIALES Y TURÍSTICOS - SENA</a:t>
            </a:r>
          </a:p>
          <a:p>
            <a:pPr algn="r"/>
            <a:r>
              <a:rPr lang="es-CO" sz="1700" b="1" dirty="0" smtClean="0">
                <a:latin typeface="+mj-lt"/>
              </a:rPr>
              <a:t>2016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b="1" dirty="0" smtClean="0">
                <a:solidFill>
                  <a:schemeClr val="bg1"/>
                </a:solidFill>
              </a:rPr>
              <a:t>  </a:t>
            </a:r>
            <a:r>
              <a:rPr lang="es-CO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63" y="3517710"/>
            <a:ext cx="3744088" cy="18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955343" y="232012"/>
            <a:ext cx="9892196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        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GLOSARIO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6478" y="2456608"/>
            <a:ext cx="8898340" cy="3998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36478" y="2456608"/>
            <a:ext cx="8898340" cy="42717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CO" sz="12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9307" y="2456608"/>
            <a:ext cx="8677546" cy="41762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100" b="1" dirty="0" smtClean="0">
              <a:solidFill>
                <a:srgbClr val="92D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94377" y="2653467"/>
            <a:ext cx="8028710" cy="3384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endParaRPr lang="es-CO" sz="1100" b="1" dirty="0" smtClean="0">
              <a:solidFill>
                <a:srgbClr val="92D050"/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601275887"/>
              </p:ext>
            </p:extLst>
          </p:nvPr>
        </p:nvGraphicFramePr>
        <p:xfrm>
          <a:off x="1081087" y="2285999"/>
          <a:ext cx="7491413" cy="4091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955343" y="232012"/>
            <a:ext cx="9892196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        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GLOSARIO</a:t>
            </a:r>
            <a:endParaRPr lang="es-CO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9307" y="2374710"/>
            <a:ext cx="8557147" cy="423080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88731" y="2360595"/>
            <a:ext cx="8311644" cy="37190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pPr algn="l"/>
            <a:endParaRPr lang="es-CO" b="1" dirty="0" smtClean="0">
              <a:solidFill>
                <a:srgbClr val="92D050"/>
              </a:solidFill>
            </a:endParaRPr>
          </a:p>
          <a:p>
            <a:pPr algn="l"/>
            <a:endParaRPr lang="es-CO" b="1" dirty="0" smtClean="0">
              <a:solidFill>
                <a:srgbClr val="92D050"/>
              </a:solidFill>
            </a:endParaRPr>
          </a:p>
          <a:p>
            <a:pPr algn="l"/>
            <a:endParaRPr lang="es-CO" b="1" dirty="0">
              <a:solidFill>
                <a:srgbClr val="92D050"/>
              </a:solidFill>
            </a:endParaRPr>
          </a:p>
          <a:p>
            <a:pPr algn="l"/>
            <a:endParaRPr lang="es-CO" b="1" dirty="0" smtClean="0">
              <a:solidFill>
                <a:srgbClr val="92D050"/>
              </a:solidFill>
            </a:endParaRPr>
          </a:p>
          <a:p>
            <a:pPr algn="l"/>
            <a:endParaRPr lang="es-CO" b="1" dirty="0">
              <a:solidFill>
                <a:srgbClr val="92D050"/>
              </a:solidFill>
            </a:endParaRPr>
          </a:p>
          <a:p>
            <a:pPr algn="l"/>
            <a:endParaRPr lang="es-CO" b="1" dirty="0" smtClean="0">
              <a:solidFill>
                <a:srgbClr val="92D050"/>
              </a:solidFill>
            </a:endParaRPr>
          </a:p>
          <a:p>
            <a:pPr algn="l"/>
            <a:endParaRPr lang="es-CO" b="1" dirty="0">
              <a:solidFill>
                <a:srgbClr val="92D050"/>
              </a:solidFill>
            </a:endParaRPr>
          </a:p>
          <a:p>
            <a:pPr algn="l"/>
            <a:endParaRPr lang="es-CO" b="1" dirty="0" smtClean="0">
              <a:solidFill>
                <a:srgbClr val="92D050"/>
              </a:solidFill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356548901"/>
              </p:ext>
            </p:extLst>
          </p:nvPr>
        </p:nvGraphicFramePr>
        <p:xfrm>
          <a:off x="1109663" y="2106085"/>
          <a:ext cx="7505700" cy="4228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70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955343" y="232012"/>
            <a:ext cx="10522424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							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 GRÁFICA</a:t>
            </a:r>
            <a:endParaRPr lang="es-CO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7421" y="2429301"/>
            <a:ext cx="8789158" cy="43126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87373" y="2185019"/>
            <a:ext cx="7369254" cy="36985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CO" b="1" dirty="0"/>
          </a:p>
          <a:p>
            <a:pPr marL="285750" indent="-285750">
              <a:buFontTx/>
              <a:buChar char="-"/>
            </a:pPr>
            <a:endParaRPr lang="es-CO" dirty="0"/>
          </a:p>
          <a:p>
            <a:pPr algn="ctr"/>
            <a:endParaRPr lang="es-CO" b="1" dirty="0" smtClean="0">
              <a:solidFill>
                <a:srgbClr val="92D050"/>
              </a:solidFill>
            </a:endParaRPr>
          </a:p>
        </p:txBody>
      </p:sp>
      <p:pic>
        <p:nvPicPr>
          <p:cNvPr id="5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12500" r="2970" b="11088"/>
          <a:stretch/>
        </p:blipFill>
        <p:spPr bwMode="auto">
          <a:xfrm>
            <a:off x="680895" y="2429301"/>
            <a:ext cx="8079206" cy="3628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7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955343" y="232012"/>
            <a:ext cx="10522424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        </a:t>
            </a:r>
            <a:r>
              <a:rPr lang="es-CO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BIBLIOGRAFÍA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8579" y="2229966"/>
            <a:ext cx="8154441" cy="43672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2000" dirty="0" smtClean="0"/>
          </a:p>
          <a:p>
            <a:endParaRPr lang="es-CO" sz="2000" dirty="0" smtClean="0"/>
          </a:p>
          <a:p>
            <a:endParaRPr lang="es-CO" sz="2000" dirty="0"/>
          </a:p>
          <a:p>
            <a:endParaRPr lang="es-CO" sz="2000" dirty="0" smtClean="0"/>
          </a:p>
          <a:p>
            <a:r>
              <a:rPr lang="es-CO" sz="1600" b="1" dirty="0"/>
              <a:t> </a:t>
            </a:r>
            <a:endParaRPr lang="es-CO" sz="1600" dirty="0"/>
          </a:p>
          <a:p>
            <a:pPr algn="l"/>
            <a:endParaRPr lang="es-CO" sz="1600" b="1" dirty="0" smtClean="0">
              <a:solidFill>
                <a:srgbClr val="92D050"/>
              </a:solidFill>
            </a:endParaRPr>
          </a:p>
          <a:p>
            <a:pPr algn="l"/>
            <a:endParaRPr lang="es-CO" sz="1600" b="1" dirty="0">
              <a:solidFill>
                <a:srgbClr val="92D050"/>
              </a:solidFill>
            </a:endParaRPr>
          </a:p>
          <a:p>
            <a:pPr algn="l"/>
            <a:endParaRPr lang="es-CO" sz="1600" b="1" dirty="0" smtClean="0">
              <a:solidFill>
                <a:srgbClr val="92D050"/>
              </a:solidFill>
            </a:endParaRPr>
          </a:p>
          <a:p>
            <a:pPr algn="l"/>
            <a:endParaRPr lang="es-CO" sz="1600" b="1" dirty="0">
              <a:solidFill>
                <a:srgbClr val="92D050"/>
              </a:solidFill>
            </a:endParaRPr>
          </a:p>
          <a:p>
            <a:pPr algn="l"/>
            <a:endParaRPr lang="es-CO" sz="1600" b="1" dirty="0" smtClean="0">
              <a:solidFill>
                <a:srgbClr val="92D050"/>
              </a:solidFill>
            </a:endParaRPr>
          </a:p>
          <a:p>
            <a:pPr algn="l"/>
            <a:endParaRPr lang="es-CO" sz="1600" b="1" dirty="0" smtClean="0">
              <a:solidFill>
                <a:srgbClr val="92D05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98579" y="2530003"/>
            <a:ext cx="780591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1600" dirty="0" smtClean="0"/>
          </a:p>
          <a:p>
            <a:pPr algn="just"/>
            <a:r>
              <a:rPr lang="es-CO" sz="1600" dirty="0" smtClean="0"/>
              <a:t>DEITEL, Paul, DEITEL, Harvey y DEITEL, </a:t>
            </a:r>
            <a:r>
              <a:rPr lang="es-CO" sz="1600" dirty="0" err="1" smtClean="0"/>
              <a:t>Abbey</a:t>
            </a:r>
            <a:r>
              <a:rPr lang="es-CO" sz="1600" dirty="0" smtClean="0"/>
              <a:t>. Internet &amp; </a:t>
            </a:r>
            <a:r>
              <a:rPr lang="es-CO" sz="1600" dirty="0" err="1" smtClean="0"/>
              <a:t>World</a:t>
            </a:r>
            <a:r>
              <a:rPr lang="es-CO" sz="1600" dirty="0" smtClean="0"/>
              <a:t> Wide Web: Cómo programar. 5 ed. México: Pearson, 2014.</a:t>
            </a:r>
          </a:p>
          <a:p>
            <a:pPr algn="just"/>
            <a:endParaRPr lang="es-CO" sz="1600" dirty="0"/>
          </a:p>
          <a:p>
            <a:pPr algn="just"/>
            <a:r>
              <a:rPr lang="es-CO" sz="1600" dirty="0" smtClean="0"/>
              <a:t>GUDIÑO, Emma y CORAL, Lucy. Contabilidad universitaria. Bogotá: McGraw-Hill Interamericana, 2005. 298 p.</a:t>
            </a:r>
          </a:p>
          <a:p>
            <a:pPr algn="just"/>
            <a:endParaRPr lang="es-CO" sz="1600" dirty="0"/>
          </a:p>
          <a:p>
            <a:pPr algn="just"/>
            <a:r>
              <a:rPr lang="es-CO" sz="1600" dirty="0"/>
              <a:t>Portal Rueda, Carlos Antonio. Gestión de inventario, stocks y almacenes [en línea]. &lt;http://www.gestiopolis.com/gestion-de-inventario-stocks-y-almacenes/&gt; [Citado el 1 de Abril de 2016]. </a:t>
            </a:r>
            <a:endParaRPr lang="es-CO" sz="1600" dirty="0" smtClean="0"/>
          </a:p>
        </p:txBody>
      </p:sp>
    </p:spTree>
    <p:extLst>
      <p:ext uri="{BB962C8B-B14F-4D97-AF65-F5344CB8AC3E}">
        <p14:creationId xmlns:p14="http://schemas.microsoft.com/office/powerpoint/2010/main" val="19848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955343" y="232012"/>
            <a:ext cx="10522424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        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CIBERGRAFÍA</a:t>
            </a:r>
            <a:endParaRPr lang="es-CO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98579" y="2229966"/>
            <a:ext cx="8154441" cy="43672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2000" dirty="0" smtClean="0"/>
          </a:p>
          <a:p>
            <a:endParaRPr lang="es-CO" sz="2000" dirty="0" smtClean="0"/>
          </a:p>
          <a:p>
            <a:endParaRPr lang="es-CO" sz="2000" dirty="0"/>
          </a:p>
          <a:p>
            <a:endParaRPr lang="es-CO" sz="2000" dirty="0" smtClean="0"/>
          </a:p>
          <a:p>
            <a:r>
              <a:rPr lang="es-CO" sz="1600" b="1" dirty="0"/>
              <a:t> </a:t>
            </a:r>
            <a:endParaRPr lang="es-CO" sz="1600" dirty="0"/>
          </a:p>
          <a:p>
            <a:pPr algn="l"/>
            <a:endParaRPr lang="es-CO" sz="1600" b="1" dirty="0" smtClean="0">
              <a:solidFill>
                <a:srgbClr val="92D050"/>
              </a:solidFill>
            </a:endParaRPr>
          </a:p>
          <a:p>
            <a:pPr algn="l"/>
            <a:endParaRPr lang="es-CO" sz="1600" b="1" dirty="0">
              <a:solidFill>
                <a:srgbClr val="92D050"/>
              </a:solidFill>
            </a:endParaRPr>
          </a:p>
          <a:p>
            <a:pPr algn="l"/>
            <a:endParaRPr lang="es-CO" sz="1600" b="1" dirty="0" smtClean="0">
              <a:solidFill>
                <a:srgbClr val="92D050"/>
              </a:solidFill>
            </a:endParaRPr>
          </a:p>
          <a:p>
            <a:pPr algn="l"/>
            <a:endParaRPr lang="es-CO" sz="1600" b="1" dirty="0">
              <a:solidFill>
                <a:srgbClr val="92D050"/>
              </a:solidFill>
            </a:endParaRPr>
          </a:p>
          <a:p>
            <a:pPr algn="l"/>
            <a:endParaRPr lang="es-CO" sz="1600" b="1" dirty="0" smtClean="0">
              <a:solidFill>
                <a:srgbClr val="92D050"/>
              </a:solidFill>
            </a:endParaRPr>
          </a:p>
          <a:p>
            <a:pPr algn="l"/>
            <a:endParaRPr lang="es-CO" sz="1600" b="1" dirty="0" smtClean="0">
              <a:solidFill>
                <a:srgbClr val="92D05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01365" y="2544291"/>
            <a:ext cx="85488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/>
              <a:t>Plantilla: http://html5up.net/</a:t>
            </a:r>
          </a:p>
          <a:p>
            <a:pPr algn="just"/>
            <a:endParaRPr lang="es-CO" sz="1600" dirty="0"/>
          </a:p>
          <a:p>
            <a:pPr algn="just"/>
            <a:r>
              <a:rPr lang="es-CO" sz="1600" dirty="0"/>
              <a:t>Generador de íconos: </a:t>
            </a:r>
            <a:r>
              <a:rPr lang="es-CO" sz="1600" dirty="0">
                <a:hlinkClick r:id="rId2"/>
              </a:rPr>
              <a:t>http://www.favicon.cc</a:t>
            </a:r>
            <a:r>
              <a:rPr lang="es-CO" sz="1600" dirty="0" smtClean="0">
                <a:hlinkClick r:id="rId2"/>
              </a:rPr>
              <a:t>/</a:t>
            </a:r>
            <a:r>
              <a:rPr lang="es-CO" sz="1600" dirty="0" smtClean="0"/>
              <a:t>?</a:t>
            </a:r>
          </a:p>
          <a:p>
            <a:pPr algn="just"/>
            <a:endParaRPr lang="es-CO" sz="1600" dirty="0"/>
          </a:p>
          <a:p>
            <a:pPr algn="just"/>
            <a:r>
              <a:rPr lang="es-CO" sz="1600" dirty="0" smtClean="0"/>
              <a:t>Ejemplos </a:t>
            </a:r>
            <a:r>
              <a:rPr lang="es-CO" sz="1600" dirty="0"/>
              <a:t>de software: http://www.lawebdelprogramador.com/</a:t>
            </a:r>
          </a:p>
          <a:p>
            <a:pPr algn="just"/>
            <a:endParaRPr lang="es-CO" sz="1600" dirty="0" smtClean="0"/>
          </a:p>
          <a:p>
            <a:pPr algn="just"/>
            <a:r>
              <a:rPr lang="es-CO" sz="1600" dirty="0" smtClean="0"/>
              <a:t>Diferencias </a:t>
            </a:r>
            <a:r>
              <a:rPr lang="es-CO" sz="1600" dirty="0"/>
              <a:t>entre un sistema “enlatado” y “a medida</a:t>
            </a:r>
            <a:r>
              <a:rPr lang="es-CO" sz="1600" dirty="0" smtClean="0"/>
              <a:t>”. http</a:t>
            </a:r>
            <a:r>
              <a:rPr lang="es-CO" sz="1600" dirty="0"/>
              <a:t>://www.codnet.com.ar/2013/01/30/tengo-mi-negocio-ahora-necesito-un-sistema-enlatado-o-a-medida-parte-i/</a:t>
            </a:r>
          </a:p>
          <a:p>
            <a:pPr algn="just"/>
            <a:endParaRPr lang="es-CO" sz="1600" dirty="0" smtClean="0"/>
          </a:p>
          <a:p>
            <a:r>
              <a:rPr lang="es-CO" sz="1600" dirty="0"/>
              <a:t>Programación estructurada. </a:t>
            </a:r>
          </a:p>
          <a:p>
            <a:r>
              <a:rPr lang="es-CO" sz="1600" dirty="0">
                <a:hlinkClick r:id="rId3"/>
              </a:rPr>
              <a:t>http://</a:t>
            </a:r>
            <a:r>
              <a:rPr lang="es-CO" sz="1600" dirty="0" smtClean="0">
                <a:hlinkClick r:id="rId3"/>
              </a:rPr>
              <a:t>www.lenguajes-de-programacion.com/programacion-estructurada.shtml</a:t>
            </a:r>
            <a:endParaRPr lang="es-CO" sz="1600" dirty="0"/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9908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353456" y="5296745"/>
            <a:ext cx="666142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sz="4800" b="1" dirty="0" smtClean="0">
                <a:solidFill>
                  <a:srgbClr val="FFC000"/>
                </a:solidFill>
              </a:rPr>
              <a:t>GRACIAS POR SU ATENCIÓN</a:t>
            </a:r>
            <a:endParaRPr lang="es-ES" sz="48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548418" y="6550925"/>
            <a:ext cx="2115403" cy="2047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6000" b="1" dirty="0" smtClean="0">
                <a:solidFill>
                  <a:schemeClr val="bg1"/>
                </a:solidFill>
              </a:rPr>
              <a:t>      </a:t>
            </a:r>
            <a:r>
              <a:rPr lang="es-CO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CO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3234" r="36557" b="21886"/>
          <a:stretch/>
        </p:blipFill>
        <p:spPr bwMode="auto">
          <a:xfrm>
            <a:off x="977900" y="2214004"/>
            <a:ext cx="3756205" cy="41432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" name="2 Rectángulo"/>
          <p:cNvSpPr/>
          <p:nvPr/>
        </p:nvSpPr>
        <p:spPr>
          <a:xfrm>
            <a:off x="5573485" y="2017608"/>
            <a:ext cx="3178629" cy="4339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s-CO" sz="2400" dirty="0" smtClean="0"/>
          </a:p>
          <a:p>
            <a:pPr algn="ctr"/>
            <a:r>
              <a:rPr lang="es-CO" sz="3200" dirty="0" smtClean="0"/>
              <a:t>EMPRESA: </a:t>
            </a:r>
          </a:p>
          <a:p>
            <a:pPr algn="ctr"/>
            <a:endParaRPr lang="es-CO" sz="3200" dirty="0"/>
          </a:p>
          <a:p>
            <a:pPr algn="ctr"/>
            <a:r>
              <a:rPr lang="es-CO" sz="3200" dirty="0" smtClean="0"/>
              <a:t>INSTITUTO DE BELLEZA MARLENE</a:t>
            </a:r>
          </a:p>
          <a:p>
            <a:pPr algn="ctr"/>
            <a:endParaRPr lang="es-CO" sz="3200" dirty="0"/>
          </a:p>
          <a:p>
            <a:pPr algn="ctr"/>
            <a:r>
              <a:rPr lang="es-CO" sz="3200" dirty="0" smtClean="0"/>
              <a:t>ÁREA: Almacén</a:t>
            </a: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5120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21971" y="2340048"/>
            <a:ext cx="8644607" cy="39409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 smtClean="0">
              <a:solidFill>
                <a:srgbClr val="92D05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      </a:t>
            </a:r>
            <a:r>
              <a:rPr lang="es-CO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GENERAL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214714888"/>
              </p:ext>
            </p:extLst>
          </p:nvPr>
        </p:nvGraphicFramePr>
        <p:xfrm>
          <a:off x="887505" y="2186841"/>
          <a:ext cx="7691719" cy="40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58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      </a:t>
            </a:r>
            <a:r>
              <a:rPr lang="es-CO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RECOPILACIÓN DE DATOS</a:t>
            </a:r>
            <a:endParaRPr lang="es-CO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68598969"/>
              </p:ext>
            </p:extLst>
          </p:nvPr>
        </p:nvGraphicFramePr>
        <p:xfrm>
          <a:off x="1770743" y="22243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2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      </a:t>
            </a:r>
            <a:r>
              <a:rPr lang="es-CO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 DE REQUERIMIENTOS</a:t>
            </a:r>
            <a:endParaRPr lang="es-CO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70132"/>
              </p:ext>
            </p:extLst>
          </p:nvPr>
        </p:nvGraphicFramePr>
        <p:xfrm>
          <a:off x="580571" y="2296886"/>
          <a:ext cx="8273143" cy="369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843"/>
                <a:gridCol w="1346720"/>
                <a:gridCol w="1589192"/>
                <a:gridCol w="1433388"/>
              </a:tblGrid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PRIORIDAD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ESTADO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DIFICULTAD</a:t>
                      </a:r>
                      <a:endParaRPr lang="es-CO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RF01. CREAR USUARIO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smtClean="0"/>
                        <a:t>MEDIO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INCORPORADO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MEDIO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RF02. VALIDAR USUARIO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smtClean="0"/>
                        <a:t>MEDIO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INCORPORADO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ALTO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RF03.</a:t>
                      </a:r>
                      <a:r>
                        <a:rPr lang="es-CO" baseline="0" dirty="0" smtClean="0"/>
                        <a:t> ADMINISTRAR PRODUCTOS SEGÚN VENTA, ALQUILER O COMODATO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INCORPORADO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MEDIO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RF04. </a:t>
                      </a:r>
                      <a:r>
                        <a:rPr lang="es-CO" dirty="0" smtClean="0"/>
                        <a:t>REGISTRAR MOVIMIENTOS AL INVENTARIO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INCORPORADO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MEDIO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RF05. </a:t>
                      </a:r>
                      <a:r>
                        <a:rPr lang="es-CO" dirty="0" smtClean="0"/>
                        <a:t>GENERAR ALERTAS</a:t>
                      </a:r>
                      <a:r>
                        <a:rPr lang="es-CO" baseline="0" dirty="0" smtClean="0"/>
                        <a:t> PARA ADVERTIR SOBRE STOCK MÍNIMO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INCORPORADO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MEDIO</a:t>
                      </a:r>
                      <a:endParaRPr lang="es-CO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      </a:t>
            </a:r>
            <a:r>
              <a:rPr lang="es-CO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 DE REQUERIMIENTOS</a:t>
            </a:r>
            <a:endParaRPr lang="es-CO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45196"/>
              </p:ext>
            </p:extLst>
          </p:nvPr>
        </p:nvGraphicFramePr>
        <p:xfrm>
          <a:off x="580571" y="2398484"/>
          <a:ext cx="8273143" cy="177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843"/>
                <a:gridCol w="1346720"/>
                <a:gridCol w="1589192"/>
                <a:gridCol w="1433388"/>
              </a:tblGrid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PRIORIDAD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ESTADO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DIFICULTAD</a:t>
                      </a:r>
                      <a:endParaRPr lang="es-CO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RF06. </a:t>
                      </a:r>
                      <a:r>
                        <a:rPr lang="es-CO" dirty="0" smtClean="0"/>
                        <a:t>GENERAR REPORTES DE</a:t>
                      </a:r>
                      <a:r>
                        <a:rPr lang="es-CO" baseline="0" dirty="0" smtClean="0"/>
                        <a:t> SALDOS DE PRODUCTOS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INCORPORADO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ALTO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RF07.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dirty="0" smtClean="0"/>
                        <a:t>GESTIONAR INFORMACIÓN DE LOS PROVEEDORES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MEDIO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INCORPORADO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MEDIO</a:t>
                      </a:r>
                      <a:endParaRPr lang="es-CO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5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bg1"/>
                </a:solidFill>
              </a:rPr>
              <a:t>      </a:t>
            </a:r>
            <a:r>
              <a:rPr lang="es-CO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 DE REQUERIMIENTOS</a:t>
            </a:r>
            <a:endParaRPr lang="es-CO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92147"/>
              </p:ext>
            </p:extLst>
          </p:nvPr>
        </p:nvGraphicFramePr>
        <p:xfrm>
          <a:off x="783771" y="2296886"/>
          <a:ext cx="7997371" cy="371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629"/>
                <a:gridCol w="1388915"/>
                <a:gridCol w="1536219"/>
                <a:gridCol w="1385608"/>
              </a:tblGrid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PRIORIDAD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ESTADO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DIFICULTAD</a:t>
                      </a:r>
                      <a:endParaRPr lang="es-CO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/>
                        <a:t>RNF01.</a:t>
                      </a:r>
                      <a:r>
                        <a:rPr lang="es-CO" baseline="0" dirty="0" smtClean="0"/>
                        <a:t> Plataforma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INCORPORADO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BAJA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/>
                        <a:t>RNF02. Navegabilidad con teclado y ratón.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INCORPORADO</a:t>
                      </a:r>
                    </a:p>
                    <a:p>
                      <a:pPr algn="ctr"/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BAJA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/>
                        <a:t>RNF03. Imágenes del sistema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BAJO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INCORPORADO</a:t>
                      </a:r>
                    </a:p>
                    <a:p>
                      <a:pPr algn="ctr"/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BAJA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/>
                        <a:t>RNF04. Confidencialidad del sistema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INCORPORADO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ALTA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/>
                        <a:t>RNF05. Seguridad de acceso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INCORPORADO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ALTA</a:t>
                      </a:r>
                      <a:endParaRPr lang="es-CO" sz="1600" dirty="0"/>
                    </a:p>
                  </a:txBody>
                  <a:tcPr/>
                </a:tc>
              </a:tr>
              <a:tr h="499188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/>
                        <a:t>RNF06. Manuales operativos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MEDIO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INCORPORADO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smtClean="0"/>
                        <a:t>MEDIA</a:t>
                      </a:r>
                      <a:endParaRPr lang="es-CO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4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887104" y="232012"/>
            <a:ext cx="10522423" cy="136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4800" b="1" dirty="0" smtClean="0">
                <a:solidFill>
                  <a:schemeClr val="bg1"/>
                </a:solidFill>
              </a:rPr>
              <a:t>      </a:t>
            </a:r>
            <a:r>
              <a:rPr lang="es-CO" sz="4800" b="1" dirty="0" smtClean="0">
                <a:solidFill>
                  <a:schemeClr val="bg1"/>
                </a:solidFill>
              </a:rPr>
              <a:t>DIAGRAMA UML: </a:t>
            </a:r>
            <a:r>
              <a:rPr lang="es-CO" sz="4800" b="1" dirty="0">
                <a:solidFill>
                  <a:schemeClr val="bg1"/>
                </a:solidFill>
              </a:rPr>
              <a:t>CASOS DE USO</a:t>
            </a:r>
            <a:endParaRPr lang="es-CO" sz="48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3" y="2308452"/>
            <a:ext cx="8265343" cy="42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2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E0EBB74EF4B742817A461641E53DF4" ma:contentTypeVersion="1" ma:contentTypeDescription="Crear nuevo documento." ma:contentTypeScope="" ma:versionID="7e900178f263241745cd5642c876c55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fa58ab6bdef439119b64b6b50b7cac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A3951-1EAC-4757-9845-3D1B073A9784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CD9EBB2-F396-408D-9688-F5AADF67E2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AAFD78-FE9B-4E17-9D57-1FFF56B43B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6138</TotalTime>
  <Words>1127</Words>
  <Application>Microsoft Office PowerPoint</Application>
  <PresentationFormat>Presentación en pantalla (4:3)</PresentationFormat>
  <Paragraphs>247</Paragraphs>
  <Slides>25</Slides>
  <Notes>6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Diana Carolina Chacón López</cp:lastModifiedBy>
  <cp:revision>701</cp:revision>
  <dcterms:created xsi:type="dcterms:W3CDTF">2014-06-25T16:18:26Z</dcterms:created>
  <dcterms:modified xsi:type="dcterms:W3CDTF">2016-06-06T20:04:22Z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0x01010012E0EBB74EF4B742817A461641E53DF4</vt:lpwstr>
  </property>
</Properties>
</file>