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366" r:id="rId4"/>
    <p:sldId id="359" r:id="rId5"/>
    <p:sldId id="367" r:id="rId6"/>
    <p:sldId id="360" r:id="rId7"/>
    <p:sldId id="368" r:id="rId8"/>
    <p:sldId id="341" r:id="rId9"/>
    <p:sldId id="347" r:id="rId10"/>
    <p:sldId id="348" r:id="rId11"/>
    <p:sldId id="349" r:id="rId12"/>
    <p:sldId id="350" r:id="rId13"/>
    <p:sldId id="352" r:id="rId14"/>
    <p:sldId id="331" r:id="rId15"/>
    <p:sldId id="327" r:id="rId16"/>
    <p:sldId id="328" r:id="rId17"/>
    <p:sldId id="363" r:id="rId18"/>
    <p:sldId id="364" r:id="rId19"/>
    <p:sldId id="334" r:id="rId20"/>
    <p:sldId id="351" r:id="rId21"/>
    <p:sldId id="333" r:id="rId22"/>
    <p:sldId id="335" r:id="rId23"/>
    <p:sldId id="336" r:id="rId24"/>
    <p:sldId id="353" r:id="rId25"/>
    <p:sldId id="369" r:id="rId26"/>
    <p:sldId id="355" r:id="rId27"/>
    <p:sldId id="356" r:id="rId28"/>
    <p:sldId id="357" r:id="rId29"/>
    <p:sldId id="358" r:id="rId30"/>
    <p:sldId id="354" r:id="rId31"/>
    <p:sldId id="3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80249-0882-4BB2-8354-5A9489C99CF5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F0012-D61B-4DAA-A46E-847928A926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5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0569E-DE17-45CA-8CEB-8C901C96E951}" type="slidenum">
              <a:rPr lang="en-US"/>
              <a:pPr/>
              <a:t>14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DA08D-260E-4EAE-9FC9-074EA0E0A867}" type="slidenum">
              <a:rPr lang="en-US"/>
              <a:pPr/>
              <a:t>15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9D7C3-2746-4585-A272-A414D343B9F2}" type="slidenum">
              <a:rPr lang="en-US"/>
              <a:pPr/>
              <a:t>16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9D7C3-2746-4585-A272-A414D343B9F2}" type="slidenum">
              <a:rPr lang="en-US"/>
              <a:pPr/>
              <a:t>17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9D7C3-2746-4585-A272-A414D343B9F2}" type="slidenum">
              <a:rPr lang="en-US"/>
              <a:pPr/>
              <a:t>18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0A98-E8F0-4B55-A011-E6A48A21DC66}" type="slidenum">
              <a:rPr lang="en-US"/>
              <a:pPr/>
              <a:t>19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7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515F6-400C-41D5-828A-77E31C0D45C9}" type="slidenum">
              <a:rPr lang="en-US"/>
              <a:pPr/>
              <a:t>21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4FCF8-7E2C-4331-8654-5D52315E7CD6}" type="slidenum">
              <a:rPr lang="en-US"/>
              <a:pPr/>
              <a:t>22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6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5A97-8018-4718-BFEE-D0E578BF7EF5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8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0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0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2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3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8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1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F0012-D61B-4DAA-A46E-847928A926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9B7C96-7F95-4FA2-BF4F-67CC6615B1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3F602D-1301-415F-9E21-10D251C8A32F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1A61EFE-74AB-4D01-915D-C191D1787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373902"/>
          </a:xfrm>
        </p:spPr>
        <p:txBody>
          <a:bodyPr>
            <a:normAutofit/>
          </a:bodyPr>
          <a:lstStyle/>
          <a:p>
            <a:r>
              <a:rPr lang="en-US" b="1" dirty="0" smtClean="0"/>
              <a:t>Plotting &amp; Publishing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4419600"/>
            <a:ext cx="406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will talk about publishing on Friday</a:t>
            </a:r>
          </a:p>
          <a:p>
            <a:r>
              <a:rPr lang="en-US" dirty="0" smtClean="0"/>
              <a:t>Instead I will walk you through a test quiz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  </a:t>
            </a:r>
            <a:r>
              <a:rPr lang="en-US" sz="6000" b="1" dirty="0" smtClean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plot</a:t>
            </a:r>
            <a:endParaRPr lang="en-US" sz="6000" b="1" dirty="0">
              <a:solidFill>
                <a:srgbClr val="00B0F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plot( x, y, ‘</a:t>
            </a:r>
            <a:r>
              <a:rPr lang="en-US" sz="2000" b="1" dirty="0" err="1" smtClean="0">
                <a:latin typeface="Cordia New" pitchFamily="34" charset="-34"/>
                <a:cs typeface="Cordia New" pitchFamily="34" charset="-34"/>
              </a:rPr>
              <a:t>LineSpec</a:t>
            </a:r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’, ‘</a:t>
            </a:r>
            <a:r>
              <a:rPr lang="en-US" sz="2000" b="1" dirty="0" err="1" smtClean="0">
                <a:latin typeface="Cordia New" pitchFamily="34" charset="-34"/>
                <a:cs typeface="Cordia New" pitchFamily="34" charset="-34"/>
              </a:rPr>
              <a:t>PropertyName</a:t>
            </a:r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’, ‘</a:t>
            </a:r>
            <a:r>
              <a:rPr lang="en-US" sz="2000" b="1" dirty="0" err="1" smtClean="0">
                <a:latin typeface="Cordia New" pitchFamily="34" charset="-34"/>
                <a:cs typeface="Cordia New" pitchFamily="34" charset="-34"/>
              </a:rPr>
              <a:t>PropertyValue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’, … );</a:t>
            </a:r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26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Tahoma" pitchFamily="34" charset="0"/>
                <a:cs typeface="Tahoma" pitchFamily="34" charset="0"/>
              </a:rPr>
              <a:t>Screen clipping taken: 6/14/2009, 9:40 PM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endParaRPr kumimoji="0" lang="en-US" sz="26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876800"/>
            <a:ext cx="469551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&gt;&gt; x = -2:0.05:2;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&gt;&gt; y = power( x, 3 );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&gt;&gt; plot( x, y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47048"/>
              </p:ext>
            </p:extLst>
          </p:nvPr>
        </p:nvGraphicFramePr>
        <p:xfrm>
          <a:off x="1219200" y="1828800"/>
          <a:ext cx="7739268" cy="2438400"/>
        </p:xfrm>
        <a:graphic>
          <a:graphicData uri="http://schemas.openxmlformats.org/drawingml/2006/table">
            <a:tbl>
              <a:tblPr/>
              <a:tblGrid>
                <a:gridCol w="1620374"/>
                <a:gridCol w="1037757"/>
                <a:gridCol w="5081137"/>
              </a:tblGrid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Opt/</a:t>
                      </a:r>
                      <a:r>
                        <a:rPr lang="en-US" sz="1500" b="1" dirty="0" err="1">
                          <a:latin typeface="Calibri"/>
                          <a:ea typeface="Calibri"/>
                          <a:cs typeface="Times New Roman"/>
                        </a:rPr>
                        <a:t>Req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Optional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Values on x-axis, default values to 1,2,3,...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Values on y-axis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'LineSpec'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Optional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Line </a:t>
                      </a: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specifiers, </a:t>
                      </a: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Default = solid line, no marker, blue color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'PropertyName'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Optional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Additional properties like </a:t>
                      </a:r>
                      <a:r>
                        <a:rPr lang="en-US" sz="1500" dirty="0" err="1">
                          <a:latin typeface="Calibri"/>
                          <a:ea typeface="Calibri"/>
                          <a:cs typeface="Times New Roman"/>
                        </a:rPr>
                        <a:t>LineWidth</a:t>
                      </a: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500" dirty="0" err="1">
                          <a:latin typeface="Calibri"/>
                          <a:ea typeface="Calibri"/>
                          <a:cs typeface="Times New Roman"/>
                        </a:rPr>
                        <a:t>MarkerSize</a:t>
                      </a: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, ...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'</a:t>
                      </a:r>
                      <a:r>
                        <a:rPr lang="en-US" sz="1500" b="1" dirty="0" err="1">
                          <a:latin typeface="Calibri"/>
                          <a:ea typeface="Calibri"/>
                          <a:cs typeface="Times New Roman"/>
                        </a:rPr>
                        <a:t>PropertyValue</a:t>
                      </a: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'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Optional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Numeric values associated with additional properties</a:t>
                      </a: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191000"/>
            <a:ext cx="280319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44196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6477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 Specifiers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Line Style:  </a:t>
            </a:r>
            <a:r>
              <a:rPr lang="en-US" sz="2800" dirty="0" smtClean="0"/>
              <a:t>Solid, dashed, dotted, dash-dot</a:t>
            </a:r>
          </a:p>
          <a:p>
            <a:r>
              <a:rPr lang="en-US" b="1" i="1" dirty="0" smtClean="0"/>
              <a:t>Line Color:  </a:t>
            </a:r>
            <a:r>
              <a:rPr lang="en-US" sz="2800" dirty="0" smtClean="0"/>
              <a:t>Red, green, blue, yellow, …</a:t>
            </a:r>
          </a:p>
          <a:p>
            <a:r>
              <a:rPr lang="en-US" b="1" i="1" dirty="0" smtClean="0"/>
              <a:t>Marker Style:  </a:t>
            </a:r>
            <a:r>
              <a:rPr lang="en-US" sz="2800" dirty="0" smtClean="0"/>
              <a:t>&lt;None&gt;, Circle, Square, …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Example: </a:t>
            </a:r>
            <a:r>
              <a:rPr lang="en-US" dirty="0" smtClean="0"/>
              <a:t> </a:t>
            </a:r>
            <a:r>
              <a:rPr lang="en-US" i="1" dirty="0" smtClean="0"/>
              <a:t>dashed, red, circle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114800"/>
            <a:ext cx="4986762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ourier"/>
                <a:cs typeface="Courier"/>
              </a:rPr>
              <a:t>&gt;&gt; x = -2:0.05:2;</a:t>
            </a:r>
          </a:p>
          <a:p>
            <a:r>
              <a:rPr lang="en-US" sz="2600" b="1" dirty="0" smtClean="0">
                <a:latin typeface="Courier"/>
                <a:cs typeface="Courier"/>
              </a:rPr>
              <a:t>&gt;&gt; y = power( x, 3 );</a:t>
            </a:r>
          </a:p>
          <a:p>
            <a:r>
              <a:rPr lang="en-US" sz="2600" b="1" dirty="0" smtClean="0">
                <a:latin typeface="Courier"/>
                <a:cs typeface="Courier"/>
              </a:rPr>
              <a:t>&gt;&gt; plot( x, y, ‘--</a:t>
            </a:r>
            <a:r>
              <a:rPr lang="en-US" sz="2600" b="1" dirty="0" err="1" smtClean="0">
                <a:latin typeface="Courier"/>
                <a:cs typeface="Courier"/>
              </a:rPr>
              <a:t>ro</a:t>
            </a:r>
            <a:r>
              <a:rPr lang="en-US" sz="2600" b="1" dirty="0" smtClean="0">
                <a:latin typeface="Courier"/>
                <a:cs typeface="Courier"/>
              </a:rPr>
              <a:t>’ );</a:t>
            </a:r>
          </a:p>
          <a:p>
            <a:r>
              <a:rPr lang="en-US" sz="2600" b="1" dirty="0" smtClean="0">
                <a:latin typeface="Courier"/>
                <a:cs typeface="Courier"/>
              </a:rPr>
              <a:t>&gt;&gt; axis equal;</a:t>
            </a:r>
            <a:endParaRPr lang="en-US" sz="2600" b="1" dirty="0">
              <a:latin typeface="Courier"/>
              <a:cs typeface="Courier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5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Tahoma" pitchFamily="34" charset="0"/>
                <a:cs typeface="Tahoma" pitchFamily="34" charset="0"/>
              </a:rPr>
              <a:t>Screen clipping taken: 6/15/2009, 12:03 AM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endParaRPr kumimoji="0" lang="en-US" sz="5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4149" name="Picture 5" descr="X:\Users\83_SHA~1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0"/>
            <a:ext cx="3276600" cy="2591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736592" cy="4800600"/>
          </a:xfrm>
        </p:spPr>
        <p:txBody>
          <a:bodyPr/>
          <a:lstStyle/>
          <a:p>
            <a:r>
              <a:rPr lang="en-US" dirty="0" err="1" smtClean="0"/>
              <a:t>LineWidth</a:t>
            </a:r>
            <a:r>
              <a:rPr lang="en-US" dirty="0" smtClean="0"/>
              <a:t>, </a:t>
            </a:r>
            <a:r>
              <a:rPr lang="en-US" dirty="0" err="1" smtClean="0"/>
              <a:t>MarkerSize</a:t>
            </a:r>
            <a:endParaRPr lang="en-US" dirty="0" smtClean="0"/>
          </a:p>
          <a:p>
            <a:r>
              <a:rPr lang="en-US" dirty="0" err="1" smtClean="0"/>
              <a:t>MarkerEdgeColor</a:t>
            </a:r>
            <a:r>
              <a:rPr lang="en-US" dirty="0" smtClean="0"/>
              <a:t>, </a:t>
            </a:r>
            <a:r>
              <a:rPr lang="en-US" dirty="0" err="1" smtClean="0"/>
              <a:t>MarkerFaceColor</a:t>
            </a:r>
            <a:endParaRPr lang="en-US" dirty="0" smtClean="0"/>
          </a:p>
          <a:p>
            <a:r>
              <a:rPr lang="en-US" b="1" i="1" dirty="0" smtClean="0"/>
              <a:t>Example: 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thick lines, </a:t>
            </a:r>
          </a:p>
          <a:p>
            <a:pPr lvl="1"/>
            <a:r>
              <a:rPr lang="en-US" i="1" dirty="0" smtClean="0"/>
              <a:t>blue markers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876800"/>
            <a:ext cx="7620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x = -2:0.2:+2;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y = power( x, 3 );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plot( x, y, '--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', 4, …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MarkerEdgeColor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', 'b' );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81200"/>
            <a:ext cx="3317813" cy="268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formatting Commands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9230200"/>
              </p:ext>
            </p:extLst>
          </p:nvPr>
        </p:nvGraphicFramePr>
        <p:xfrm>
          <a:off x="1143000" y="1371600"/>
          <a:ext cx="7633856" cy="1752600"/>
        </p:xfrm>
        <a:graphic>
          <a:graphicData uri="http://schemas.openxmlformats.org/drawingml/2006/table">
            <a:tbl>
              <a:tblPr/>
              <a:tblGrid>
                <a:gridCol w="2986163"/>
                <a:gridCol w="4647693"/>
              </a:tblGrid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xlabel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 't=[0:2pi]')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Sets x-axis label associated with 2D plot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ylabel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 'sin(t)' )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Sets y-axis label associated with 2D plot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title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 't vs. sin(t)' )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Sets the title associated with 2D plot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legend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 'sin(t)',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'</a:t>
                      </a:r>
                      <a:r>
                        <a:rPr lang="en-US" sz="1600" dirty="0" err="1" smtClean="0">
                          <a:latin typeface="Calibri"/>
                          <a:ea typeface="Calibri"/>
                          <a:cs typeface="Times New Roman"/>
                        </a:rPr>
                        <a:t>cos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(t)' )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Sets the legend associated with 2D plot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text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 t[3], sin(t[3]), '3rd value' )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Sets string at specified 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x,y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 location for annotation</a:t>
                      </a:r>
                    </a:p>
                  </a:txBody>
                  <a:tcPr marL="103366" marR="10336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99" y="3429000"/>
          <a:ext cx="7607149" cy="2979420"/>
        </p:xfrm>
        <a:graphic>
          <a:graphicData uri="http://schemas.openxmlformats.org/drawingml/2006/table">
            <a:tbl>
              <a:tblPr/>
              <a:tblGrid>
                <a:gridCol w="2975715"/>
                <a:gridCol w="4631434"/>
              </a:tblGrid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hold </a:t>
                      </a:r>
                      <a:r>
                        <a:rPr lang="en-US" sz="1700" dirty="0" smtClean="0">
                          <a:latin typeface="Calibri"/>
                          <a:ea typeface="Calibri"/>
                          <a:cs typeface="Times New Roman"/>
                        </a:rPr>
                        <a:t>[on|off]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Add to or replace plots in current graph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subplot(2,2,2)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Divides current figure into </a:t>
                      </a:r>
                      <a:r>
                        <a:rPr lang="en-US" sz="1700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m×n</a:t>
                      </a: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 panes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Selects subplot to render next plot into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hFig1 = figure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figure( hFig3 )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Creates  an empty figure window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Selects specified figure window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hCurr = gcf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returns handle to current figure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hAxis = gca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returns handle to current axes for current figure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clf          </a:t>
                      </a:r>
                      <a:r>
                        <a:rPr lang="en-US" sz="1700" dirty="0" err="1">
                          <a:latin typeface="Calibri"/>
                          <a:ea typeface="Calibri"/>
                          <a:cs typeface="Times New Roman"/>
                        </a:rPr>
                        <a:t>clf</a:t>
                      </a: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( hFig1 )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Clear current </a:t>
                      </a:r>
                      <a:r>
                        <a:rPr lang="en-US" sz="1700" dirty="0" smtClean="0">
                          <a:latin typeface="Calibri"/>
                          <a:ea typeface="Calibri"/>
                          <a:cs typeface="Times New Roman"/>
                        </a:rPr>
                        <a:t>or specified figure </a:t>
                      </a: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window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reset( hFig1 )</a:t>
                      </a: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Reset all graphic object properties to </a:t>
                      </a:r>
                      <a:r>
                        <a:rPr lang="en-US" sz="1700" dirty="0" smtClean="0">
                          <a:latin typeface="Calibri"/>
                          <a:ea typeface="Calibri"/>
                          <a:cs typeface="Times New Roman"/>
                        </a:rPr>
                        <a:t>defaults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006" marR="1030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180-C4E3-4FAE-AE33-721FB94FB970}" type="slidenum">
              <a:rPr lang="en-US"/>
              <a:pPr/>
              <a:t>14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538287"/>
          </a:xfrm>
        </p:spPr>
        <p:txBody>
          <a:bodyPr/>
          <a:lstStyle/>
          <a:p>
            <a:r>
              <a:rPr lang="en-US" b="1" dirty="0" smtClean="0"/>
              <a:t>Formatting </a:t>
            </a:r>
            <a:br>
              <a:rPr lang="en-US" b="1" dirty="0" smtClean="0"/>
            </a:br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152400" y="3276600"/>
            <a:ext cx="88392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t = 0:pi/100:2*pi;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plot( t, sin(t), '--co' 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hold on;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plot(t, cos(t), '-.g+' 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xlabel( 't = [0, 2pi]' 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ylabel( 'sin(t) and cos(t)' 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title( 'Value of Sine and Cosine in range [0,2pi]' 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legend( 'sin(t)', 'cos(t)' 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hold off;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"/>
            <a:ext cx="4400550" cy="332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6CCC-92B8-4498-95F5-C7D18451AF3B}" type="slidenum">
              <a:rPr lang="en-US"/>
              <a:pPr/>
              <a:t>15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538287"/>
          </a:xfrm>
        </p:spPr>
        <p:txBody>
          <a:bodyPr/>
          <a:lstStyle/>
          <a:p>
            <a:r>
              <a:rPr lang="en-US" b="1" dirty="0"/>
              <a:t>Scatter Plot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4114800" cy="19050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x, y </a:t>
            </a:r>
            <a:r>
              <a:rPr lang="en-US" dirty="0"/>
              <a:t>can be any </a:t>
            </a:r>
            <a:r>
              <a:rPr lang="en-US" dirty="0" smtClean="0"/>
              <a:t>vector values</a:t>
            </a:r>
            <a:r>
              <a:rPr lang="en-US" dirty="0"/>
              <a:t>, as long as they have </a:t>
            </a:r>
            <a:r>
              <a:rPr lang="en-US" dirty="0" smtClean="0"/>
              <a:t>the same length.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886200"/>
            <a:ext cx="67375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Courier New" pitchFamily="49" charset="0"/>
              </a:rPr>
              <a:t>Example: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x = 0.01*pi:0.01*pi:2*pi;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plot( sin(x),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(x), 'r' 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hold on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plot( sin(x), log(x), 'g' 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hold off</a:t>
            </a:r>
          </a:p>
        </p:txBody>
      </p:sp>
      <p:pic>
        <p:nvPicPr>
          <p:cNvPr id="1187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609600"/>
            <a:ext cx="3660543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EBC1-F00F-416D-8BFA-814D9632104D}" type="slidenum">
              <a:rPr lang="en-US"/>
              <a:pPr/>
              <a:t>16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84308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Overlaying Multiple Plots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onto same figure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approach, </a:t>
            </a:r>
            <a:r>
              <a:rPr lang="en-US" b="1" dirty="0" smtClean="0"/>
              <a:t>vector of y-inputs</a:t>
            </a:r>
            <a:endParaRPr lang="en-US" b="1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696200" cy="4572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sz="2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plot(x</a:t>
            </a:r>
            <a:r>
              <a:rPr lang="en-US" sz="2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, [y1; y2; …], </a:t>
            </a:r>
            <a:r>
              <a:rPr lang="en-US" sz="2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err="1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LineSpec</a:t>
            </a:r>
            <a:r>
              <a:rPr lang="en-US" sz="2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sz="2800" b="1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All lines have the same </a:t>
            </a:r>
            <a:r>
              <a:rPr lang="en-US" sz="2400" dirty="0" smtClean="0"/>
              <a:t>line specifier </a:t>
            </a:r>
            <a:r>
              <a:rPr lang="en-US" sz="2400" dirty="0"/>
              <a:t>if the </a:t>
            </a:r>
            <a:r>
              <a:rPr lang="en-US" sz="2400" dirty="0" smtClean="0"/>
              <a:t>‘</a:t>
            </a:r>
            <a:r>
              <a:rPr lang="en-US" sz="2400" dirty="0" err="1" smtClean="0"/>
              <a:t>LineSpec</a:t>
            </a:r>
            <a:r>
              <a:rPr lang="en-US" sz="2400" dirty="0"/>
              <a:t>’ is </a:t>
            </a:r>
            <a:r>
              <a:rPr lang="en-US" sz="2400" dirty="0" smtClean="0"/>
              <a:t>included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Otherwise, MATLAB </a:t>
            </a:r>
            <a:r>
              <a:rPr lang="en-US" sz="2400" dirty="0" smtClean="0"/>
              <a:t>chooses </a:t>
            </a:r>
            <a:r>
              <a:rPr lang="en-US" sz="2400" dirty="0"/>
              <a:t>color </a:t>
            </a:r>
            <a:r>
              <a:rPr lang="en-US" sz="2400" dirty="0" smtClean="0"/>
              <a:t>automatically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495800"/>
            <a:ext cx="673757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Courier New" pitchFamily="49" charset="0"/>
              </a:rPr>
              <a:t>Example: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x = 0.01*pi:0.01*pi:2*pi;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y = sin(x);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z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plot( x, [y; z] );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0"/>
            <a:ext cx="203279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EBC1-F00F-416D-8BFA-814D9632104D}" type="slidenum">
              <a:rPr lang="en-US"/>
              <a:pPr/>
              <a:t>17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84308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Overlaying Multiple Plots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onto same figure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2nd</a:t>
            </a:r>
            <a:r>
              <a:rPr lang="en-US" dirty="0" smtClean="0"/>
              <a:t> approach, </a:t>
            </a:r>
            <a:r>
              <a:rPr lang="en-US" b="1" dirty="0" smtClean="0"/>
              <a:t>multiple inputs</a:t>
            </a:r>
            <a:endParaRPr lang="en-US" b="1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696200" cy="4572000"/>
          </a:xfrm>
          <a:noFill/>
          <a:ln/>
        </p:spPr>
        <p:txBody>
          <a:bodyPr/>
          <a:lstStyle/>
          <a:p>
            <a:pPr>
              <a:spcBef>
                <a:spcPct val="40000"/>
              </a:spcBef>
              <a:buNone/>
            </a:pPr>
            <a:r>
              <a:rPr lang="en-US" sz="2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plot(x</a:t>
            </a:r>
            <a:r>
              <a:rPr lang="en-US" sz="2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y1,'LineSpec1', …</a:t>
            </a:r>
          </a:p>
          <a:p>
            <a:pPr>
              <a:spcBef>
                <a:spcPct val="40000"/>
              </a:spcBef>
              <a:buNone/>
            </a:pPr>
            <a:r>
              <a:rPr lang="en-US" sz="2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    x, y2,'LineSpec2');</a:t>
            </a:r>
            <a:endParaRPr lang="en-US" sz="2800" b="1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All lines have the same </a:t>
            </a:r>
            <a:r>
              <a:rPr lang="en-US" sz="2400" dirty="0" smtClean="0"/>
              <a:t>line specifier </a:t>
            </a:r>
            <a:r>
              <a:rPr lang="en-US" sz="2400" dirty="0"/>
              <a:t>if the </a:t>
            </a:r>
            <a:r>
              <a:rPr lang="en-US" sz="2400" dirty="0" smtClean="0"/>
              <a:t>‘</a:t>
            </a:r>
            <a:r>
              <a:rPr lang="en-US" sz="2400" dirty="0" err="1" smtClean="0"/>
              <a:t>LineSpec</a:t>
            </a:r>
            <a:r>
              <a:rPr lang="en-US" sz="2400" dirty="0"/>
              <a:t>’ is </a:t>
            </a:r>
            <a:r>
              <a:rPr lang="en-US" sz="2400" dirty="0" smtClean="0"/>
              <a:t>included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Otherwise, MATLAB </a:t>
            </a:r>
            <a:r>
              <a:rPr lang="en-US" sz="2400" dirty="0" smtClean="0"/>
              <a:t>chooses </a:t>
            </a:r>
            <a:r>
              <a:rPr lang="en-US" sz="2400" dirty="0"/>
              <a:t>color </a:t>
            </a:r>
            <a:r>
              <a:rPr lang="en-US" sz="2400" dirty="0" smtClean="0"/>
              <a:t>automatically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495800"/>
            <a:ext cx="673757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Courier New" pitchFamily="49" charset="0"/>
              </a:rPr>
              <a:t>Example: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x = 0.01*pi:0.01*pi:2*pi;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y = sin(x);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z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plot(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x, y, 'r'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 z, 'g'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0"/>
            <a:ext cx="203279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EBC1-F00F-416D-8BFA-814D9632104D}" type="slidenum">
              <a:rPr lang="en-US"/>
              <a:pPr/>
              <a:t>18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84308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Overlaying Multiple Plots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onto same figure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3rd</a:t>
            </a:r>
            <a:r>
              <a:rPr lang="en-US" dirty="0" smtClean="0"/>
              <a:t> approach, </a:t>
            </a:r>
            <a:r>
              <a:rPr lang="en-US" b="1" dirty="0" smtClean="0"/>
              <a:t>use </a:t>
            </a:r>
            <a:r>
              <a:rPr lang="en-US" b="1" dirty="0" smtClean="0">
                <a:solidFill>
                  <a:srgbClr val="00B0F0"/>
                </a:solidFill>
              </a:rPr>
              <a:t>hold</a:t>
            </a:r>
            <a:r>
              <a:rPr lang="en-US" b="1" dirty="0" smtClean="0"/>
              <a:t> command</a:t>
            </a:r>
            <a:endParaRPr lang="en-US" b="1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696200" cy="4572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 dirty="0" smtClean="0"/>
              <a:t>Use hold on, hold off commands: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plot(x, y1, ‘</a:t>
            </a:r>
            <a:r>
              <a:rPr lang="en-US" sz="2000" b="1" dirty="0" err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LineSpec</a:t>
            </a:r>
            <a:r>
              <a:rPr lang="en-US" sz="20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hold on  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Save current figure for overlay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…           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Overlay additional plots here…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hold off 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% any new plot commands will replace current figure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4180344"/>
            <a:ext cx="673757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Courier New" pitchFamily="49" charset="0"/>
              </a:rPr>
              <a:t>Example: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t = 0:0.01*pi:2*pi;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plot(t, sin(t));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hold on;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plot(t,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(t), 'g');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hold off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0"/>
            <a:ext cx="203279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0994-33F1-46AE-996B-B6D87774E188}" type="slidenum">
              <a:rPr lang="en-US"/>
              <a:pPr/>
              <a:t>19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93037" cy="1538287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Subplot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4876800" cy="51816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subplot(</a:t>
            </a:r>
            <a:r>
              <a:rPr lang="en-US" i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m, n, p</a:t>
            </a:r>
            <a:r>
              <a:rPr lang="en-US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= # of rows</a:t>
            </a: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= # of cols</a:t>
            </a: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= index of sub-plot region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/>
              <a:t>Splits </a:t>
            </a:r>
            <a:r>
              <a:rPr lang="en-US" dirty="0"/>
              <a:t>the figure window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m×n</a:t>
            </a:r>
            <a:r>
              <a:rPr lang="en-US" dirty="0" smtClean="0"/>
              <a:t> rectangular subplot regions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dirty="0"/>
              <a:t>The upper left </a:t>
            </a:r>
            <a:r>
              <a:rPr lang="en-US" dirty="0" smtClean="0"/>
              <a:t>subplot is indexed as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the lower right </a:t>
            </a:r>
            <a:r>
              <a:rPr lang="en-US" dirty="0" smtClean="0"/>
              <a:t>subplot is indexed as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m*n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9331" name="Group 35"/>
          <p:cNvGraphicFramePr>
            <a:graphicFrameLocks noGrp="1"/>
          </p:cNvGraphicFramePr>
          <p:nvPr>
            <p:ph sz="half" idx="2"/>
          </p:nvPr>
        </p:nvGraphicFramePr>
        <p:xfrm>
          <a:off x="6096000" y="228600"/>
          <a:ext cx="2630488" cy="1792289"/>
        </p:xfrm>
        <a:graphic>
          <a:graphicData uri="http://schemas.openxmlformats.org/drawingml/2006/table">
            <a:tbl>
              <a:tblPr/>
              <a:tblGrid>
                <a:gridCol w="1316038"/>
                <a:gridCol w="1314450"/>
              </a:tblGrid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(3, 2,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(3, 2,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(3, 2,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(3, 2,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(3, 2,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(3, 2,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subplot_pi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133600"/>
            <a:ext cx="24384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7400" y="4038600"/>
            <a:ext cx="3048000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x = 0:0.1:2;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y = power(x,3);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z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subplot(1,2,1);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plot( x, y 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subplot(1,2,2);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 plot( x, z 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are going to learn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Plotting 2D graphics</a:t>
            </a:r>
          </a:p>
          <a:p>
            <a:pPr lvl="1"/>
            <a:r>
              <a:rPr lang="en-US" dirty="0" smtClean="0"/>
              <a:t>Plot, line attributes, other properties</a:t>
            </a:r>
          </a:p>
          <a:p>
            <a:pPr lvl="1"/>
            <a:r>
              <a:rPr lang="en-US" i="1" dirty="0" smtClean="0"/>
              <a:t>Formatting: </a:t>
            </a:r>
            <a:r>
              <a:rPr lang="en-US" dirty="0" smtClean="0"/>
              <a:t> Labels, titles, legends, …</a:t>
            </a:r>
          </a:p>
          <a:p>
            <a:pPr lvl="1"/>
            <a:r>
              <a:rPr lang="en-US" dirty="0" smtClean="0"/>
              <a:t>Multiple plots (overlaid, sub-plots)</a:t>
            </a:r>
          </a:p>
          <a:p>
            <a:pPr lvl="1"/>
            <a:r>
              <a:rPr lang="en-US" dirty="0" smtClean="0"/>
              <a:t>Other plot commands</a:t>
            </a:r>
          </a:p>
          <a:p>
            <a:r>
              <a:rPr lang="en-US" dirty="0" smtClean="0"/>
              <a:t>Publishing scripts to documents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Microsoft Word</a:t>
            </a:r>
          </a:p>
          <a:p>
            <a:pPr lvl="1"/>
            <a:r>
              <a:rPr lang="en-US" dirty="0" smtClean="0"/>
              <a:t>PDF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plot commands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752600"/>
          <a:ext cx="6912476" cy="1887410"/>
        </p:xfrm>
        <a:graphic>
          <a:graphicData uri="http://schemas.openxmlformats.org/drawingml/2006/table">
            <a:tbl>
              <a:tblPr/>
              <a:tblGrid>
                <a:gridCol w="2769948"/>
                <a:gridCol w="4142528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285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atin typeface="Calibri"/>
                          <a:ea typeface="Calibri"/>
                          <a:cs typeface="Times New Roman"/>
                        </a:rPr>
                        <a:t>axis</a:t>
                      </a:r>
                      <a:r>
                        <a:rPr lang="en-US" sz="1500" b="1" baseline="0" dirty="0" smtClean="0">
                          <a:latin typeface="Calibri"/>
                          <a:ea typeface="Calibri"/>
                          <a:cs typeface="Times New Roman"/>
                        </a:rPr>
                        <a:t>( [</a:t>
                      </a:r>
                      <a:r>
                        <a:rPr lang="en-US" sz="1500" b="1" baseline="0" dirty="0" err="1" smtClean="0">
                          <a:latin typeface="Calibri"/>
                          <a:ea typeface="Calibri"/>
                          <a:cs typeface="Times New Roman"/>
                        </a:rPr>
                        <a:t>xmin</a:t>
                      </a:r>
                      <a:r>
                        <a:rPr lang="en-US" sz="1500" b="1" baseline="0" dirty="0" smtClean="0"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500" b="1" baseline="0" dirty="0" err="1" smtClean="0">
                          <a:latin typeface="Calibri"/>
                          <a:ea typeface="Calibri"/>
                          <a:cs typeface="Times New Roman"/>
                        </a:rPr>
                        <a:t>xmax</a:t>
                      </a:r>
                      <a:r>
                        <a:rPr lang="en-US" sz="1500" b="1" baseline="0" dirty="0" smtClean="0"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500" b="1" baseline="0" dirty="0" err="1" smtClean="0">
                          <a:latin typeface="Calibri"/>
                          <a:ea typeface="Calibri"/>
                          <a:cs typeface="Times New Roman"/>
                        </a:rPr>
                        <a:t>ymin</a:t>
                      </a:r>
                      <a:r>
                        <a:rPr lang="en-US" sz="1500" b="1" baseline="0" dirty="0" smtClean="0"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500" b="1" baseline="0" dirty="0" err="1" smtClean="0">
                          <a:latin typeface="Calibri"/>
                          <a:ea typeface="Calibri"/>
                          <a:cs typeface="Times New Roman"/>
                        </a:rPr>
                        <a:t>ymax</a:t>
                      </a:r>
                      <a:r>
                        <a:rPr lang="en-US" sz="1500" b="1" baseline="0" dirty="0" smtClean="0">
                          <a:latin typeface="Calibri"/>
                          <a:ea typeface="Calibri"/>
                          <a:cs typeface="Times New Roman"/>
                        </a:rPr>
                        <a:t>] )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Limits on display range for x and y axis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atin typeface="Calibri"/>
                          <a:ea typeface="Calibri"/>
                          <a:cs typeface="Times New Roman"/>
                        </a:rPr>
                        <a:t>axis</a:t>
                      </a:r>
                      <a:r>
                        <a:rPr lang="en-US" sz="15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equal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Use same scale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for both x and y axes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097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atin typeface="Calibri"/>
                          <a:ea typeface="Calibri"/>
                          <a:cs typeface="Times New Roman"/>
                        </a:rPr>
                        <a:t>axis square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Set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axes region to be square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atin typeface="Calibri"/>
                          <a:ea typeface="Calibri"/>
                          <a:cs typeface="Times New Roman"/>
                        </a:rPr>
                        <a:t>grid </a:t>
                      </a:r>
                      <a:r>
                        <a:rPr lang="en-US" sz="1500" b="0" dirty="0" smtClean="0">
                          <a:latin typeface="Calibri"/>
                          <a:ea typeface="Calibri"/>
                          <a:cs typeface="Times New Roman"/>
                        </a:rPr>
                        <a:t>[on|off]</a:t>
                      </a:r>
                      <a:endParaRPr lang="en-US" sz="15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add / remove grid lines from plot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416" marR="9541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733800"/>
            <a:ext cx="35453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53200" y="4038600"/>
            <a:ext cx="1056700" cy="584775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equal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5943600" y="4330988"/>
            <a:ext cx="609600" cy="1241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962400"/>
            <a:ext cx="1606530" cy="584775"/>
          </a:xfrm>
          <a:prstGeom prst="rect">
            <a:avLst/>
          </a:prstGeom>
          <a:solidFill>
            <a:schemeClr val="bg1"/>
          </a:solidFill>
          <a:ln w="444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min/max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216130" y="4254788"/>
            <a:ext cx="450870" cy="1241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5562600"/>
            <a:ext cx="1279325" cy="584775"/>
          </a:xfrm>
          <a:prstGeom prst="rect">
            <a:avLst/>
          </a:prstGeom>
          <a:solidFill>
            <a:schemeClr val="bg1"/>
          </a:solidFill>
          <a:ln w="444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square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1888925" y="5854988"/>
            <a:ext cx="854275" cy="1241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00" y="5562600"/>
            <a:ext cx="1366080" cy="584775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grid on</a:t>
            </a:r>
            <a:endParaRPr lang="en-US" sz="32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rot="10800000" flipV="1">
            <a:off x="6019800" y="5854988"/>
            <a:ext cx="762000" cy="1241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88A3-2AE9-411A-9308-40F4B7BE8110}" type="slidenum">
              <a:rPr lang="en-US"/>
              <a:pPr/>
              <a:t>21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538287"/>
          </a:xfrm>
        </p:spPr>
        <p:txBody>
          <a:bodyPr/>
          <a:lstStyle/>
          <a:p>
            <a:r>
              <a:rPr lang="en-US" b="1" dirty="0"/>
              <a:t>Edit Plot Directly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924800" cy="38862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dirty="0"/>
              <a:t>You can edit a plot </a:t>
            </a:r>
            <a:r>
              <a:rPr lang="en-US" dirty="0" smtClean="0"/>
              <a:t>directly by: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/>
              <a:t>Click on </a:t>
            </a:r>
            <a:r>
              <a:rPr lang="en-US" b="1" dirty="0" smtClean="0">
                <a:solidFill>
                  <a:srgbClr val="00B0F0"/>
                </a:solidFill>
              </a:rPr>
              <a:t>Tools </a:t>
            </a:r>
            <a:r>
              <a:rPr lang="en-US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→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Edit </a:t>
            </a:r>
            <a:r>
              <a:rPr lang="en-US" b="1" dirty="0" smtClean="0">
                <a:solidFill>
                  <a:srgbClr val="00B0F0"/>
                </a:solidFill>
              </a:rPr>
              <a:t>Plot </a:t>
            </a:r>
            <a:r>
              <a:rPr lang="en-US" dirty="0" smtClean="0"/>
              <a:t>menu item in the figure window.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/>
              <a:t>Double </a:t>
            </a:r>
            <a:r>
              <a:rPr lang="en-US" dirty="0"/>
              <a:t>click any </a:t>
            </a:r>
            <a:r>
              <a:rPr lang="en-US" dirty="0" smtClean="0"/>
              <a:t>item that is part </a:t>
            </a:r>
            <a:r>
              <a:rPr lang="en-US" dirty="0"/>
              <a:t>of </a:t>
            </a:r>
            <a:r>
              <a:rPr lang="en-US" dirty="0" smtClean="0"/>
              <a:t>the plot </a:t>
            </a:r>
            <a:r>
              <a:rPr lang="en-US" dirty="0"/>
              <a:t>you want to change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/>
              <a:t>Change </a:t>
            </a:r>
            <a:r>
              <a:rPr lang="en-US" dirty="0"/>
              <a:t>the properties </a:t>
            </a:r>
            <a:r>
              <a:rPr lang="en-US" dirty="0" smtClean="0"/>
              <a:t>of that item in </a:t>
            </a:r>
            <a:r>
              <a:rPr lang="en-US" dirty="0"/>
              <a:t>the new window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5F6E2-52B4-4F19-A429-473C2F694BC0}" type="slidenum">
              <a:rPr lang="en-US"/>
              <a:pPr/>
              <a:t>22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538287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New Blank </a:t>
            </a:r>
            <a:r>
              <a:rPr lang="en-US" dirty="0"/>
              <a:t>Figure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543800" cy="3657600"/>
          </a:xfrm>
          <a:noFill/>
          <a:ln/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dirty="0" smtClean="0">
                <a:solidFill>
                  <a:srgbClr val="333399"/>
                </a:solidFill>
              </a:rPr>
              <a:t>	     </a:t>
            </a:r>
            <a:r>
              <a:rPr lang="en-US" dirty="0" smtClean="0"/>
              <a:t>create new blank figure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figure(index)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create or select figure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b="1" dirty="0" err="1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gcf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  get current figure handle (index).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dirty="0" smtClean="0"/>
              <a:t>All </a:t>
            </a:r>
            <a:r>
              <a:rPr lang="en-US" dirty="0"/>
              <a:t>new </a:t>
            </a:r>
            <a:r>
              <a:rPr lang="en-US" dirty="0" smtClean="0"/>
              <a:t>plot commands affect the current active figure window.</a:t>
            </a:r>
            <a:endParaRPr lang="en-US" dirty="0"/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572000"/>
            <a:ext cx="2176992" cy="19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7553-C701-43FB-AFE1-B9A624B83447}" type="slidenum">
              <a:rPr lang="en-US"/>
              <a:pPr/>
              <a:t>23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538287"/>
          </a:xfrm>
        </p:spPr>
        <p:txBody>
          <a:bodyPr/>
          <a:lstStyle/>
          <a:p>
            <a:r>
              <a:rPr lang="en-US" dirty="0" smtClean="0"/>
              <a:t>Other Plotting Commands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799" y="1600200"/>
          <a:ext cx="7955805" cy="1577340"/>
        </p:xfrm>
        <a:graphic>
          <a:graphicData uri="http://schemas.openxmlformats.org/drawingml/2006/table">
            <a:tbl>
              <a:tblPr/>
              <a:tblGrid>
                <a:gridCol w="967407"/>
                <a:gridCol w="2778264"/>
                <a:gridCol w="4210134"/>
              </a:tblGrid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Example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hist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hist( y, nbins );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Displays a histogram showing distribution of data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fplot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fplot('function</a:t>
                      </a: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', limits, LineSpec</a:t>
                      </a: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);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Plots function between specified limits.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semilogx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semilogx( x, y );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Draw plot with logarithmic scale for x-axis.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semilogy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semilogy( x, y );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Draw plot with logarithmic scale for y-axis.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loglog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Calibri"/>
                          <a:ea typeface="Calibri"/>
                          <a:cs typeface="Times New Roman"/>
                        </a:rPr>
                        <a:t>loglog( x, y );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Draw plot with logarithmic scale for both axes. </a:t>
                      </a:r>
                    </a:p>
                  </a:txBody>
                  <a:tcPr marL="92938" marR="9293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3429000"/>
            <a:ext cx="243464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&gt;&gt; a = rand( 1, 10000 );</a:t>
            </a:r>
          </a:p>
          <a:p>
            <a:r>
              <a:rPr lang="en-US" dirty="0" smtClean="0"/>
              <a:t>&gt;&gt; b = rand( 1, 10000 );</a:t>
            </a:r>
          </a:p>
          <a:p>
            <a:r>
              <a:rPr lang="en-US" dirty="0" smtClean="0"/>
              <a:t>&gt;&gt; c = a + b;</a:t>
            </a:r>
          </a:p>
          <a:p>
            <a:r>
              <a:rPr lang="en-US" dirty="0" smtClean="0"/>
              <a:t>&gt;&gt; hist( c, 30 );</a:t>
            </a: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800600"/>
            <a:ext cx="240382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77000" y="3505200"/>
            <a:ext cx="222894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&gt;&gt; x=0:.25:10;</a:t>
            </a:r>
          </a:p>
          <a:p>
            <a:r>
              <a:rPr lang="en-US" dirty="0" smtClean="0"/>
              <a:t>&gt;&gt; y=2*exp(-2*x);</a:t>
            </a:r>
          </a:p>
          <a:p>
            <a:r>
              <a:rPr lang="en-US" dirty="0" smtClean="0"/>
              <a:t>&gt;&gt; semilogx( x, y, ‘g’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5867400"/>
            <a:ext cx="228395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&gt;&gt; fnch = @tanh;</a:t>
            </a:r>
          </a:p>
          <a:p>
            <a:r>
              <a:rPr lang="en-US" dirty="0" smtClean="0"/>
              <a:t>&gt;&gt; fplot( fnch, [-2 2] );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05200"/>
            <a:ext cx="267995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724400"/>
            <a:ext cx="232446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Plotting Commands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066799" y="1524000"/>
          <a:ext cx="7824303" cy="1905001"/>
        </p:xfrm>
        <a:graphic>
          <a:graphicData uri="http://schemas.openxmlformats.org/drawingml/2006/table">
            <a:tbl>
              <a:tblPr/>
              <a:tblGrid>
                <a:gridCol w="711999"/>
                <a:gridCol w="2782145"/>
                <a:gridCol w="4330159"/>
              </a:tblGrid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Example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91A7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bar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bar(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y</a:t>
                      </a: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);</a:t>
                      </a: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Draw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a</a:t>
                      </a: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 vertical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bar graph.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barh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Calibri"/>
                          <a:ea typeface="Calibri"/>
                          <a:cs typeface="Times New Roman"/>
                        </a:rPr>
                        <a:t>barh</a:t>
                      </a: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( y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);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Draw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a</a:t>
                      </a: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 horizontal bar graph.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stairs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stairs(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y );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Draws a stair step graph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of the elements of Y.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stem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stem( y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);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Plots data as lines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 extending from baseline to stem.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pie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pie</a:t>
                      </a:r>
                      <a:r>
                        <a:rPr lang="en-US" sz="1500" baseline="0" dirty="0" smtClean="0">
                          <a:latin typeface="Calibri"/>
                          <a:ea typeface="Calibri"/>
                          <a:cs typeface="Times New Roman"/>
                        </a:rPr>
                        <a:t>( Y );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Draws a pie chart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E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Calibri"/>
                          <a:ea typeface="Calibri"/>
                          <a:cs typeface="Times New Roman"/>
                        </a:rPr>
                        <a:t>polar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polar( theta, rho </a:t>
                      </a:r>
                      <a:r>
                        <a:rPr lang="en-US" sz="1500" dirty="0" smtClean="0">
                          <a:latin typeface="Calibri"/>
                          <a:ea typeface="Calibri"/>
                          <a:cs typeface="Times New Roman"/>
                        </a:rPr>
                        <a:t>);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alibri"/>
                          <a:ea typeface="Calibri"/>
                          <a:cs typeface="Times New Roman"/>
                        </a:rPr>
                        <a:t>plot x vs. y in polar coordinates.</a:t>
                      </a:r>
                    </a:p>
                  </a:txBody>
                  <a:tcPr marL="96305" marR="9630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5486400"/>
            <a:ext cx="229158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s-ES" dirty="0" smtClean="0"/>
              <a:t>Y = randn( 3, 5 );</a:t>
            </a:r>
          </a:p>
          <a:p>
            <a:r>
              <a:rPr lang="es-ES" dirty="0" smtClean="0"/>
              <a:t>&gt;&gt; h = bar(Y);</a:t>
            </a:r>
          </a:p>
          <a:p>
            <a:r>
              <a:rPr lang="es-ES" dirty="0" smtClean="0"/>
              <a:t>&gt;&gt; colormap summer;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224893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3657600"/>
            <a:ext cx="256833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s-ES" dirty="0" smtClean="0"/>
              <a:t>x = [1 3 0.5 2.5 2];</a:t>
            </a:r>
          </a:p>
          <a:p>
            <a:r>
              <a:rPr lang="es-ES" dirty="0" smtClean="0"/>
              <a:t>&gt;&gt; explode = [0 1 0 0 0];</a:t>
            </a:r>
          </a:p>
          <a:p>
            <a:r>
              <a:rPr lang="es-ES" dirty="0" smtClean="0"/>
              <a:t>&gt;&gt; pie( x, explode );</a:t>
            </a:r>
          </a:p>
          <a:p>
            <a:r>
              <a:rPr lang="es-ES" dirty="0" smtClean="0"/>
              <a:t>&gt;&gt; colormap( cool );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53200" y="5715000"/>
            <a:ext cx="201369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&gt;&gt; t = 0:0.01:6*pi;</a:t>
            </a:r>
          </a:p>
          <a:p>
            <a:r>
              <a:rPr lang="fr-FR" dirty="0" smtClean="0"/>
              <a:t>&gt;&gt; r = </a:t>
            </a:r>
            <a:r>
              <a:rPr lang="fr-FR" dirty="0" err="1" smtClean="0"/>
              <a:t>exp</a:t>
            </a:r>
            <a:r>
              <a:rPr lang="fr-FR" dirty="0" smtClean="0"/>
              <a:t>( .1 * t );</a:t>
            </a:r>
          </a:p>
          <a:p>
            <a:r>
              <a:rPr lang="fr-FR" dirty="0" smtClean="0"/>
              <a:t>&gt;&gt; polar( t, r, '-b' )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876800"/>
            <a:ext cx="229797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505200"/>
            <a:ext cx="1945458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Taking Quizzes/Midterms/Exams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r>
              <a:rPr lang="en-US" dirty="0" smtClean="0"/>
              <a:t>See related slides from Monday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3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Publishing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r>
              <a:rPr lang="en-US" dirty="0" smtClean="0"/>
              <a:t>Output your scripts as HTML, PDF or Microsoft Word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publishable script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47800"/>
            <a:ext cx="7808912" cy="5181600"/>
          </a:xfrm>
        </p:spPr>
        <p:txBody>
          <a:bodyPr>
            <a:normAutofit fontScale="40000" lnSpcReduction="20000"/>
          </a:bodyPr>
          <a:lstStyle/>
          <a:p>
            <a:r>
              <a:rPr lang="en-US" sz="5100" dirty="0" smtClean="0"/>
              <a:t>Same as regular script except for </a:t>
            </a:r>
            <a:r>
              <a:rPr lang="en-US" sz="5100" b="1" dirty="0" smtClean="0">
                <a:solidFill>
                  <a:srgbClr val="00B050"/>
                </a:solidFill>
              </a:rPr>
              <a:t>%%</a:t>
            </a:r>
            <a:r>
              <a:rPr lang="en-US" sz="5100" dirty="0" smtClean="0"/>
              <a:t> command, which acts like a comment but is also used to separate commands into groups (cells) for publication purposes.</a:t>
            </a:r>
          </a:p>
          <a:p>
            <a:pPr>
              <a:buNone/>
            </a:pPr>
            <a:r>
              <a:rPr lang="en-US" sz="5100" b="1" dirty="0" smtClean="0"/>
              <a:t>Example:</a:t>
            </a:r>
            <a:endParaRPr lang="en-US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b="1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%% Publishing Reports - Simple Example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b="1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%% Area of a Circle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 Let us draw a circle in polar coordinates given by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 t = 0:0.01:2*pi;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 r(t) = 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smtClean="0">
                <a:latin typeface="Cordia New" pitchFamily="34" charset="-34"/>
                <a:cs typeface="Cordia New" pitchFamily="34" charset="-34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b="1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%% Create Vectors t and r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500" dirty="0" smtClean="0">
                <a:latin typeface="Cordia New" pitchFamily="34" charset="-34"/>
                <a:cs typeface="Cordia New" pitchFamily="34" charset="-34"/>
              </a:rPr>
              <a:t>t = </a:t>
            </a:r>
            <a:r>
              <a:rPr lang="fr-FR" sz="4500" dirty="0" err="1" smtClean="0">
                <a:latin typeface="Cordia New" pitchFamily="34" charset="-34"/>
                <a:cs typeface="Cordia New" pitchFamily="34" charset="-34"/>
              </a:rPr>
              <a:t>linspace</a:t>
            </a:r>
            <a:r>
              <a:rPr lang="fr-FR" sz="4500" dirty="0" smtClean="0">
                <a:latin typeface="Cordia New" pitchFamily="34" charset="-34"/>
                <a:cs typeface="Cordia New" pitchFamily="34" charset="-34"/>
              </a:rPr>
              <a:t>( 0, 2*pi, 360 );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500" dirty="0" smtClean="0">
                <a:latin typeface="Cordia New" pitchFamily="34" charset="-34"/>
                <a:cs typeface="Cordia New" pitchFamily="34" charset="-34"/>
              </a:rPr>
              <a:t>r = t;                </a:t>
            </a:r>
            <a:r>
              <a:rPr lang="fr-FR" sz="4500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 </a:t>
            </a:r>
            <a:r>
              <a:rPr lang="fr-FR" sz="4500" dirty="0" err="1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make</a:t>
            </a:r>
            <a:r>
              <a:rPr lang="fr-FR" sz="4500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 r </a:t>
            </a:r>
            <a:r>
              <a:rPr lang="fr-FR" sz="4500" dirty="0" err="1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same</a:t>
            </a:r>
            <a:r>
              <a:rPr lang="fr-FR" sz="4500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 size as 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smtClean="0">
                <a:latin typeface="Cordia New" pitchFamily="34" charset="-34"/>
                <a:cs typeface="Cordia New" pitchFamily="34" charset="-34"/>
              </a:rPr>
              <a:t>r(1:end) = 2;   </a:t>
            </a:r>
            <a:r>
              <a:rPr lang="en-US" sz="4500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 set radius to 2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smtClean="0">
                <a:latin typeface="Cordia New" pitchFamily="34" charset="-34"/>
                <a:cs typeface="Cordia New" pitchFamily="34" charset="-34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b="1" dirty="0" smtClean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%% Now plot t vs. r using polar plot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smtClean="0">
                <a:latin typeface="Cordia New" pitchFamily="34" charset="-34"/>
                <a:cs typeface="Cordia New" pitchFamily="34" charset="-34"/>
              </a:rPr>
              <a:t>polar( t, r, '</a:t>
            </a:r>
            <a:r>
              <a:rPr lang="en-US" sz="4500" dirty="0" err="1" smtClean="0">
                <a:latin typeface="Cordia New" pitchFamily="34" charset="-34"/>
                <a:cs typeface="Cordia New" pitchFamily="34" charset="-34"/>
              </a:rPr>
              <a:t>ro</a:t>
            </a:r>
            <a:r>
              <a:rPr lang="en-US" sz="4500" dirty="0" smtClean="0">
                <a:latin typeface="Cordia New" pitchFamily="34" charset="-34"/>
                <a:cs typeface="Cordia New" pitchFamily="34" charset="-34"/>
              </a:rPr>
              <a:t>' );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00" y="4038600"/>
            <a:ext cx="34290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Remember to save script file as </a:t>
            </a:r>
            <a:r>
              <a:rPr lang="en-US" sz="2800" i="1" dirty="0" err="1" smtClean="0">
                <a:latin typeface="Cordia New" pitchFamily="34" charset="-34"/>
                <a:cs typeface="Cordia New" pitchFamily="34" charset="-34"/>
              </a:rPr>
              <a:t>pub_circle.m</a:t>
            </a:r>
            <a:endParaRPr lang="en-US" sz="2800" i="1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Publish Example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4227512" cy="460851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To publish the script</a:t>
            </a:r>
          </a:p>
          <a:p>
            <a:pPr>
              <a:buNone/>
            </a:pPr>
            <a:r>
              <a:rPr lang="en-US" dirty="0" smtClean="0"/>
              <a:t>in HTML</a:t>
            </a:r>
          </a:p>
          <a:p>
            <a:pPr>
              <a:buNone/>
            </a:pPr>
            <a:r>
              <a:rPr lang="en-US" dirty="0" smtClean="0">
                <a:latin typeface="Cordia New" pitchFamily="34" charset="-34"/>
                <a:cs typeface="Cordia New" pitchFamily="34" charset="-34"/>
              </a:rPr>
              <a:t>&gt;&gt; publish( </a:t>
            </a:r>
            <a:r>
              <a:rPr lang="en-US" dirty="0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'</a:t>
            </a:r>
            <a:r>
              <a:rPr lang="en-US" dirty="0" err="1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pub_circle</a:t>
            </a:r>
            <a:r>
              <a:rPr lang="en-US" dirty="0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'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'html'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)</a:t>
            </a:r>
          </a:p>
          <a:p>
            <a:pPr>
              <a:buNone/>
            </a:pPr>
            <a:r>
              <a:rPr lang="en-US" sz="2600" dirty="0" smtClean="0">
                <a:cs typeface="Cordia New" pitchFamily="34" charset="-34"/>
              </a:rPr>
              <a:t>Or in MS Word</a:t>
            </a:r>
          </a:p>
          <a:p>
            <a:pPr>
              <a:buNone/>
            </a:pPr>
            <a:r>
              <a:rPr lang="en-US" dirty="0" smtClean="0">
                <a:latin typeface="Cordia New" pitchFamily="34" charset="-34"/>
                <a:cs typeface="Cordia New" pitchFamily="34" charset="-34"/>
              </a:rPr>
              <a:t>&gt;&gt; publish( </a:t>
            </a:r>
            <a:r>
              <a:rPr lang="en-US" dirty="0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'</a:t>
            </a:r>
            <a:r>
              <a:rPr lang="en-US" dirty="0" err="1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pub_circle</a:t>
            </a:r>
            <a:r>
              <a:rPr lang="en-US" dirty="0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'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‘doc'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)</a:t>
            </a:r>
          </a:p>
          <a:p>
            <a:pPr>
              <a:buNone/>
            </a:pPr>
            <a:endParaRPr lang="en-US" dirty="0" smtClean="0">
              <a:latin typeface="Cordia New" pitchFamily="34" charset="-34"/>
              <a:cs typeface="Cordia New" pitchFamily="34" charset="-34"/>
            </a:endParaRPr>
          </a:p>
          <a:p>
            <a:pPr>
              <a:buNone/>
            </a:pPr>
            <a:r>
              <a:rPr lang="en-US" dirty="0" smtClean="0">
                <a:cs typeface="Cordia New" pitchFamily="34" charset="-34"/>
              </a:rPr>
              <a:t>To view published file:</a:t>
            </a:r>
          </a:p>
          <a:p>
            <a:pPr>
              <a:buNone/>
            </a:pPr>
            <a:r>
              <a:rPr lang="en-US" dirty="0" smtClean="0">
                <a:latin typeface="Cordia New" pitchFamily="34" charset="-34"/>
                <a:cs typeface="Cordia New" pitchFamily="34" charset="-34"/>
              </a:rPr>
              <a:t>&gt;&gt; open html/pub_circle.html</a:t>
            </a:r>
          </a:p>
          <a:p>
            <a:pPr>
              <a:buNone/>
            </a:pPr>
            <a:r>
              <a:rPr lang="en-US" sz="2600" dirty="0" smtClean="0">
                <a:cs typeface="Cordia New" pitchFamily="34" charset="-34"/>
              </a:rPr>
              <a:t>Or</a:t>
            </a:r>
          </a:p>
          <a:p>
            <a:pPr>
              <a:buNone/>
            </a:pPr>
            <a:r>
              <a:rPr lang="en-US" dirty="0" smtClean="0">
                <a:latin typeface="Cordia New" pitchFamily="34" charset="-34"/>
                <a:cs typeface="Cordia New" pitchFamily="34" charset="-34"/>
              </a:rPr>
              <a:t>&gt;&gt; open html/pub_circle.doc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3048000" y="4953000"/>
            <a:ext cx="2133600" cy="304800"/>
          </a:xfrm>
          <a:prstGeom prst="bentConnector3">
            <a:avLst>
              <a:gd name="adj1" fmla="val 0"/>
            </a:avLst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066800"/>
            <a:ext cx="348620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19200" y="6019800"/>
            <a:ext cx="64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Note:  </a:t>
            </a:r>
            <a:r>
              <a:rPr lang="en-US" dirty="0" smtClean="0"/>
              <a:t>You can also publish from the script Editor window </a:t>
            </a:r>
          </a:p>
          <a:p>
            <a:r>
              <a:rPr lang="en-US" dirty="0" smtClean="0"/>
              <a:t>using the </a:t>
            </a:r>
            <a:r>
              <a:rPr lang="en-US" dirty="0" err="1" smtClean="0">
                <a:solidFill>
                  <a:srgbClr val="00B0F0"/>
                </a:solidFill>
              </a:rPr>
              <a:t>File</a:t>
            </a:r>
            <a:r>
              <a:rPr lang="en-US" dirty="0" err="1" smtClean="0">
                <a:solidFill>
                  <a:srgbClr val="00B0F0"/>
                </a:solidFill>
                <a:latin typeface="Times New Roman"/>
                <a:cs typeface="Times New Roman"/>
              </a:rPr>
              <a:t>→Publish</a:t>
            </a:r>
            <a:r>
              <a:rPr lang="en-US" dirty="0" smtClean="0">
                <a:solidFill>
                  <a:srgbClr val="00B0F0"/>
                </a:solidFill>
                <a:latin typeface="Times New Roman"/>
                <a:cs typeface="Times New Roman"/>
              </a:rPr>
              <a:t> &lt;</a:t>
            </a:r>
            <a:r>
              <a:rPr lang="en-US" dirty="0" err="1" smtClean="0">
                <a:solidFill>
                  <a:srgbClr val="00B0F0"/>
                </a:solidFill>
                <a:latin typeface="Times New Roman"/>
                <a:cs typeface="Times New Roman"/>
              </a:rPr>
              <a:t>scriptname</a:t>
            </a:r>
            <a:r>
              <a:rPr lang="en-US" dirty="0" smtClean="0">
                <a:solidFill>
                  <a:srgbClr val="00B0F0"/>
                </a:solidFill>
                <a:latin typeface="Times New Roman"/>
                <a:cs typeface="Times New Roman"/>
              </a:rPr>
              <a:t>&gt; </a:t>
            </a:r>
            <a:r>
              <a:rPr lang="en-US" dirty="0" smtClean="0">
                <a:cs typeface="Times New Roman"/>
              </a:rPr>
              <a:t>menu item, defaults to HMTL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 Markup for Publishing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676400"/>
            <a:ext cx="3810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Bold Text</a:t>
            </a:r>
          </a:p>
          <a:p>
            <a:pPr lvl="1"/>
            <a:r>
              <a:rPr lang="en-US" dirty="0" smtClean="0"/>
              <a:t>Use *&lt;string&gt;*</a:t>
            </a:r>
          </a:p>
          <a:p>
            <a:pPr lvl="1"/>
            <a:r>
              <a:rPr lang="en-US" dirty="0" smtClean="0"/>
              <a:t>*Bold Text*</a:t>
            </a:r>
          </a:p>
          <a:p>
            <a:r>
              <a:rPr lang="en-US" dirty="0" smtClean="0"/>
              <a:t>Italics</a:t>
            </a:r>
          </a:p>
          <a:p>
            <a:pPr lvl="1"/>
            <a:r>
              <a:rPr lang="en-US" dirty="0" smtClean="0"/>
              <a:t>Use _&lt;string&gt;_</a:t>
            </a:r>
          </a:p>
          <a:p>
            <a:pPr lvl="1"/>
            <a:r>
              <a:rPr lang="en-US" dirty="0" smtClean="0"/>
              <a:t>_Italic Text_</a:t>
            </a:r>
          </a:p>
          <a:p>
            <a:r>
              <a:rPr lang="en-US" dirty="0" err="1" smtClean="0"/>
              <a:t>Monospacing</a:t>
            </a:r>
            <a:endParaRPr lang="en-US" dirty="0" smtClean="0"/>
          </a:p>
          <a:p>
            <a:pPr lvl="1"/>
            <a:r>
              <a:rPr lang="en-US" dirty="0" smtClean="0"/>
              <a:t>Use |&lt;string&gt;|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monospace</a:t>
            </a:r>
            <a:r>
              <a:rPr lang="en-US" dirty="0" smtClean="0"/>
              <a:t> text|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Hyperlinked Text</a:t>
            </a:r>
          </a:p>
          <a:p>
            <a:pPr lvl="1"/>
            <a:r>
              <a:rPr lang="en-US" dirty="0" smtClean="0"/>
              <a:t>&lt;URL string&gt;</a:t>
            </a:r>
          </a:p>
          <a:p>
            <a:pPr lvl="1"/>
            <a:r>
              <a:rPr lang="en-US" dirty="0" smtClean="0"/>
              <a:t>&lt;http://www.mathworks.com </a:t>
            </a:r>
            <a:r>
              <a:rPr lang="en-US" dirty="0" err="1" smtClean="0"/>
              <a:t>linktext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Bulleted Text Items</a:t>
            </a:r>
          </a:p>
          <a:p>
            <a:pPr lvl="2"/>
            <a:r>
              <a:rPr lang="en-US" dirty="0" smtClean="0"/>
              <a:t>* Item 1</a:t>
            </a:r>
          </a:p>
          <a:p>
            <a:pPr lvl="2"/>
            <a:r>
              <a:rPr lang="en-US" dirty="0" smtClean="0"/>
              <a:t>* Item 2</a:t>
            </a:r>
          </a:p>
          <a:p>
            <a:r>
              <a:rPr lang="en-US" dirty="0" smtClean="0"/>
              <a:t>Numbered Items</a:t>
            </a:r>
          </a:p>
          <a:p>
            <a:pPr lvl="2"/>
            <a:r>
              <a:rPr lang="en-US" dirty="0" smtClean="0"/>
              <a:t># Item 1</a:t>
            </a:r>
          </a:p>
          <a:p>
            <a:pPr lvl="2"/>
            <a:r>
              <a:rPr lang="en-US" dirty="0" smtClean="0"/>
              <a:t># Item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6019800"/>
            <a:ext cx="590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Note:  </a:t>
            </a:r>
            <a:r>
              <a:rPr lang="en-US" dirty="0" smtClean="0"/>
              <a:t>You can also use the Editor window to do text markup</a:t>
            </a:r>
          </a:p>
          <a:p>
            <a:r>
              <a:rPr lang="en-US" dirty="0" smtClean="0"/>
              <a:t>using the </a:t>
            </a:r>
            <a:r>
              <a:rPr lang="en-US" dirty="0" err="1" smtClean="0">
                <a:solidFill>
                  <a:srgbClr val="00B0F0"/>
                </a:solidFill>
              </a:rPr>
              <a:t>Cell</a:t>
            </a:r>
            <a:r>
              <a:rPr lang="en-US" dirty="0" err="1" smtClean="0">
                <a:solidFill>
                  <a:srgbClr val="00B0F0"/>
                </a:solidFill>
                <a:latin typeface="Times New Roman"/>
                <a:cs typeface="Times New Roman"/>
              </a:rPr>
              <a:t>→Insert</a:t>
            </a:r>
            <a:r>
              <a:rPr lang="en-US" dirty="0" smtClean="0">
                <a:solidFill>
                  <a:srgbClr val="00B0F0"/>
                </a:solidFill>
                <a:latin typeface="Times New Roman"/>
                <a:cs typeface="Times New Roman"/>
              </a:rPr>
              <a:t> Text Markup →&lt;???&gt; </a:t>
            </a:r>
            <a:r>
              <a:rPr lang="en-US" dirty="0" smtClean="0">
                <a:cs typeface="Times New Roman"/>
              </a:rPr>
              <a:t>menu item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first, let’s talk about the colon operator!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Reminder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7808912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Today we learned</a:t>
            </a:r>
          </a:p>
          <a:p>
            <a:pPr lvl="1"/>
            <a:r>
              <a:rPr lang="en-US" dirty="0" smtClean="0"/>
              <a:t>2D Plotting (Plot command)</a:t>
            </a:r>
          </a:p>
          <a:p>
            <a:pPr lvl="2"/>
            <a:r>
              <a:rPr lang="en-US" dirty="0" smtClean="0"/>
              <a:t>Line Specifiers, Other Properties</a:t>
            </a:r>
          </a:p>
          <a:p>
            <a:pPr lvl="2"/>
            <a:r>
              <a:rPr lang="en-US" dirty="0" smtClean="0"/>
              <a:t>Multiple Plots </a:t>
            </a:r>
          </a:p>
          <a:p>
            <a:pPr lvl="3"/>
            <a:r>
              <a:rPr lang="en-US" dirty="0" smtClean="0"/>
              <a:t>overlaying in same figure</a:t>
            </a:r>
          </a:p>
          <a:p>
            <a:pPr lvl="3"/>
            <a:r>
              <a:rPr lang="en-US" dirty="0" smtClean="0"/>
              <a:t>sub-plots in same figure</a:t>
            </a:r>
          </a:p>
          <a:p>
            <a:pPr lvl="2"/>
            <a:r>
              <a:rPr lang="en-US" dirty="0" smtClean="0"/>
              <a:t>Formatting commands &amp; Other plotting commands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r>
              <a:rPr lang="en-US" dirty="0" smtClean="0"/>
              <a:t>Read the corresponding chapters in </a:t>
            </a:r>
            <a:r>
              <a:rPr lang="en-US" dirty="0" err="1" smtClean="0"/>
              <a:t>Attaway</a:t>
            </a:r>
            <a:endParaRPr lang="en-US" dirty="0" smtClean="0"/>
          </a:p>
          <a:p>
            <a:pPr lvl="2"/>
            <a:r>
              <a:rPr lang="en-US" dirty="0" smtClean="0"/>
              <a:t>Try plotting &amp; publishing commands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Matrices, Vectors, and Scalars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Colon</a:t>
            </a:r>
            <a:r>
              <a:rPr lang="en-US" dirty="0" smtClean="0"/>
              <a:t> Operator</a:t>
            </a:r>
            <a:br>
              <a:rPr lang="en-US" dirty="0" smtClean="0"/>
            </a:br>
            <a:r>
              <a:rPr lang="en-US" sz="3600" b="1" dirty="0" smtClean="0"/>
              <a:t>Create an array (vector or Matrix)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Syntax: 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x = &lt;begin&gt;:&lt;end&gt;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y = &lt;begin&gt;:&lt;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StepSize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&gt;:&lt;end&gt;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/>
              <a:t>Examples: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3429000"/>
            <a:ext cx="42672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x = 1:5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 = 1  2  3  4  5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y = 10:-2:0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y = 10 8  6  4  2  0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z = 5:3:12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 = 5  8 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228600"/>
            <a:ext cx="24384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doc colon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these on the computer!</a:t>
            </a:r>
            <a:br>
              <a:rPr lang="en-US" dirty="0" smtClean="0"/>
            </a:br>
            <a:r>
              <a:rPr lang="en-US" sz="3100" dirty="0" smtClean="0"/>
              <a:t>(and them put in script)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dirty="0"/>
              <a:t>&gt;&gt; x = </a:t>
            </a:r>
            <a:r>
              <a:rPr lang="en-US" dirty="0" smtClean="0"/>
              <a:t>2:8</a:t>
            </a:r>
          </a:p>
          <a:p>
            <a:pPr marL="82296" indent="0">
              <a:buNone/>
            </a:pPr>
            <a:r>
              <a:rPr lang="en-US" dirty="0" smtClean="0"/>
              <a:t>x =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2     3     4     5     6     7     </a:t>
            </a:r>
            <a:r>
              <a:rPr lang="en-US" dirty="0" smtClean="0"/>
              <a:t>8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 x = 2: 2: </a:t>
            </a:r>
            <a:r>
              <a:rPr lang="en-US" dirty="0" smtClean="0"/>
              <a:t>8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x </a:t>
            </a:r>
            <a:r>
              <a:rPr lang="en-US" dirty="0" smtClean="0"/>
              <a:t>=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2     4     6     </a:t>
            </a:r>
            <a:r>
              <a:rPr lang="en-US" dirty="0" smtClean="0"/>
              <a:t>8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 y = 8: -2 : </a:t>
            </a:r>
            <a:r>
              <a:rPr lang="en-US" dirty="0" smtClean="0"/>
              <a:t>2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y </a:t>
            </a:r>
            <a:r>
              <a:rPr lang="en-US" dirty="0" smtClean="0"/>
              <a:t>=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8     6     4     </a:t>
            </a:r>
            <a:r>
              <a:rPr lang="en-US" dirty="0" smtClean="0"/>
              <a:t>2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 y - </a:t>
            </a:r>
            <a:r>
              <a:rPr lang="en-US" dirty="0" smtClean="0"/>
              <a:t>x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ans</a:t>
            </a:r>
            <a:r>
              <a:rPr lang="en-US" dirty="0"/>
              <a:t> </a:t>
            </a:r>
            <a:r>
              <a:rPr lang="en-US" dirty="0" smtClean="0"/>
              <a:t>=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6     2    -2    -</a:t>
            </a:r>
            <a:r>
              <a:rPr lang="en-US" dirty="0" smtClean="0"/>
              <a:t>6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&gt;&gt; x + y./</a:t>
            </a:r>
            <a:r>
              <a:rPr lang="en-US" dirty="0" smtClean="0"/>
              <a:t>2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ans</a:t>
            </a:r>
            <a:r>
              <a:rPr lang="en-US" dirty="0"/>
              <a:t> </a:t>
            </a:r>
            <a:r>
              <a:rPr lang="en-US" dirty="0" smtClean="0"/>
              <a:t>=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     6     7     8     9</a:t>
            </a:r>
          </a:p>
        </p:txBody>
      </p:sp>
    </p:spTree>
    <p:extLst>
      <p:ext uri="{BB962C8B-B14F-4D97-AF65-F5344CB8AC3E}">
        <p14:creationId xmlns:p14="http://schemas.microsoft.com/office/powerpoint/2010/main" val="291959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49808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size, length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498080" cy="4800600"/>
          </a:xfrm>
        </p:spPr>
        <p:txBody>
          <a:bodyPr/>
          <a:lstStyle/>
          <a:p>
            <a:r>
              <a:rPr lang="en-US" b="1" dirty="0" smtClean="0"/>
              <a:t>size:</a:t>
            </a:r>
            <a:r>
              <a:rPr lang="en-US" dirty="0" smtClean="0"/>
              <a:t>  returns size of each dimension in an array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1,  size(x)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  1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= 1:5, size( y )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  5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size( y' )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5  1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 = [1 2 3; 4 5 6]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(z)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2  3</a:t>
            </a:r>
          </a:p>
          <a:p>
            <a:r>
              <a:rPr lang="en-US" b="1" dirty="0" smtClean="0">
                <a:cs typeface="Courier New" pitchFamily="49" charset="0"/>
              </a:rPr>
              <a:t>length:</a:t>
            </a:r>
            <a:r>
              <a:rPr lang="en-US" dirty="0" smtClean="0">
                <a:cs typeface="Courier New" pitchFamily="49" charset="0"/>
              </a:rPr>
              <a:t> returns size of largest dimension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length(z)                          </a:t>
            </a:r>
            <a:r>
              <a:rPr lang="en-US" dirty="0" err="1" smtClean="0">
                <a:cs typeface="Courier New" pitchFamily="49" charset="0"/>
              </a:rPr>
              <a:t>ans</a:t>
            </a:r>
            <a:r>
              <a:rPr lang="en-US" dirty="0" smtClean="0">
                <a:cs typeface="Courier New" pitchFamily="49" charset="0"/>
              </a:rPr>
              <a:t> = 3</a:t>
            </a:r>
          </a:p>
          <a:p>
            <a:pPr lvl="2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228600"/>
            <a:ext cx="27432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doc size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doc length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 example of scripts and publishing….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705600" cy="532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8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Plotting Basics </a:t>
            </a:r>
            <a:br>
              <a:rPr lang="en-US" dirty="0" smtClean="0"/>
            </a:br>
            <a:r>
              <a:rPr lang="en-US" sz="2200" dirty="0" smtClean="0"/>
              <a:t>x vs. y  		t vs. sin(t) or </a:t>
            </a:r>
            <a:r>
              <a:rPr lang="en-US" sz="2200" dirty="0" err="1" smtClean="0"/>
              <a:t>cos</a:t>
            </a:r>
            <a:r>
              <a:rPr lang="en-US" sz="2200" dirty="0" smtClean="0"/>
              <a:t>(t)</a:t>
            </a:r>
            <a:endParaRPr lang="en-US" sz="2200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5467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239000" y="3733800"/>
            <a:ext cx="1634550" cy="1077218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</a:t>
            </a:r>
          </a:p>
          <a:p>
            <a:r>
              <a:rPr lang="en-US" sz="3200" dirty="0" smtClean="0"/>
              <a:t>Window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rot="10800000">
            <a:off x="6324600" y="4038601"/>
            <a:ext cx="914400" cy="233809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Plotting Basics</a:t>
            </a:r>
            <a:endParaRPr lang="en-US" dirty="0"/>
          </a:p>
        </p:txBody>
      </p:sp>
      <p:pic>
        <p:nvPicPr>
          <p:cNvPr id="89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7300" y="1838325"/>
            <a:ext cx="53149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886200" y="1752600"/>
            <a:ext cx="2743200" cy="533400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914400"/>
            <a:ext cx="946093" cy="58477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Title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5" idx="1"/>
            <a:endCxn id="4" idx="7"/>
          </p:cNvCxnSpPr>
          <p:nvPr/>
        </p:nvCxnSpPr>
        <p:spPr>
          <a:xfrm rot="10800000" flipV="1">
            <a:off x="6227668" y="1206787"/>
            <a:ext cx="858933" cy="623927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00600" y="5486400"/>
            <a:ext cx="990600" cy="381000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00800" y="6096000"/>
            <a:ext cx="1260281" cy="58477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x label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9" idx="1"/>
            <a:endCxn id="8" idx="5"/>
          </p:cNvCxnSpPr>
          <p:nvPr/>
        </p:nvCxnSpPr>
        <p:spPr>
          <a:xfrm rot="10800000">
            <a:off x="5646130" y="5811604"/>
            <a:ext cx="754670" cy="576784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4495800"/>
            <a:ext cx="1234633" cy="58477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y label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 rot="5400000">
            <a:off x="2209800" y="3581400"/>
            <a:ext cx="1219200" cy="457200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0"/>
            <a:endCxn id="12" idx="4"/>
          </p:cNvCxnSpPr>
          <p:nvPr/>
        </p:nvCxnSpPr>
        <p:spPr>
          <a:xfrm rot="5400000" flipH="1" flipV="1">
            <a:off x="1756458" y="3661459"/>
            <a:ext cx="685800" cy="982883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8400" y="1981200"/>
            <a:ext cx="1219200" cy="838200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200" y="2743200"/>
            <a:ext cx="1370888" cy="584775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Legend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stCxn id="14" idx="1"/>
            <a:endCxn id="13" idx="5"/>
          </p:cNvCxnSpPr>
          <p:nvPr/>
        </p:nvCxnSpPr>
        <p:spPr>
          <a:xfrm rot="10800000">
            <a:off x="7289052" y="2696650"/>
            <a:ext cx="407148" cy="33893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1905000"/>
            <a:ext cx="1106393" cy="584775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y axis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2173193" y="2197388"/>
            <a:ext cx="722407" cy="54581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0" y="6096000"/>
            <a:ext cx="1132041" cy="584775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x axis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483410" y="5769411"/>
            <a:ext cx="457200" cy="19597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77000" y="4343400"/>
            <a:ext cx="381000" cy="3810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6"/>
          </p:cNvCxnSpPr>
          <p:nvPr/>
        </p:nvCxnSpPr>
        <p:spPr>
          <a:xfrm rot="10800000">
            <a:off x="6858000" y="4533900"/>
            <a:ext cx="762000" cy="2667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0000" y="4495800"/>
            <a:ext cx="1385892" cy="584775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Marker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5885</TotalTime>
  <Words>2380</Words>
  <Application>Microsoft Macintosh PowerPoint</Application>
  <PresentationFormat>On-screen Show (4:3)</PresentationFormat>
  <Paragraphs>412</Paragraphs>
  <Slides>31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Plotting &amp; Publishing</vt:lpstr>
      <vt:lpstr>What we are going to learn</vt:lpstr>
      <vt:lpstr>But first, let’s talk about the colon operator!</vt:lpstr>
      <vt:lpstr>Colon Operator Create an array (vector or Matrix)</vt:lpstr>
      <vt:lpstr>Do these on the computer! (and them put in script)</vt:lpstr>
      <vt:lpstr>size, length functions</vt:lpstr>
      <vt:lpstr>Short example of scripts and publishing….</vt:lpstr>
      <vt:lpstr>2D Plotting Basics  x vs. y    t vs. sin(t) or cos(t)</vt:lpstr>
      <vt:lpstr>2D Plotting Basics</vt:lpstr>
      <vt:lpstr>Function:  plot</vt:lpstr>
      <vt:lpstr>Line Specifiers</vt:lpstr>
      <vt:lpstr>Other properties</vt:lpstr>
      <vt:lpstr>Plot formatting Commands</vt:lpstr>
      <vt:lpstr>Formatting  Example</vt:lpstr>
      <vt:lpstr>Scatter Plot</vt:lpstr>
      <vt:lpstr>Overlaying Multiple Plots  onto same figure 1st approach, vector of y-inputs</vt:lpstr>
      <vt:lpstr>Overlaying Multiple Plots  onto same figure 2nd approach, multiple inputs</vt:lpstr>
      <vt:lpstr>Overlaying Multiple Plots  onto same figure 3rd approach, use hold command</vt:lpstr>
      <vt:lpstr>Subplot command</vt:lpstr>
      <vt:lpstr>More plot commands</vt:lpstr>
      <vt:lpstr>Edit Plot Directly</vt:lpstr>
      <vt:lpstr>Create New Blank Figure</vt:lpstr>
      <vt:lpstr>Other Plotting Commands</vt:lpstr>
      <vt:lpstr>More Plotting Commands</vt:lpstr>
      <vt:lpstr>Taking Quizzes/Midterms/Exams </vt:lpstr>
      <vt:lpstr>Publishing </vt:lpstr>
      <vt:lpstr>Creating a publishable script</vt:lpstr>
      <vt:lpstr>Publish Example</vt:lpstr>
      <vt:lpstr>Text Markup for Publishing</vt:lpstr>
      <vt:lpstr>Reminder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116 - Introduction to Scientific Programming</dc:title>
  <dc:creator>83_Shawn_72</dc:creator>
  <cp:lastModifiedBy>Marc Niethammer</cp:lastModifiedBy>
  <cp:revision>427</cp:revision>
  <dcterms:created xsi:type="dcterms:W3CDTF">2009-06-02T15:34:57Z</dcterms:created>
  <dcterms:modified xsi:type="dcterms:W3CDTF">2014-08-27T15:00:13Z</dcterms:modified>
</cp:coreProperties>
</file>