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Rambl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400BA6D-A418-48E3-88AF-28854D1DD989}">
  <a:tblStyle styleId="{F400BA6D-A418-48E3-88AF-28854D1DD989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mbl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mbla-italic.fntdata"/><Relationship Id="rId50" Type="http://schemas.openxmlformats.org/officeDocument/2006/relationships/font" Target="fonts/Rambla-bold.fntdata"/><Relationship Id="rId52" Type="http://schemas.openxmlformats.org/officeDocument/2006/relationships/font" Target="fonts/Ramb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-1" y="4664146"/>
            <a:ext cx="9151089" cy="0"/>
          </a:xfrm>
          <a:prstGeom prst="rtTriangle">
            <a:avLst/>
          </a:prstGeom>
          <a:gradFill>
            <a:gsLst>
              <a:gs pos="0">
                <a:srgbClr val="667753"/>
              </a:gs>
              <a:gs pos="55000">
                <a:srgbClr val="C4D4B2"/>
              </a:gs>
              <a:gs pos="100000">
                <a:srgbClr val="667753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685800" y="1752600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3611607"/>
            <a:ext cx="7772400" cy="1199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ctr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ctr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ctr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ctr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ctr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ctr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ctr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ctr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grpSp>
        <p:nvGrpSpPr>
          <p:cNvPr id="23" name="Shape 23"/>
          <p:cNvGrpSpPr/>
          <p:nvPr/>
        </p:nvGrpSpPr>
        <p:grpSpPr>
          <a:xfrm>
            <a:off x="-3765" y="4953000"/>
            <a:ext cx="9147765" cy="1912087"/>
            <a:chOff x="-3765" y="4832896"/>
            <a:chExt cx="9147765" cy="2032191"/>
          </a:xfrm>
        </p:grpSpPr>
        <p:sp>
          <p:nvSpPr>
            <p:cNvPr id="24" name="Shape 24"/>
            <p:cNvSpPr/>
            <p:nvPr/>
          </p:nvSpPr>
          <p:spPr>
            <a:xfrm>
              <a:off x="1687513" y="4832896"/>
              <a:ext cx="7456487" cy="518816"/>
            </a:xfrm>
            <a:custGeom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DDE3D5">
                <a:alpha val="4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35442" y="5135526"/>
              <a:ext cx="9108557" cy="838200"/>
            </a:xfrm>
            <a:custGeom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4883887"/>
              <a:ext cx="9144000" cy="1981200"/>
            </a:xfrm>
            <a:custGeom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7" name="Shape 27"/>
            <p:cNvCxnSpPr/>
            <p:nvPr/>
          </p:nvCxnSpPr>
          <p:spPr>
            <a:xfrm>
              <a:off x="-3765" y="4880373"/>
              <a:ext cx="9147764" cy="839942"/>
            </a:xfrm>
            <a:prstGeom prst="straightConnector1">
              <a:avLst/>
            </a:prstGeom>
            <a:noFill/>
            <a:ln cap="flat" cmpd="sng" w="12050">
              <a:solidFill>
                <a:srgbClr val="D9E0D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8" name="Shape 28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rgbClr val="F6F8F5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sz="410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378964" y="-440435"/>
            <a:ext cx="438607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4741" lvl="1" marL="621792" rtl="0" algn="l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sz="23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886" lvl="2" marL="859536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sz="21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sz="19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4936367" y="2182285"/>
            <a:ext cx="5592760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sz="410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823119" y="-91279"/>
            <a:ext cx="5592759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4741" lvl="1" marL="621792" rtl="0" algn="l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sz="23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886" lvl="2" marL="859536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sz="21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sz="19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4741" lvl="1" marL="621792" rtl="0" algn="l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sz="23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886" lvl="2" marL="859536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sz="21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sz="19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sz="410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22375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Font typeface="Rambla"/>
              <a:buNone/>
              <a:defRPr b="1" sz="4800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22712" y="2931711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Font typeface="Rambla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rgbClr val="888888"/>
              </a:buClr>
              <a:buFont typeface="Rambla"/>
              <a:buNone/>
              <a:defRPr sz="1800">
                <a:solidFill>
                  <a:srgbClr val="888888"/>
                </a:solidFill>
              </a:defRPr>
            </a:lvl2pPr>
            <a:lvl3pPr lvl="2" rtl="0">
              <a:spcBef>
                <a:spcPts val="0"/>
              </a:spcBef>
              <a:buClr>
                <a:srgbClr val="888888"/>
              </a:buClr>
              <a:buFont typeface="Rambla"/>
              <a:buNone/>
              <a:defRPr sz="1600">
                <a:solidFill>
                  <a:srgbClr val="888888"/>
                </a:solidFill>
              </a:defRPr>
            </a:lvl3pPr>
            <a:lvl4pPr lvl="3" rtl="0">
              <a:spcBef>
                <a:spcPts val="0"/>
              </a:spcBef>
              <a:buClr>
                <a:srgbClr val="888888"/>
              </a:buClr>
              <a:buFont typeface="Rambla"/>
              <a:buNone/>
              <a:defRPr sz="1400">
                <a:solidFill>
                  <a:srgbClr val="888888"/>
                </a:solidFill>
              </a:defRPr>
            </a:lvl4pPr>
            <a:lvl5pPr lvl="4" rtl="0">
              <a:spcBef>
                <a:spcPts val="0"/>
              </a:spcBef>
              <a:buClr>
                <a:srgbClr val="888888"/>
              </a:buClr>
              <a:buFont typeface="Rambla"/>
              <a:buNone/>
              <a:defRPr sz="1400">
                <a:solidFill>
                  <a:srgbClr val="888888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43" name="Shape 43"/>
          <p:cNvSpPr/>
          <p:nvPr/>
        </p:nvSpPr>
        <p:spPr>
          <a:xfrm>
            <a:off x="3636680" y="3005472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39370"/>
              </a:gs>
              <a:gs pos="72000">
                <a:srgbClr val="C4D3B3"/>
              </a:gs>
              <a:gs pos="100000">
                <a:srgbClr val="D4DDC8"/>
              </a:gs>
            </a:gsLst>
            <a:lin ang="16200000" scaled="0"/>
          </a:gradFill>
          <a:ln cap="rnd" cmpd="sng" w="9525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3450264" y="3005472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39370"/>
              </a:gs>
              <a:gs pos="72000">
                <a:srgbClr val="C4D3B3"/>
              </a:gs>
              <a:gs pos="100000">
                <a:srgbClr val="D4DDC8"/>
              </a:gs>
            </a:gsLst>
            <a:lin ang="16200000" scaled="0"/>
          </a:gradFill>
          <a:ln cap="rnd" cmpd="sng" w="9525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48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sz="410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5410200"/>
            <a:ext cx="4040187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 b="0"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Font typeface="Rambla"/>
              <a:buNone/>
              <a:defRPr b="1" sz="2000"/>
            </a:lvl2pPr>
            <a:lvl3pPr lvl="2" rtl="0">
              <a:spcBef>
                <a:spcPts val="0"/>
              </a:spcBef>
              <a:buFont typeface="Rambla"/>
              <a:buNone/>
              <a:defRPr b="1" sz="1800"/>
            </a:lvl3pPr>
            <a:lvl4pPr lvl="3" rtl="0">
              <a:spcBef>
                <a:spcPts val="0"/>
              </a:spcBef>
              <a:buFont typeface="Rambla"/>
              <a:buNone/>
              <a:defRPr b="1" sz="1600"/>
            </a:lvl4pPr>
            <a:lvl5pPr lvl="4" rtl="0">
              <a:spcBef>
                <a:spcPts val="0"/>
              </a:spcBef>
              <a:buFont typeface="Rambla"/>
              <a:buNone/>
              <a:defRPr b="1"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5026" y="5410200"/>
            <a:ext cx="4041774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 b="0"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Font typeface="Rambla"/>
              <a:buNone/>
              <a:defRPr b="1" sz="2000"/>
            </a:lvl2pPr>
            <a:lvl3pPr lvl="2" rtl="0">
              <a:spcBef>
                <a:spcPts val="0"/>
              </a:spcBef>
              <a:buFont typeface="Rambla"/>
              <a:buNone/>
              <a:defRPr b="1" sz="1800"/>
            </a:lvl3pPr>
            <a:lvl4pPr lvl="3" rtl="0">
              <a:spcBef>
                <a:spcPts val="0"/>
              </a:spcBef>
              <a:buFont typeface="Rambla"/>
              <a:buNone/>
              <a:defRPr b="1" sz="1600"/>
            </a:lvl4pPr>
            <a:lvl5pPr lvl="4" rtl="0">
              <a:spcBef>
                <a:spcPts val="0"/>
              </a:spcBef>
              <a:buFont typeface="Rambla"/>
              <a:buNone/>
              <a:defRPr b="1"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57200" y="1444294"/>
            <a:ext cx="4040187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25" y="1444294"/>
            <a:ext cx="4041774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sz="410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14400" y="4876800"/>
            <a:ext cx="748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chemeClr val="accent1"/>
              </a:buClr>
              <a:buFont typeface="Rambla"/>
              <a:buNone/>
              <a:defRPr b="0"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419600" y="5355101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Font typeface="Rambla"/>
              <a:buNone/>
              <a:defRPr sz="1600"/>
            </a:lvl1pPr>
            <a:lvl2pPr lvl="1" rtl="0">
              <a:spcBef>
                <a:spcPts val="0"/>
              </a:spcBef>
              <a:buFont typeface="Rambla"/>
              <a:buNone/>
              <a:defRPr sz="1200"/>
            </a:lvl2pPr>
            <a:lvl3pPr lvl="2" rtl="0">
              <a:spcBef>
                <a:spcPts val="0"/>
              </a:spcBef>
              <a:buFont typeface="Rambla"/>
              <a:buNone/>
              <a:defRPr sz="1000"/>
            </a:lvl3pPr>
            <a:lvl4pPr lvl="3" rtl="0">
              <a:spcBef>
                <a:spcPts val="0"/>
              </a:spcBef>
              <a:buFont typeface="Rambla"/>
              <a:buNone/>
              <a:defRPr sz="900"/>
            </a:lvl4pPr>
            <a:lvl5pPr lvl="4" rtl="0">
              <a:spcBef>
                <a:spcPts val="0"/>
              </a:spcBef>
              <a:buFont typeface="Rambla"/>
              <a:buNone/>
              <a:defRPr sz="9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914400" y="274319"/>
            <a:ext cx="747979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141232" y="5443401"/>
            <a:ext cx="7162799" cy="648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18288" rtl="0" algn="r">
              <a:spcBef>
                <a:spcPts val="0"/>
              </a:spcBef>
              <a:buFont typeface="Rambla"/>
              <a:buNone/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000"/>
            </a:lvl3pPr>
            <a:lvl4pPr lvl="3" rtl="0">
              <a:spcBef>
                <a:spcPts val="0"/>
              </a:spcBef>
              <a:defRPr sz="900"/>
            </a:lvl4pPr>
            <a:lvl5pPr lvl="4" rtl="0">
              <a:spcBef>
                <a:spcPts val="0"/>
              </a:spcBef>
              <a:defRPr sz="9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228600" y="189968"/>
            <a:ext cx="8686800" cy="43891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28600" y="4865121"/>
            <a:ext cx="8075431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marR="0" rtl="0" algn="r">
              <a:spcBef>
                <a:spcPts val="0"/>
              </a:spcBef>
              <a:buClr>
                <a:schemeClr val="accent1"/>
              </a:buClr>
              <a:buFont typeface="Rambla"/>
              <a:buNone/>
              <a:defRPr b="0"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499272" y="5944935"/>
            <a:ext cx="4940623" cy="921076"/>
          </a:xfrm>
          <a:custGeom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DDE3D5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85716" y="5939010"/>
            <a:ext cx="3690451" cy="933450"/>
          </a:xfrm>
          <a:custGeom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cap="flat" cmpd="sng" w="12050">
            <a:solidFill>
              <a:srgbClr val="D9E0D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8" name="Shape 88"/>
          <p:cNvSpPr/>
          <p:nvPr/>
        </p:nvSpPr>
        <p:spPr>
          <a:xfrm>
            <a:off x="8664111" y="4988439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39370"/>
              </a:gs>
              <a:gs pos="72000">
                <a:srgbClr val="C4D3B3"/>
              </a:gs>
              <a:gs pos="100000">
                <a:srgbClr val="D4DDC8"/>
              </a:gs>
            </a:gsLst>
            <a:lin ang="16200000" scaled="0"/>
          </a:gradFill>
          <a:ln cap="rnd" cmpd="sng" w="9525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477696" y="4988439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839370"/>
              </a:gs>
              <a:gs pos="72000">
                <a:srgbClr val="C4D3B3"/>
              </a:gs>
              <a:gs pos="100000">
                <a:srgbClr val="D4DDC8"/>
              </a:gs>
            </a:gsLst>
            <a:lin ang="16200000" scaled="0"/>
          </a:gradFill>
          <a:ln cap="rnd" cmpd="sng" w="9525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0000">
              <a:schemeClr val="lt1"/>
            </a:gs>
            <a:gs pos="100000">
              <a:srgbClr val="D2D2D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99272" y="5944935"/>
            <a:ext cx="4940623" cy="921076"/>
          </a:xfrm>
          <a:custGeom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DDE3D5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85716" y="5939010"/>
            <a:ext cx="3690451" cy="933450"/>
          </a:xfrm>
          <a:custGeom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cap="flat" cmpd="sng" w="12050">
            <a:solidFill>
              <a:srgbClr val="D9E0D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4741" lvl="1" marL="621792" marR="0" rtl="0" algn="l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886" lvl="2" marL="859536" marR="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-6998" r="-6999" t="0"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subTitle"/>
          </p:nvPr>
        </p:nvSpPr>
        <p:spPr>
          <a:xfrm>
            <a:off x="685800" y="3886200"/>
            <a:ext cx="76961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64008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950" u="none" cap="none" strike="noStrike">
                <a:solidFill>
                  <a:srgbClr val="935409"/>
                </a:solidFill>
                <a:latin typeface="Rambla"/>
                <a:ea typeface="Rambla"/>
                <a:cs typeface="Rambla"/>
                <a:sym typeface="Rambla"/>
              </a:rPr>
              <a:t>  </a:t>
            </a: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53614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935409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935409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1" sz="950" u="none" cap="none" strike="noStrike">
              <a:solidFill>
                <a:srgbClr val="C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050" u="none" cap="none" strike="noStrike">
                <a:solidFill>
                  <a:srgbClr val="FADAB3"/>
                </a:solidFill>
                <a:latin typeface="Rambla"/>
                <a:ea typeface="Rambla"/>
                <a:cs typeface="Rambla"/>
                <a:sym typeface="Rambla"/>
              </a:rPr>
              <a:t>David Stotts</a:t>
            </a: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050" u="none" cap="none" strike="noStrike">
                <a:solidFill>
                  <a:srgbClr val="FADAB3"/>
                </a:solidFill>
                <a:latin typeface="Rambla"/>
                <a:ea typeface="Rambla"/>
                <a:cs typeface="Rambla"/>
                <a:sym typeface="Rambla"/>
              </a:rPr>
              <a:t>Computer Science Department</a:t>
            </a: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050" u="none" cap="none" strike="noStrike">
                <a:solidFill>
                  <a:srgbClr val="FADAB3"/>
                </a:solidFill>
                <a:latin typeface="Rambla"/>
                <a:ea typeface="Rambla"/>
                <a:cs typeface="Rambla"/>
                <a:sym typeface="Rambla"/>
              </a:rPr>
              <a:t>UNC Chapel Hill</a:t>
            </a:r>
          </a:p>
        </p:txBody>
      </p:sp>
      <p:sp>
        <p:nvSpPr>
          <p:cNvPr id="107" name="Shape 107"/>
          <p:cNvSpPr txBox="1"/>
          <p:nvPr>
            <p:ph type="ctrTitle"/>
          </p:nvPr>
        </p:nvSpPr>
        <p:spPr>
          <a:xfrm>
            <a:off x="1219200" y="609600"/>
            <a:ext cx="7619999" cy="25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F9FDC3"/>
              </a:buClr>
              <a:buSzPct val="25000"/>
              <a:buFont typeface="Verdana"/>
              <a:buNone/>
            </a:pPr>
            <a:r>
              <a:rPr b="1" i="0" lang="en-US" sz="48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  <a:t>Data Structures </a:t>
            </a:r>
            <a:br>
              <a:rPr b="1" i="0" lang="en-US" sz="48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48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  <a:t>and Analysis</a:t>
            </a:r>
            <a:br>
              <a:rPr b="1" i="0" lang="en-US" sz="48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4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2400" u="none" cap="none" strike="noStrike">
                <a:solidFill>
                  <a:srgbClr val="F9FDC3"/>
                </a:solidFill>
                <a:latin typeface="Verdana"/>
                <a:ea typeface="Verdana"/>
                <a:cs typeface="Verdana"/>
                <a:sym typeface="Verdana"/>
              </a:rPr>
              <a:t>(COMP 410)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Shape 178"/>
          <p:cNvGraphicFramePr/>
          <p:nvPr/>
        </p:nvGraphicFramePr>
        <p:xfrm>
          <a:off x="733566" y="14875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{F400BA6D-A418-48E3-88AF-28854D1DD989}</a:tableStyleId>
              </a:tblPr>
              <a:tblGrid>
                <a:gridCol w="1849800"/>
                <a:gridCol w="1849800"/>
                <a:gridCol w="1849800"/>
                <a:gridCol w="1849800"/>
              </a:tblGrid>
              <a:tr h="30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planet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scale size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perihelion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aphelion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55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The Sun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10cm diameter 40 watt bulb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0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0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55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Mercury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1/3mm paint drop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10 3/4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16 1/4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30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Venus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1mm paint drop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25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25 1/2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30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Earth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1mm paint drop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34 1/2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35 2/3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55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Mars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1/2mm paint drop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48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59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55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Jupiter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10mm white marble or bead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173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191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55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Saturn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8 1/2mm hatpin or pearl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316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353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55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Uranus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3 1/3mm map pin or pearl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642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705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55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Neptune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3 1/5mm map pin or pearl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1045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u="none" cap="none" strike="noStrike"/>
                        <a:t>1063 feet</a:t>
                      </a:r>
                    </a:p>
                  </a:txBody>
                  <a:tcPr marT="23100" marB="23100" marR="23100" marL="23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  <a:tr h="33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36950" marB="36950" marR="73900" marL="73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36950" marB="36950" marR="73900" marL="73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36950" marB="36950" marR="73900" marL="73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36950" marB="36950" marR="73900" marL="73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FDC3"/>
                    </a:solidFill>
                  </a:tcPr>
                </a:tc>
              </a:tr>
            </a:tbl>
          </a:graphicData>
        </a:graphic>
      </p:graphicFrame>
      <p:sp>
        <p:nvSpPr>
          <p:cNvPr id="179" name="Shape 179"/>
          <p:cNvSpPr/>
          <p:nvPr/>
        </p:nvSpPr>
        <p:spPr>
          <a:xfrm>
            <a:off x="642581" y="381000"/>
            <a:ext cx="7282218" cy="892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Scale Model of the Solar System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 = 1:14,000,000,000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429000" y="5410200"/>
            <a:ext cx="5486399" cy="584774"/>
          </a:xfrm>
          <a:prstGeom prst="rect">
            <a:avLst/>
          </a:prstGeom>
          <a:solidFill>
            <a:srgbClr val="E4EBF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32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I miss Pluto … don’t you?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944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Von Nuemann Model of a Computer</a:t>
            </a:r>
          </a:p>
        </p:txBody>
      </p:sp>
      <p:pic>
        <p:nvPicPr>
          <p:cNvPr descr="C:\Users\pds\Desktop\pfig1.jp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71600"/>
            <a:ext cx="8077199" cy="525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944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344D6C"/>
              </a:buClr>
              <a:buSzPct val="25000"/>
              <a:buFont typeface="Verdana"/>
              <a:buNone/>
            </a:pPr>
            <a:r>
              <a:rPr b="1" i="0" lang="en-US" sz="3000" u="none" cap="none" strike="noStrike">
                <a:solidFill>
                  <a:srgbClr val="344D6C"/>
                </a:solidFill>
                <a:latin typeface="Verdana"/>
                <a:ea typeface="Verdana"/>
                <a:cs typeface="Verdana"/>
                <a:sym typeface="Verdana"/>
              </a:rPr>
              <a:t>Von Nuemann Model of a Computer</a:t>
            </a:r>
          </a:p>
        </p:txBody>
      </p:sp>
      <p:pic>
        <p:nvPicPr>
          <p:cNvPr descr="C:\Users\pds\Desktop\pfig1.jp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71600"/>
            <a:ext cx="8077199" cy="52516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>
            <a:off x="2743200" y="2286000"/>
            <a:ext cx="1143000" cy="457200"/>
          </a:xfrm>
          <a:prstGeom prst="bentConnector3">
            <a:avLst>
              <a:gd fmla="val 95373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 flipH="1" rot="10800000">
            <a:off x="2743200" y="3657600"/>
            <a:ext cx="1143000" cy="533399"/>
          </a:xfrm>
          <a:prstGeom prst="bentConnector3">
            <a:avLst>
              <a:gd fmla="val 94179" name="adj1"/>
            </a:avLst>
          </a:prstGeom>
          <a:noFill/>
          <a:ln cap="flat" cmpd="sng" w="603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 rot="-5400000">
            <a:off x="6896099" y="3848099"/>
            <a:ext cx="762000" cy="381000"/>
          </a:xfrm>
          <a:prstGeom prst="bentConnector3">
            <a:avLst>
              <a:gd fmla="val -5523" name="adj1"/>
            </a:avLst>
          </a:prstGeom>
          <a:noFill/>
          <a:ln cap="flat" cmpd="sng" w="603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4343400" y="3657600"/>
            <a:ext cx="0" cy="1676399"/>
          </a:xfrm>
          <a:prstGeom prst="straightConnector1">
            <a:avLst/>
          </a:prstGeom>
          <a:noFill/>
          <a:ln cap="flat" cmpd="sng" w="603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/>
          <p:nvPr/>
        </p:nvCxnSpPr>
        <p:spPr>
          <a:xfrm flipH="1" rot="-5400000">
            <a:off x="4724400" y="3886199"/>
            <a:ext cx="838199" cy="381000"/>
          </a:xfrm>
          <a:prstGeom prst="bentConnector3">
            <a:avLst>
              <a:gd fmla="val 97218" name="adj1"/>
            </a:avLst>
          </a:prstGeom>
          <a:noFill/>
          <a:ln cap="flat" cmpd="sng" w="603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526929" y="16764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7"/>
            <a:ext cx="8229600" cy="944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Von Nuemann Model of a Computer</a:t>
            </a:r>
            <a:br>
              <a:rPr b="1" i="0" lang="en-US" sz="3000" u="none" cap="none" strike="noStrike">
                <a:solidFill>
                  <a:srgbClr val="344D6C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24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COMP 411 style</a:t>
            </a:r>
          </a:p>
        </p:txBody>
      </p:sp>
      <p:pic>
        <p:nvPicPr>
          <p:cNvPr descr="C:\Users\pds\Desktop\Computer_system_bus.svg.png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599"/>
            <a:ext cx="70866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526929" y="16764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57200" y="304800"/>
            <a:ext cx="8229600" cy="944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Von Nuemann Model of a Computer</a:t>
            </a:r>
            <a:br>
              <a:rPr b="1" i="0" lang="en-US" sz="3000" u="none" cap="none" strike="noStrike">
                <a:solidFill>
                  <a:srgbClr val="344D6C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24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super COMP 411 style</a:t>
            </a:r>
          </a:p>
        </p:txBody>
      </p:sp>
      <p:pic>
        <p:nvPicPr>
          <p:cNvPr descr="C:\Users\pds\Desktop\image003.jpg"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199"/>
            <a:ext cx="7619999" cy="4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526929" y="16764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rgbClr val="7153A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C:\Users\pds\Desktop\motherboard-b.jpg"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109762"/>
            <a:ext cx="7772400" cy="554431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5943600" y="2819400"/>
            <a:ext cx="1371599" cy="1447800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CPU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regs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cache</a:t>
            </a:r>
          </a:p>
        </p:txBody>
      </p:sp>
      <p:sp>
        <p:nvSpPr>
          <p:cNvPr id="219" name="Shape 219"/>
          <p:cNvSpPr/>
          <p:nvPr/>
        </p:nvSpPr>
        <p:spPr>
          <a:xfrm>
            <a:off x="3352800" y="4796971"/>
            <a:ext cx="3809999" cy="1143000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Main memory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RAM</a:t>
            </a:r>
          </a:p>
        </p:txBody>
      </p:sp>
      <p:sp>
        <p:nvSpPr>
          <p:cNvPr id="220" name="Shape 220"/>
          <p:cNvSpPr/>
          <p:nvPr/>
        </p:nvSpPr>
        <p:spPr>
          <a:xfrm>
            <a:off x="228600" y="2247900"/>
            <a:ext cx="1752600" cy="2247900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Disk drives, DVD</a:t>
            </a:r>
          </a:p>
        </p:txBody>
      </p:sp>
      <p:sp>
        <p:nvSpPr>
          <p:cNvPr id="221" name="Shape 221"/>
          <p:cNvSpPr/>
          <p:nvPr/>
        </p:nvSpPr>
        <p:spPr>
          <a:xfrm>
            <a:off x="6324600" y="322942"/>
            <a:ext cx="2329543" cy="1752600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344D6C"/>
                </a:solidFill>
                <a:latin typeface="Rambla"/>
                <a:ea typeface="Rambla"/>
                <a:cs typeface="Rambla"/>
                <a:sym typeface="Rambla"/>
              </a:rPr>
              <a:t>Network,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344D6C"/>
                </a:solidFill>
                <a:latin typeface="Rambla"/>
                <a:ea typeface="Rambla"/>
                <a:cs typeface="Rambla"/>
                <a:sym typeface="Rambla"/>
              </a:rPr>
              <a:t>cloud</a:t>
            </a:r>
          </a:p>
        </p:txBody>
      </p:sp>
      <p:sp>
        <p:nvSpPr>
          <p:cNvPr id="222" name="Shape 222"/>
          <p:cNvSpPr/>
          <p:nvPr/>
        </p:nvSpPr>
        <p:spPr>
          <a:xfrm>
            <a:off x="4648200" y="491089"/>
            <a:ext cx="1295400" cy="1237342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344D6C"/>
                </a:solidFill>
                <a:latin typeface="Rambla"/>
                <a:ea typeface="Rambla"/>
                <a:cs typeface="Rambla"/>
                <a:sym typeface="Rambla"/>
              </a:rPr>
              <a:t>USB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think of a data structure as being more that just data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think of it as </a:t>
            </a: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data values 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together with </a:t>
            </a: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behavior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… operations that manipulate the data values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 for every operation we want to define a </a:t>
            </a: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function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that will </a:t>
            </a: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transform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its arguments into its return values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How can Data be Abstract?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want a model …</a:t>
            </a:r>
          </a:p>
          <a:p>
            <a:pPr indent="-264160" lvl="0" marL="365760" marR="0" rtl="0" algn="l"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Left out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</a:t>
            </a:r>
          </a:p>
          <a:p>
            <a:pPr indent="-6604" lvl="2" marL="603504" marR="0" rtl="0" algn="l">
              <a:spcBef>
                <a:spcPts val="215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details related to implementation in any   particular programming language </a:t>
            </a:r>
          </a:p>
          <a:p>
            <a:pPr indent="-264160" lvl="0" marL="365760" marR="0" rtl="0" algn="l"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Left in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</a:t>
            </a:r>
          </a:p>
          <a:p>
            <a:pPr indent="-6604" lvl="2" marL="603504" marR="0" rtl="0" algn="l">
              <a:spcBef>
                <a:spcPts val="950"/>
              </a:spcBef>
              <a:spcAft>
                <a:spcPts val="180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changes made to state of the data (the values and their relationships) when various operations are performed</a:t>
            </a:r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How can Data be Abstract?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First develop the </a:t>
            </a: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functional signature </a:t>
            </a:r>
          </a:p>
          <a:p>
            <a:pPr indent="-240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list of all operations, the </a:t>
            </a:r>
            <a:r>
              <a:rPr b="1" i="1" lang="en-US" sz="23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types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of the arguments to them, and the </a:t>
            </a:r>
            <a:r>
              <a:rPr b="1" i="1" lang="en-US" sz="23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types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of the results</a:t>
            </a:r>
          </a:p>
          <a:p>
            <a:pPr indent="-264160" lvl="0" marL="365760" marR="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Next provide an </a:t>
            </a: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axiomatic specification </a:t>
            </a: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of 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behavior of each operation (method)</a:t>
            </a:r>
          </a:p>
          <a:p>
            <a:pPr indent="-264160" lvl="0" marL="365760" marR="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Today we will use a math notion to get used to the idea of specifying ADTs</a:t>
            </a:r>
          </a:p>
          <a:p>
            <a:pPr indent="-264160" lvl="0" marL="365760" marR="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Next time we will use ML (and get executable specifications)</a:t>
            </a: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Specifying (Defining) an ADT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 functional notation to define functions (no surprise there)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think of ADTs as a model for objects in programs, so there is a slight mismatch…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Function takes input and produces output, like a black box… no state remains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180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Object has persistent state and a method call alters that state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Guttag’s Method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828800"/>
            <a:ext cx="8229600" cy="4178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5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Data Types</a:t>
            </a:r>
          </a:p>
          <a:p>
            <a:pPr indent="-8128" lvl="0" marL="109728" marR="0" rtl="0" algn="ctr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(ADTs)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465825" y="1219200"/>
            <a:ext cx="8229600" cy="477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8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LIFO  last in first out</a:t>
            </a:r>
          </a:p>
          <a:p>
            <a:pPr indent="-8128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new() </a:t>
            </a:r>
          </a:p>
          <a:p>
            <a:pPr indent="-8128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push(73)</a:t>
            </a:r>
          </a:p>
          <a:p>
            <a:pPr indent="-8128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Push(8)</a:t>
            </a:r>
          </a:p>
          <a:p>
            <a:pPr indent="-8128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Push(-61)</a:t>
            </a:r>
          </a:p>
          <a:p>
            <a:pPr indent="-8128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Push(12)</a:t>
            </a: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465825" y="32395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Stack</a:t>
            </a:r>
          </a:p>
        </p:txBody>
      </p:sp>
      <p:sp>
        <p:nvSpPr>
          <p:cNvPr id="253" name="Shape 253"/>
          <p:cNvSpPr/>
          <p:nvPr/>
        </p:nvSpPr>
        <p:spPr>
          <a:xfrm>
            <a:off x="5053303" y="5141539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5489510" y="5367905"/>
            <a:ext cx="685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73</a:t>
            </a:r>
          </a:p>
        </p:txBody>
      </p:sp>
      <p:sp>
        <p:nvSpPr>
          <p:cNvPr id="255" name="Shape 255"/>
          <p:cNvSpPr/>
          <p:nvPr/>
        </p:nvSpPr>
        <p:spPr>
          <a:xfrm>
            <a:off x="5053303" y="4173673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053303" y="3249325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053303" y="2325963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568855" y="4400039"/>
            <a:ext cx="685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334000" y="3438378"/>
            <a:ext cx="76044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-61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472403" y="2552330"/>
            <a:ext cx="685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657600" y="2511709"/>
            <a:ext cx="84792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top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4378462" y="2742541"/>
            <a:ext cx="532306" cy="0"/>
          </a:xfrm>
          <a:prstGeom prst="straightConnector1">
            <a:avLst/>
          </a:prstGeom>
          <a:noFill/>
          <a:ln cap="flat" cmpd="sng" w="53975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3" name="Shape 263"/>
          <p:cNvSpPr/>
          <p:nvPr/>
        </p:nvSpPr>
        <p:spPr>
          <a:xfrm>
            <a:off x="5053303" y="-381000"/>
            <a:ext cx="1524000" cy="6436939"/>
          </a:xfrm>
          <a:prstGeom prst="rect">
            <a:avLst/>
          </a:prstGeom>
          <a:solidFill>
            <a:schemeClr val="accent1">
              <a:alpha val="7843"/>
            </a:scheme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263383" y="4457185"/>
            <a:ext cx="181243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size is 4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5053303" y="-381001"/>
            <a:ext cx="1524000" cy="6436939"/>
          </a:xfrm>
          <a:prstGeom prst="rect">
            <a:avLst/>
          </a:prstGeom>
          <a:solidFill>
            <a:schemeClr val="accent1">
              <a:alpha val="7843"/>
            </a:scheme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815583" y="-381001"/>
            <a:ext cx="1524000" cy="6436939"/>
          </a:xfrm>
          <a:prstGeom prst="rect">
            <a:avLst/>
          </a:prstGeom>
          <a:solidFill>
            <a:schemeClr val="accent1">
              <a:alpha val="7843"/>
            </a:scheme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2506026" y="609600"/>
            <a:ext cx="6125656" cy="5358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8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pop( )</a:t>
            </a: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465825" y="32395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Stack</a:t>
            </a:r>
          </a:p>
        </p:txBody>
      </p:sp>
      <p:sp>
        <p:nvSpPr>
          <p:cNvPr id="274" name="Shape 274"/>
          <p:cNvSpPr/>
          <p:nvPr/>
        </p:nvSpPr>
        <p:spPr>
          <a:xfrm>
            <a:off x="5053303" y="5141539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5489510" y="5367905"/>
            <a:ext cx="685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73</a:t>
            </a:r>
          </a:p>
        </p:txBody>
      </p:sp>
      <p:sp>
        <p:nvSpPr>
          <p:cNvPr id="276" name="Shape 276"/>
          <p:cNvSpPr/>
          <p:nvPr/>
        </p:nvSpPr>
        <p:spPr>
          <a:xfrm>
            <a:off x="5053303" y="4173673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053303" y="3249325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814400" y="2332051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568855" y="4400039"/>
            <a:ext cx="685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334000" y="3438378"/>
            <a:ext cx="76044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-61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257876" y="2602724"/>
            <a:ext cx="685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12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399379" y="3540157"/>
            <a:ext cx="84792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top</a:t>
            </a:r>
          </a:p>
        </p:txBody>
      </p:sp>
      <p:cxnSp>
        <p:nvCxnSpPr>
          <p:cNvPr id="283" name="Shape 283"/>
          <p:cNvCxnSpPr/>
          <p:nvPr/>
        </p:nvCxnSpPr>
        <p:spPr>
          <a:xfrm rot="10800000">
            <a:off x="6865979" y="3770989"/>
            <a:ext cx="533399" cy="0"/>
          </a:xfrm>
          <a:prstGeom prst="straightConnector1">
            <a:avLst/>
          </a:prstGeom>
          <a:noFill/>
          <a:ln cap="flat" cmpd="sng" w="53975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7139653" y="4679873"/>
            <a:ext cx="181243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size is 3</a:t>
            </a:r>
          </a:p>
        </p:txBody>
      </p:sp>
      <p:sp>
        <p:nvSpPr>
          <p:cNvPr id="285" name="Shape 285"/>
          <p:cNvSpPr/>
          <p:nvPr/>
        </p:nvSpPr>
        <p:spPr>
          <a:xfrm>
            <a:off x="815583" y="5133121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313212" y="5371312"/>
            <a:ext cx="685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73</a:t>
            </a:r>
          </a:p>
        </p:txBody>
      </p:sp>
      <p:sp>
        <p:nvSpPr>
          <p:cNvPr id="287" name="Shape 287"/>
          <p:cNvSpPr/>
          <p:nvPr/>
        </p:nvSpPr>
        <p:spPr>
          <a:xfrm>
            <a:off x="815583" y="4212175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1441675" y="4495969"/>
            <a:ext cx="685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</a:p>
        </p:txBody>
      </p:sp>
      <p:sp>
        <p:nvSpPr>
          <p:cNvPr id="289" name="Shape 289"/>
          <p:cNvSpPr/>
          <p:nvPr/>
        </p:nvSpPr>
        <p:spPr>
          <a:xfrm>
            <a:off x="816766" y="3280658"/>
            <a:ext cx="1524000" cy="914400"/>
          </a:xfrm>
          <a:prstGeom prst="rect">
            <a:avLst/>
          </a:prstGeom>
          <a:solidFill>
            <a:srgbClr val="F8C78E">
              <a:alpha val="2784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183232" y="3581569"/>
            <a:ext cx="76044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-61</a:t>
            </a:r>
          </a:p>
        </p:txBody>
      </p:sp>
      <p:sp>
        <p:nvSpPr>
          <p:cNvPr id="291" name="Shape 291"/>
          <p:cNvSpPr/>
          <p:nvPr/>
        </p:nvSpPr>
        <p:spPr>
          <a:xfrm>
            <a:off x="3574971" y="1172553"/>
            <a:ext cx="978407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2B5D8">
              <a:alpha val="34901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3151010" y="2611747"/>
            <a:ext cx="84792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top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2617610" y="2855706"/>
            <a:ext cx="533399" cy="0"/>
          </a:xfrm>
          <a:prstGeom prst="straightConnector1">
            <a:avLst/>
          </a:prstGeom>
          <a:noFill/>
          <a:ln cap="flat" cmpd="sng" w="53975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var stk = New STACK( 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stk.size( ) 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stk.push(73);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stk.push(8);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stk.push(-61);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stk.push(12);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print(stk.size( ) 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stk.pop( 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stk.size( ) 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 stk.top( ) );</a:t>
            </a: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Using a Stack Object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 = new ( 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 ( size ( stk ) 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 = push(stk,73);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 = push(stk,8);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 = push(stk,-61);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 = push(stk,12);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print(size(stk));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stk = pop(stk);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print(size(stk));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print(top(stk));</a:t>
            </a:r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Functional view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Signature</a:t>
            </a:r>
          </a:p>
          <a:p>
            <a:pPr indent="-264160" lvl="0" marL="36576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new:              → STACK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push: STACK x Int → STACK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pop:  STACK       → STACK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top:  STACK       → Int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size: STACK       → Nat  </a:t>
            </a:r>
            <a:r>
              <a:rPr b="0" i="1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(natural number)</a:t>
            </a:r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Example: STACK of 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465512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Axioms for Behavior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Idea is to write an equation (axiom) giving two equivalent forms of the data structure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5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Ex</a:t>
            </a: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size( new() ) = 0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5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Ex</a:t>
            </a: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size( push( new(), 6 ) ) = 1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5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Ex</a:t>
            </a: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top ( push ( push ( new(), 3 ), -8 ) ) = -8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5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Ex</a:t>
            </a: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pop ( push ( new(), -3 ) ) = new()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5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Ex</a:t>
            </a:r>
            <a:r>
              <a:rPr b="0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top(pop(push(push(new(),2),7))) = 2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5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Will this end?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1" lang="en-US" sz="25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How can we capture all possible behavior?</a:t>
            </a: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Example: STACK of Int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Follow this procedure to generate set of axioms that are finite and complete</a:t>
            </a:r>
          </a:p>
          <a:p>
            <a:pPr indent="-264160" lvl="0" marL="365760" marR="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➢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Find canonical operations</a:t>
            </a:r>
          </a:p>
          <a:p>
            <a:pPr indent="-264160" lvl="0" marL="365760" marR="0" rtl="0" algn="l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➢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Make all LHS for axioms by applying each non-canonical op to a canonical op (cross product)</a:t>
            </a:r>
          </a:p>
          <a:p>
            <a:pPr indent="-264160" lvl="0" marL="365760" marR="0" rtl="0" algn="l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➢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your brain and create an equivalent RHS for each LHS</a:t>
            </a:r>
          </a:p>
          <a:p>
            <a:pPr indent="-353060" lvl="1" marL="708660" marR="0" rtl="0" algn="l">
              <a:spcBef>
                <a:spcPts val="1524"/>
              </a:spcBef>
              <a:buClr>
                <a:schemeClr val="accent1"/>
              </a:buClr>
              <a:buSzPct val="100000"/>
              <a:buFont typeface="Noto Symbol"/>
              <a:buNone/>
            </a:pPr>
            <a:r>
              <a:t/>
            </a:r>
            <a:endParaRPr b="1" i="0" sz="2300" u="none" cap="none" strike="noStrike">
              <a:solidFill>
                <a:srgbClr val="C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8128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Back to Guttag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481328"/>
            <a:ext cx="8229600" cy="484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canonical operation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is one that is needed if your goal is to generate ALL possible stack values by calling successive operations</a:t>
            </a:r>
          </a:p>
          <a:p>
            <a:pPr indent="-264160" lvl="0" marL="36576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non-canonical op is one that is not needed… in other words, all uses of it can be replaced by some use of others (canonicals).</a:t>
            </a:r>
          </a:p>
          <a:p>
            <a:pPr indent="-264160" lvl="0" marL="36576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Ex: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push ( pop ( push ( new(), 6) ), 3)</a:t>
            </a:r>
          </a:p>
          <a:p>
            <a:pPr indent="-8128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is the same as</a:t>
            </a:r>
          </a:p>
          <a:p>
            <a:pPr indent="-8128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        push ( new(), 3 )</a:t>
            </a:r>
          </a:p>
          <a:p>
            <a:pPr indent="-8128" lvl="0" marL="109728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pop operation is not needed to create the </a:t>
            </a:r>
          </a:p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stack with a single element, the “3”</a:t>
            </a:r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Back to STACK of Int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STACK ops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new, push, pop, top, size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Canonicals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new, push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Note that all ops that return something other than STACK are non-canonical (top, size)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Canonicals are ops that </a:t>
            </a:r>
            <a:r>
              <a:rPr b="1" i="1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construct  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values, and even so only the </a:t>
            </a:r>
            <a:r>
              <a:rPr b="0" i="1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necessary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ones </a:t>
            </a:r>
          </a:p>
          <a:p>
            <a:pPr indent="-240791" lvl="1" marL="621792" marR="0" rtl="0" algn="l">
              <a:spcBef>
                <a:spcPts val="924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1" lang="en-US" sz="23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pop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constructs… it returns a STACK</a:t>
            </a:r>
          </a:p>
          <a:p>
            <a:pPr indent="-240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But we showed it can be successfully avoided with judicious use of </a:t>
            </a:r>
            <a:r>
              <a:rPr b="1" i="1" lang="en-US" sz="23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new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and </a:t>
            </a:r>
            <a:r>
              <a:rPr b="1" i="1" lang="en-US" sz="23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push</a:t>
            </a:r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STACK (cont.)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LHS of axioms (non-canon applied to canon)</a:t>
            </a:r>
          </a:p>
          <a:p>
            <a:pPr indent="-264160" lvl="0" marL="365760" marR="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new() ) = ?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push( S, i ) ) = ?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pop( new() ) = ?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pop( push( S, i )) = ? 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top( new() ) = ?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top( push( S, i )) = ?</a:t>
            </a:r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STACK (cont.)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526472" y="1569026"/>
            <a:ext cx="8229600" cy="4603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segment will cover how to define the </a:t>
            </a:r>
          </a:p>
          <a:p>
            <a:pPr indent="-10159" lvl="1" marL="365760" marR="0" rtl="0" algn="l">
              <a:spcBef>
                <a:spcPts val="1524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Behavior</a:t>
            </a:r>
          </a:p>
          <a:p>
            <a:pPr indent="-8128" lvl="0" marL="109728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of a data structure without being bogged down in the details of an</a:t>
            </a:r>
          </a:p>
          <a:p>
            <a:pPr indent="-10159" lvl="1" marL="365760" marR="0" rtl="0" algn="l">
              <a:spcBef>
                <a:spcPts val="1524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Implementation</a:t>
            </a:r>
          </a:p>
          <a:p>
            <a:pPr indent="-8128" lvl="0" marL="109728" marR="0" rtl="0" algn="l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of the operations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Abstract Data Types (ADT)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5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LHS of axioms (non-canon applied to canon)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new( ) ) = 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0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push( S, i ) ) = 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size( S ) + 1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pop( new( ) ) = 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new( )   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pop( push( S, i )) = 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S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top( new( ) ) = 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err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top( push( S, i )) =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           i</a:t>
            </a:r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STACK (cont.)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How do the axioms specify behavior like “</a:t>
            </a:r>
            <a:r>
              <a:rPr b="1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when we pop a STACK the size goes down by one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” ?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Think of STACK values as sequences of ops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 push( pop( push( push(new(),6), 3 ) ), 4 )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Think of axioms as rules for rewriting these sequences into simpler form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 pop(push(S,i)) = S   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lets us rewrite by pattern matching parts of the sequence with variables in the axiom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Notes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Lets us rewrite by pattern matching parts of the sequence with variables in the axiom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STACK: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push( pop( push( push(new(),6), 3 ) ), 4 )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AXIOM:          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pop( push( S,                    i )        ) = S   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 the STACK value this part is S from the AXIOM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S  matches  </a:t>
            </a:r>
            <a:r>
              <a:rPr b="1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push(new(),6)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Axiom rewrites the STACK as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       push( push( new(), 6) , 4 )    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 is 2       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3 pushes in STACK value, but size is 2 when done</a:t>
            </a:r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Notes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Why non-canonical applied to canonical?</a:t>
            </a:r>
          </a:p>
          <a:p>
            <a:pPr indent="-264160" lvl="0" marL="36576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Canonical op constructs (or extends) a STACK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Non-canonical op then measures it… tells us something about its state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180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“We just built a STACK by using push on some previous STACK.. what happens to the size?  what item is now on top? “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etc.</a:t>
            </a:r>
          </a:p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Notes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FIFO  first in, first out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</a:t>
            </a: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new( ) 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add(4)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add(-31)</a:t>
            </a:r>
          </a:p>
          <a:p>
            <a:pPr indent="-10159" lvl="1" marL="365760" marR="0" rtl="0" algn="l"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add(15)           </a:t>
            </a:r>
          </a:p>
        </p:txBody>
      </p:sp>
      <p:sp>
        <p:nvSpPr>
          <p:cNvPr id="371" name="Shape 3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QUEUE</a:t>
            </a:r>
          </a:p>
        </p:txBody>
      </p:sp>
      <p:sp>
        <p:nvSpPr>
          <p:cNvPr id="372" name="Shape 372"/>
          <p:cNvSpPr/>
          <p:nvPr/>
        </p:nvSpPr>
        <p:spPr>
          <a:xfrm>
            <a:off x="457200" y="4114800"/>
            <a:ext cx="8991600" cy="1752600"/>
          </a:xfrm>
          <a:prstGeom prst="rect">
            <a:avLst/>
          </a:prstGeom>
          <a:solidFill>
            <a:schemeClr val="accent1">
              <a:alpha val="27843"/>
            </a:scheme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57200" y="4114800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914400" y="4729489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4</a:t>
            </a:r>
          </a:p>
        </p:txBody>
      </p:sp>
      <p:sp>
        <p:nvSpPr>
          <p:cNvPr id="375" name="Shape 375"/>
          <p:cNvSpPr/>
          <p:nvPr/>
        </p:nvSpPr>
        <p:spPr>
          <a:xfrm>
            <a:off x="1752600" y="4114800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66436" y="3300055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front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914400" y="3654810"/>
            <a:ext cx="190500" cy="320097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8" name="Shape 378"/>
          <p:cNvSpPr/>
          <p:nvPr/>
        </p:nvSpPr>
        <p:spPr>
          <a:xfrm>
            <a:off x="3048000" y="4110789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2155658" y="4729489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390900" y="4709437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15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426617" y="3100000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tail</a:t>
            </a:r>
          </a:p>
        </p:txBody>
      </p:sp>
      <p:cxnSp>
        <p:nvCxnSpPr>
          <p:cNvPr id="382" name="Shape 382"/>
          <p:cNvCxnSpPr/>
          <p:nvPr/>
        </p:nvCxnSpPr>
        <p:spPr>
          <a:xfrm flipH="1">
            <a:off x="4076700" y="3475187"/>
            <a:ext cx="400049" cy="439557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3" name="Shape 383"/>
          <p:cNvSpPr txBox="1"/>
          <p:nvPr/>
        </p:nvSpPr>
        <p:spPr>
          <a:xfrm>
            <a:off x="5867400" y="2428732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size is 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1" lang="en-US" sz="24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         </a:t>
            </a:r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QUEUE</a:t>
            </a:r>
          </a:p>
        </p:txBody>
      </p:sp>
      <p:sp>
        <p:nvSpPr>
          <p:cNvPr id="390" name="Shape 390"/>
          <p:cNvSpPr/>
          <p:nvPr/>
        </p:nvSpPr>
        <p:spPr>
          <a:xfrm>
            <a:off x="457200" y="1467616"/>
            <a:ext cx="8991600" cy="1752600"/>
          </a:xfrm>
          <a:prstGeom prst="rect">
            <a:avLst/>
          </a:prstGeom>
          <a:solidFill>
            <a:schemeClr val="accent1">
              <a:alpha val="27843"/>
            </a:scheme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455368" y="1467616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854319" y="2114428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4</a:t>
            </a:r>
          </a:p>
        </p:txBody>
      </p:sp>
      <p:sp>
        <p:nvSpPr>
          <p:cNvPr id="393" name="Shape 393"/>
          <p:cNvSpPr/>
          <p:nvPr/>
        </p:nvSpPr>
        <p:spPr>
          <a:xfrm>
            <a:off x="1778610" y="1467616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342900" y="472389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front</a:t>
            </a:r>
          </a:p>
        </p:txBody>
      </p:sp>
      <p:cxnSp>
        <p:nvCxnSpPr>
          <p:cNvPr id="395" name="Shape 395"/>
          <p:cNvCxnSpPr/>
          <p:nvPr/>
        </p:nvCxnSpPr>
        <p:spPr>
          <a:xfrm>
            <a:off x="819150" y="853884"/>
            <a:ext cx="120894" cy="387163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96" name="Shape 396"/>
          <p:cNvSpPr/>
          <p:nvPr/>
        </p:nvSpPr>
        <p:spPr>
          <a:xfrm>
            <a:off x="3074010" y="1473750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2083410" y="2082306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367819" y="2082306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15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356221" y="596787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tail</a:t>
            </a:r>
          </a:p>
        </p:txBody>
      </p:sp>
      <p:cxnSp>
        <p:nvCxnSpPr>
          <p:cNvPr id="400" name="Shape 400"/>
          <p:cNvCxnSpPr/>
          <p:nvPr/>
        </p:nvCxnSpPr>
        <p:spPr>
          <a:xfrm flipH="1">
            <a:off x="3956171" y="887461"/>
            <a:ext cx="400049" cy="439557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01" name="Shape 401"/>
          <p:cNvSpPr/>
          <p:nvPr/>
        </p:nvSpPr>
        <p:spPr>
          <a:xfrm>
            <a:off x="457200" y="4551033"/>
            <a:ext cx="8991600" cy="1752600"/>
          </a:xfrm>
          <a:prstGeom prst="rect">
            <a:avLst/>
          </a:prstGeom>
          <a:solidFill>
            <a:schemeClr val="accent1">
              <a:alpha val="27843"/>
            </a:scheme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796560" y="4557169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2101360" y="5171858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31</a:t>
            </a:r>
          </a:p>
        </p:txBody>
      </p:sp>
      <p:sp>
        <p:nvSpPr>
          <p:cNvPr id="404" name="Shape 404"/>
          <p:cNvSpPr/>
          <p:nvPr/>
        </p:nvSpPr>
        <p:spPr>
          <a:xfrm>
            <a:off x="3091960" y="4563142"/>
            <a:ext cx="1295400" cy="1752600"/>
          </a:xfrm>
          <a:prstGeom prst="rect">
            <a:avLst/>
          </a:prstGeom>
          <a:solidFill>
            <a:srgbClr val="F8C78E">
              <a:alpha val="18823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3367819" y="5171858"/>
            <a:ext cx="685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15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4453669" y="3778907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tail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4053619" y="4025178"/>
            <a:ext cx="400049" cy="439557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08" name="Shape 408"/>
          <p:cNvSpPr txBox="1"/>
          <p:nvPr/>
        </p:nvSpPr>
        <p:spPr>
          <a:xfrm>
            <a:off x="1644160" y="3779228"/>
            <a:ext cx="914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front</a:t>
            </a:r>
          </a:p>
        </p:txBody>
      </p:sp>
      <p:cxnSp>
        <p:nvCxnSpPr>
          <p:cNvPr id="409" name="Shape 409"/>
          <p:cNvCxnSpPr/>
          <p:nvPr/>
        </p:nvCxnSpPr>
        <p:spPr>
          <a:xfrm>
            <a:off x="2426310" y="4023273"/>
            <a:ext cx="120894" cy="387163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10" name="Shape 410"/>
          <p:cNvSpPr txBox="1"/>
          <p:nvPr/>
        </p:nvSpPr>
        <p:spPr>
          <a:xfrm>
            <a:off x="6186487" y="5406323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size is 2</a:t>
            </a:r>
          </a:p>
        </p:txBody>
      </p:sp>
      <p:sp>
        <p:nvSpPr>
          <p:cNvPr id="411" name="Shape 411"/>
          <p:cNvSpPr/>
          <p:nvPr/>
        </p:nvSpPr>
        <p:spPr>
          <a:xfrm>
            <a:off x="5613587" y="3427026"/>
            <a:ext cx="158472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1" marL="365760" marR="0" rtl="0" algn="l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1" lang="en-US" sz="28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rem( )</a:t>
            </a:r>
          </a:p>
        </p:txBody>
      </p:sp>
      <p:sp>
        <p:nvSpPr>
          <p:cNvPr id="412" name="Shape 412"/>
          <p:cNvSpPr/>
          <p:nvPr/>
        </p:nvSpPr>
        <p:spPr>
          <a:xfrm>
            <a:off x="7259624" y="3634185"/>
            <a:ext cx="484631" cy="6321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0D77D">
              <a:alpha val="41960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457200" y="1981200"/>
            <a:ext cx="8077199" cy="1219199"/>
          </a:xfrm>
          <a:prstGeom prst="rect">
            <a:avLst/>
          </a:prstGeom>
          <a:solidFill>
            <a:srgbClr val="F8C78E">
              <a:alpha val="35686"/>
            </a:srgbClr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533400" y="1481328"/>
            <a:ext cx="81533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Signature</a:t>
            </a:r>
          </a:p>
          <a:p>
            <a:pPr indent="-264160" lvl="0" marL="36576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new:             → QUEUE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add: QUEUE x Int → QUEUE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rem: QUEUE       → QUEUE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front: QUEUE     → Int</a:t>
            </a:r>
          </a:p>
          <a:p>
            <a:pPr indent="-264160" lvl="0" marL="365760" marR="0" rtl="0" algn="l"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size: QUEUE      → Nat  </a:t>
            </a:r>
            <a:r>
              <a:rPr b="0" i="1" lang="en-US" sz="20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(natural number)</a:t>
            </a:r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Example: QUEUE of Int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477000" y="2406133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Canonical ops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LHS of axioms (non-canon applied to canon)</a:t>
            </a:r>
          </a:p>
          <a:p>
            <a:pPr indent="-264160" lvl="0" marL="365760" marR="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new() ) = ?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add( Q, i ) ) = ?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rem( new() ) = ?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rem( add( Q, i )) = ? 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front( new() ) = ?</a:t>
            </a:r>
          </a:p>
          <a:p>
            <a:pPr indent="-264160" lvl="0" marL="365760" marR="0" rtl="0" algn="l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front( add( Q, i )) = ?</a:t>
            </a:r>
          </a:p>
        </p:txBody>
      </p:sp>
      <p:sp>
        <p:nvSpPr>
          <p:cNvPr id="426" name="Shape 4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QUEUE (cont.)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7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LHS of axioms (non-canon applied to canon)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new() ) = 0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size( add( Q, i ) ) = size(Q) + 1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front( new() ) = err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front( add( Q, i ) ) = ite( Q=new(), i, front(Q) )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rem( new() ) = new()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rem( add( Q, i ) ) = 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ite( Q=new(), Q, add(rem(Q),i) )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QUEUE (cont.)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will examine how to use ML to write these ADT specs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With ML we can then “execute” the specs and see if the behavior is what we like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Download and install ML on your computer and if you like you can begin to try ML…</a:t>
            </a:r>
          </a:p>
          <a:p>
            <a:pPr indent="-264160" lvl="0" marL="365760" marR="0" rtl="0" algn="l">
              <a:spcBef>
                <a:spcPts val="2200"/>
              </a:spcBef>
              <a:spcAft>
                <a:spcPts val="180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See the ML notes on the class website</a:t>
            </a:r>
          </a:p>
        </p:txBody>
      </p:sp>
      <p:sp>
        <p:nvSpPr>
          <p:cNvPr id="438" name="Shape 4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Next time…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526472" y="1569026"/>
            <a:ext cx="8229600" cy="4603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One ADT definition </a:t>
            </a:r>
          </a:p>
          <a:p>
            <a:pPr indent="-8128" lvl="0" marL="109728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will be correct for </a:t>
            </a:r>
          </a:p>
          <a:p>
            <a:pPr indent="-8128" lvl="0" marL="109728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Many implementations</a:t>
            </a:r>
          </a:p>
          <a:p>
            <a:pPr indent="-8128" lvl="0" marL="109728" marR="0" rtl="0" algn="l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 the behavior once, then</a:t>
            </a:r>
          </a:p>
          <a:p>
            <a:pPr indent="-353060" lvl="1" marL="708660" marR="0" rtl="0" algn="l">
              <a:spcBef>
                <a:spcPts val="15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guides implementation </a:t>
            </a:r>
          </a:p>
          <a:p>
            <a:pPr indent="-353060" lvl="1" marL="708660" marR="0" rtl="0" algn="l">
              <a:spcBef>
                <a:spcPts val="1524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provides an oracle for determining correctness of the code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ADT is a definition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END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74637"/>
            <a:ext cx="8229600" cy="852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Memory Hierarchy</a:t>
            </a:r>
          </a:p>
        </p:txBody>
      </p:sp>
      <p:pic>
        <p:nvPicPr>
          <p:cNvPr descr="C:\Users\pds\Desktop\osidpfig1.14.jpg" id="450" name="Shape 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1066799"/>
            <a:ext cx="6324600" cy="5517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Shape 451"/>
          <p:cNvCxnSpPr/>
          <p:nvPr/>
        </p:nvCxnSpPr>
        <p:spPr>
          <a:xfrm flipH="1" rot="10800000">
            <a:off x="2883576" y="5181562"/>
            <a:ext cx="1242600" cy="447300"/>
          </a:xfrm>
          <a:prstGeom prst="bentConnector3">
            <a:avLst>
              <a:gd fmla="val 96725" name="adj1"/>
            </a:avLst>
          </a:prstGeom>
          <a:noFill/>
          <a:ln cap="flat" cmpd="sng" w="57150">
            <a:solidFill>
              <a:srgbClr val="C6341C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2" name="Shape 452"/>
          <p:cNvSpPr txBox="1"/>
          <p:nvPr/>
        </p:nvSpPr>
        <p:spPr>
          <a:xfrm>
            <a:off x="6096000" y="1524000"/>
            <a:ext cx="28956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storage size increases</a:t>
            </a:r>
          </a:p>
          <a:p>
            <a:pPr indent="-285750" lvl="0" marL="285750" marR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access time increases</a:t>
            </a:r>
          </a:p>
          <a:p>
            <a:pPr indent="-285750" lvl="0" marL="285750" marR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cost decreases (per bit)</a:t>
            </a:r>
          </a:p>
          <a:p>
            <a:pPr indent="-285750" lvl="0" marL="285750" marR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persistence increases</a:t>
            </a:r>
          </a:p>
          <a:p>
            <a:pPr indent="-285750" lvl="0" marL="285750" marR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decreasing frequency of access by processor</a:t>
            </a:r>
          </a:p>
        </p:txBody>
      </p:sp>
      <p:cxnSp>
        <p:nvCxnSpPr>
          <p:cNvPr id="453" name="Shape 453"/>
          <p:cNvCxnSpPr/>
          <p:nvPr/>
        </p:nvCxnSpPr>
        <p:spPr>
          <a:xfrm>
            <a:off x="5791200" y="1818114"/>
            <a:ext cx="0" cy="1752600"/>
          </a:xfrm>
          <a:prstGeom prst="straightConnector1">
            <a:avLst/>
          </a:prstGeom>
          <a:noFill/>
          <a:ln cap="flat" cmpd="sng" w="127000">
            <a:solidFill>
              <a:srgbClr val="CBD7E6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4" name="Shape 454"/>
          <p:cNvSpPr/>
          <p:nvPr/>
        </p:nvSpPr>
        <p:spPr>
          <a:xfrm>
            <a:off x="532262" y="4937719"/>
            <a:ext cx="2351314" cy="1382285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AF2D2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The “cloud”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74637"/>
            <a:ext cx="82296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0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What happens when you power on your computer?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526929" y="16764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minimum amount of information is read from secondary memory into main memory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Control is transferred to that area of main memory; this code reads the core of the OS, called the </a:t>
            </a:r>
            <a:r>
              <a:rPr b="1" i="1" lang="en-US" sz="23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kernel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kernel executes the initial process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process loads a full OS off disk (or cloud)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Called </a:t>
            </a:r>
            <a:r>
              <a:rPr b="1" i="1" lang="en-US" sz="23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bootstrapping 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(pulling oneself up by one’s bootstraps)… the computer </a:t>
            </a:r>
            <a:r>
              <a:rPr b="1" i="1" lang="en-US" sz="23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“boots up”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 then runs all the other programs you write and use… </a:t>
            </a:r>
            <a:r>
              <a:rPr b="0" i="1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including JavaScript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67852"/>
              <a:buFont typeface="Noto Symbo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ds\Desktop\motherboard-b.jpg" id="465" name="Shape 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109762"/>
            <a:ext cx="7772400" cy="554431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3352800" y="4796971"/>
            <a:ext cx="3809999" cy="1143000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33391C"/>
                </a:solidFill>
                <a:latin typeface="Rambla"/>
                <a:ea typeface="Rambla"/>
                <a:cs typeface="Rambla"/>
                <a:sym typeface="Rambla"/>
              </a:rPr>
              <a:t>Main memory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33391C"/>
                </a:solidFill>
                <a:latin typeface="Rambla"/>
                <a:ea typeface="Rambla"/>
                <a:cs typeface="Rambla"/>
                <a:sym typeface="Rambla"/>
              </a:rPr>
              <a:t>RAM</a:t>
            </a:r>
          </a:p>
        </p:txBody>
      </p:sp>
      <p:sp>
        <p:nvSpPr>
          <p:cNvPr id="467" name="Shape 467"/>
          <p:cNvSpPr/>
          <p:nvPr/>
        </p:nvSpPr>
        <p:spPr>
          <a:xfrm>
            <a:off x="899886" y="838200"/>
            <a:ext cx="1335313" cy="1371599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33391C"/>
                </a:solidFill>
                <a:latin typeface="Rambla"/>
                <a:ea typeface="Rambla"/>
                <a:cs typeface="Rambla"/>
                <a:sym typeface="Rambla"/>
              </a:rPr>
              <a:t>kernel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2400" u="none" cap="none" strike="noStrike">
              <a:solidFill>
                <a:srgbClr val="33391C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468" name="Shape 468"/>
          <p:cNvCxnSpPr/>
          <p:nvPr/>
        </p:nvCxnSpPr>
        <p:spPr>
          <a:xfrm>
            <a:off x="2235200" y="2209800"/>
            <a:ext cx="1635010" cy="2539357"/>
          </a:xfrm>
          <a:prstGeom prst="straightConnector1">
            <a:avLst/>
          </a:prstGeom>
          <a:noFill/>
          <a:ln cap="flat" cmpd="sng" w="127000">
            <a:solidFill>
              <a:srgbClr val="FCECD8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9" name="Shape 469"/>
          <p:cNvSpPr/>
          <p:nvPr/>
        </p:nvSpPr>
        <p:spPr>
          <a:xfrm>
            <a:off x="6096000" y="2826407"/>
            <a:ext cx="1295400" cy="1371599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33391C"/>
                </a:solidFill>
                <a:latin typeface="Rambla"/>
                <a:ea typeface="Rambla"/>
                <a:cs typeface="Rambla"/>
                <a:sym typeface="Rambla"/>
              </a:rPr>
              <a:t>CPU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2400" u="none" cap="none" strike="noStrike">
              <a:solidFill>
                <a:srgbClr val="33391C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558800" y="2510317"/>
            <a:ext cx="1219199" cy="1909282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33391C"/>
                </a:solidFill>
                <a:latin typeface="Rambla"/>
                <a:ea typeface="Rambla"/>
                <a:cs typeface="Rambla"/>
                <a:sym typeface="Rambla"/>
              </a:rPr>
              <a:t>Disk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2400" u="none" cap="none" strike="noStrike">
              <a:solidFill>
                <a:srgbClr val="33391C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471" name="Shape 471"/>
          <p:cNvCxnSpPr/>
          <p:nvPr/>
        </p:nvCxnSpPr>
        <p:spPr>
          <a:xfrm flipH="1" rot="10800000">
            <a:off x="6743700" y="4234935"/>
            <a:ext cx="419099" cy="528205"/>
          </a:xfrm>
          <a:prstGeom prst="straightConnector1">
            <a:avLst/>
          </a:prstGeom>
          <a:noFill/>
          <a:ln cap="flat" cmpd="sng" w="95250">
            <a:solidFill>
              <a:srgbClr val="FCECD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x="1778000" y="3227925"/>
            <a:ext cx="4241799" cy="0"/>
          </a:xfrm>
          <a:prstGeom prst="straightConnector1">
            <a:avLst/>
          </a:prstGeom>
          <a:noFill/>
          <a:ln cap="flat" cmpd="sng" w="114300">
            <a:solidFill>
              <a:srgbClr val="FCECD8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3" name="Shape 473"/>
          <p:cNvCxnSpPr/>
          <p:nvPr/>
        </p:nvCxnSpPr>
        <p:spPr>
          <a:xfrm>
            <a:off x="1778000" y="4234935"/>
            <a:ext cx="1574800" cy="718064"/>
          </a:xfrm>
          <a:prstGeom prst="straightConnector1">
            <a:avLst/>
          </a:prstGeom>
          <a:noFill/>
          <a:ln cap="flat" cmpd="sng" w="152400">
            <a:solidFill>
              <a:srgbClr val="FCECD8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74" name="Shape 474"/>
          <p:cNvSpPr txBox="1"/>
          <p:nvPr/>
        </p:nvSpPr>
        <p:spPr>
          <a:xfrm>
            <a:off x="1905000" y="4419600"/>
            <a:ext cx="1231899" cy="369332"/>
          </a:xfrm>
          <a:prstGeom prst="rect">
            <a:avLst/>
          </a:prstGeom>
          <a:solidFill>
            <a:srgbClr val="FDF59C">
              <a:alpha val="85882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 loads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3001802" y="3919003"/>
            <a:ext cx="1054100" cy="369332"/>
          </a:xfrm>
          <a:prstGeom prst="rect">
            <a:avLst/>
          </a:prstGeom>
          <a:solidFill>
            <a:srgbClr val="FDF59C">
              <a:alpha val="85882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kernel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989989" y="4499037"/>
            <a:ext cx="2001610" cy="369332"/>
          </a:xfrm>
          <a:prstGeom prst="rect">
            <a:avLst/>
          </a:prstGeom>
          <a:solidFill>
            <a:srgbClr val="FDF59C">
              <a:alpha val="82745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CPU runs kernel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2898663" y="2864736"/>
            <a:ext cx="2393950" cy="369332"/>
          </a:xfrm>
          <a:prstGeom prst="rect">
            <a:avLst/>
          </a:prstGeom>
          <a:solidFill>
            <a:srgbClr val="FDF59C">
              <a:alpha val="85882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Kernel talks to disk</a:t>
            </a:r>
          </a:p>
        </p:txBody>
      </p:sp>
      <p:cxnSp>
        <p:nvCxnSpPr>
          <p:cNvPr id="478" name="Shape 478"/>
          <p:cNvCxnSpPr/>
          <p:nvPr/>
        </p:nvCxnSpPr>
        <p:spPr>
          <a:xfrm flipH="1" rot="10800000">
            <a:off x="6096000" y="4198007"/>
            <a:ext cx="495299" cy="528267"/>
          </a:xfrm>
          <a:prstGeom prst="straightConnector1">
            <a:avLst/>
          </a:prstGeom>
          <a:noFill/>
          <a:ln cap="flat" cmpd="sng" w="139700">
            <a:solidFill>
              <a:srgbClr val="FCEC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9" name="Shape 479"/>
          <p:cNvSpPr txBox="1"/>
          <p:nvPr/>
        </p:nvSpPr>
        <p:spPr>
          <a:xfrm>
            <a:off x="6478360" y="3865601"/>
            <a:ext cx="2165350" cy="369332"/>
          </a:xfrm>
          <a:prstGeom prst="rect">
            <a:avLst/>
          </a:prstGeom>
          <a:solidFill>
            <a:srgbClr val="FDF59C">
              <a:alpha val="82745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CPU runs full OS</a:t>
            </a:r>
          </a:p>
        </p:txBody>
      </p:sp>
      <p:cxnSp>
        <p:nvCxnSpPr>
          <p:cNvPr id="480" name="Shape 480"/>
          <p:cNvCxnSpPr/>
          <p:nvPr/>
        </p:nvCxnSpPr>
        <p:spPr>
          <a:xfrm flipH="1" rot="10800000">
            <a:off x="152400" y="3468978"/>
            <a:ext cx="747486" cy="569621"/>
          </a:xfrm>
          <a:prstGeom prst="straightConnector1">
            <a:avLst/>
          </a:prstGeom>
          <a:noFill/>
          <a:ln cap="flat" cmpd="sng" w="152400">
            <a:solidFill>
              <a:srgbClr val="FCECD8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1" name="Shape 481"/>
          <p:cNvCxnSpPr/>
          <p:nvPr/>
        </p:nvCxnSpPr>
        <p:spPr>
          <a:xfrm flipH="1">
            <a:off x="7162801" y="694041"/>
            <a:ext cx="667656" cy="415720"/>
          </a:xfrm>
          <a:prstGeom prst="straightConnector1">
            <a:avLst/>
          </a:prstGeom>
          <a:noFill/>
          <a:ln cap="flat" cmpd="sng" w="146050">
            <a:solidFill>
              <a:srgbClr val="C8D2B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Shape 482"/>
          <p:cNvSpPr txBox="1"/>
          <p:nvPr/>
        </p:nvSpPr>
        <p:spPr>
          <a:xfrm>
            <a:off x="15422" y="4050267"/>
            <a:ext cx="510719" cy="369332"/>
          </a:xfrm>
          <a:prstGeom prst="rect">
            <a:avLst/>
          </a:prstGeom>
          <a:solidFill>
            <a:srgbClr val="FDF59C">
              <a:alpha val="85882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OS </a:t>
            </a:r>
          </a:p>
        </p:txBody>
      </p:sp>
      <p:sp>
        <p:nvSpPr>
          <p:cNvPr id="483" name="Shape 483"/>
          <p:cNvSpPr/>
          <p:nvPr/>
        </p:nvSpPr>
        <p:spPr>
          <a:xfrm>
            <a:off x="5657850" y="815362"/>
            <a:ext cx="1412420" cy="1143000"/>
          </a:xfrm>
          <a:prstGeom prst="roundRect">
            <a:avLst>
              <a:gd fmla="val 16667" name="adj"/>
            </a:avLst>
          </a:prstGeom>
          <a:solidFill>
            <a:srgbClr val="F0D77D">
              <a:alpha val="48627"/>
            </a:srgbClr>
          </a:solidFill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33391C"/>
                </a:solidFill>
                <a:latin typeface="Rambla"/>
                <a:ea typeface="Rambla"/>
                <a:cs typeface="Rambla"/>
                <a:sym typeface="Rambla"/>
              </a:rPr>
              <a:t>Keyboard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33391C"/>
                </a:solidFill>
                <a:latin typeface="Rambla"/>
                <a:ea typeface="Rambla"/>
                <a:cs typeface="Rambla"/>
                <a:sym typeface="Rambla"/>
              </a:rPr>
              <a:t>Mic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33391C"/>
                </a:solidFill>
                <a:latin typeface="Rambla"/>
                <a:ea typeface="Rambla"/>
                <a:cs typeface="Rambla"/>
                <a:sym typeface="Rambla"/>
              </a:rPr>
              <a:t>camera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7068457" y="324709"/>
            <a:ext cx="1524000" cy="369332"/>
          </a:xfrm>
          <a:prstGeom prst="rect">
            <a:avLst/>
          </a:prstGeom>
          <a:solidFill>
            <a:srgbClr val="FDF59C">
              <a:alpha val="82745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User input</a:t>
            </a:r>
          </a:p>
        </p:txBody>
      </p:sp>
      <p:cxnSp>
        <p:nvCxnSpPr>
          <p:cNvPr id="485" name="Shape 485"/>
          <p:cNvCxnSpPr/>
          <p:nvPr/>
        </p:nvCxnSpPr>
        <p:spPr>
          <a:xfrm flipH="1">
            <a:off x="4952999" y="1958361"/>
            <a:ext cx="907821" cy="2767912"/>
          </a:xfrm>
          <a:prstGeom prst="straightConnector1">
            <a:avLst/>
          </a:prstGeom>
          <a:noFill/>
          <a:ln cap="flat" cmpd="sng" w="139700">
            <a:solidFill>
              <a:srgbClr val="FCEC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Shape 486"/>
          <p:cNvSpPr txBox="1"/>
          <p:nvPr/>
        </p:nvSpPr>
        <p:spPr>
          <a:xfrm>
            <a:off x="5502769" y="2209800"/>
            <a:ext cx="2177061" cy="369332"/>
          </a:xfrm>
          <a:prstGeom prst="rect">
            <a:avLst/>
          </a:prstGeom>
          <a:solidFill>
            <a:srgbClr val="FDF59C">
              <a:alpha val="82745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to programs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2754539" y="238035"/>
            <a:ext cx="1969862" cy="1200329"/>
          </a:xfrm>
          <a:prstGeom prst="rect">
            <a:avLst/>
          </a:prstGeom>
          <a:solidFill>
            <a:srgbClr val="FDF59C">
              <a:alpha val="82745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 output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wireless, usb, net, print port,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sound, video</a:t>
            </a:r>
          </a:p>
        </p:txBody>
      </p:sp>
      <p:cxnSp>
        <p:nvCxnSpPr>
          <p:cNvPr id="488" name="Shape 488"/>
          <p:cNvCxnSpPr/>
          <p:nvPr/>
        </p:nvCxnSpPr>
        <p:spPr>
          <a:xfrm flipH="1" rot="10800000">
            <a:off x="4216400" y="1628529"/>
            <a:ext cx="334777" cy="3097745"/>
          </a:xfrm>
          <a:prstGeom prst="straightConnector1">
            <a:avLst/>
          </a:prstGeom>
          <a:noFill/>
          <a:ln cap="flat" cmpd="sng" w="127000">
            <a:solidFill>
              <a:srgbClr val="FCECD8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9" name="Shape 489"/>
          <p:cNvCxnSpPr/>
          <p:nvPr/>
        </p:nvCxnSpPr>
        <p:spPr>
          <a:xfrm flipH="1">
            <a:off x="5295900" y="3657600"/>
            <a:ext cx="723899" cy="1068675"/>
          </a:xfrm>
          <a:prstGeom prst="straightConnector1">
            <a:avLst/>
          </a:prstGeom>
          <a:noFill/>
          <a:ln cap="flat" cmpd="sng" w="177800">
            <a:solidFill>
              <a:srgbClr val="FCEC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90" name="Shape 490"/>
          <p:cNvSpPr txBox="1"/>
          <p:nvPr/>
        </p:nvSpPr>
        <p:spPr>
          <a:xfrm>
            <a:off x="5860821" y="3384457"/>
            <a:ext cx="2521177" cy="369332"/>
          </a:xfrm>
          <a:prstGeom prst="rect">
            <a:avLst/>
          </a:prstGeom>
          <a:solidFill>
            <a:srgbClr val="FDF59C">
              <a:alpha val="82745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CPU runs programs</a:t>
            </a:r>
          </a:p>
        </p:txBody>
      </p:sp>
      <p:cxnSp>
        <p:nvCxnSpPr>
          <p:cNvPr id="491" name="Shape 491"/>
          <p:cNvCxnSpPr/>
          <p:nvPr/>
        </p:nvCxnSpPr>
        <p:spPr>
          <a:xfrm flipH="1" rot="10800000">
            <a:off x="4383789" y="1780928"/>
            <a:ext cx="874011" cy="2945346"/>
          </a:xfrm>
          <a:prstGeom prst="straightConnector1">
            <a:avLst/>
          </a:prstGeom>
          <a:noFill/>
          <a:ln cap="flat" cmpd="sng" w="127000">
            <a:solidFill>
              <a:srgbClr val="FCECD8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2" name="Shape 492"/>
          <p:cNvCxnSpPr>
            <a:stCxn id="466" idx="1"/>
          </p:cNvCxnSpPr>
          <p:nvPr/>
        </p:nvCxnSpPr>
        <p:spPr>
          <a:xfrm flipH="1">
            <a:off x="1625700" y="5368471"/>
            <a:ext cx="1727100" cy="346500"/>
          </a:xfrm>
          <a:prstGeom prst="straightConnector1">
            <a:avLst/>
          </a:prstGeom>
          <a:noFill/>
          <a:ln cap="flat" cmpd="sng" w="127000">
            <a:solidFill>
              <a:srgbClr val="FCECD8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3" name="Shape 493"/>
          <p:cNvCxnSpPr/>
          <p:nvPr/>
        </p:nvCxnSpPr>
        <p:spPr>
          <a:xfrm rot="10800000">
            <a:off x="1828799" y="3657600"/>
            <a:ext cx="4082819" cy="0"/>
          </a:xfrm>
          <a:prstGeom prst="straightConnector1">
            <a:avLst/>
          </a:prstGeom>
          <a:noFill/>
          <a:ln cap="flat" cmpd="sng" w="177800">
            <a:solidFill>
              <a:srgbClr val="FCECD8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526929" y="16764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 </a:t>
            </a:r>
            <a:r>
              <a:rPr b="1" i="1" lang="en-US" sz="32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abstraction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is a “model” … a simplification of something complex</a:t>
            </a:r>
          </a:p>
          <a:p>
            <a:pPr indent="-264160" lvl="0" marL="365760" marR="0" rtl="0" algn="l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take out some detail to show the basics of something in simple form</a:t>
            </a:r>
          </a:p>
          <a:p>
            <a:pPr indent="-264160" lvl="0" marL="365760" marR="0" rtl="0" algn="l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b="0" i="0" lang="en-US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Details we remove are irrelevant to the aspects we wish to emphasize or explain in the model</a:t>
            </a:r>
          </a:p>
          <a:p>
            <a:pPr indent="-264160" lvl="0" marL="36576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Abstraction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Model of UNC</a:t>
            </a:r>
          </a:p>
        </p:txBody>
      </p:sp>
      <p:sp>
        <p:nvSpPr>
          <p:cNvPr id="137" name="Shape 137"/>
          <p:cNvSpPr/>
          <p:nvPr/>
        </p:nvSpPr>
        <p:spPr>
          <a:xfrm>
            <a:off x="457200" y="914400"/>
            <a:ext cx="1524000" cy="1143000"/>
          </a:xfrm>
          <a:prstGeom prst="roundRect">
            <a:avLst>
              <a:gd fmla="val 16667" name="adj"/>
            </a:avLst>
          </a:prstGeom>
          <a:solidFill>
            <a:srgbClr val="F5E4A7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enroll</a:t>
            </a:r>
          </a:p>
        </p:txBody>
      </p:sp>
      <p:sp>
        <p:nvSpPr>
          <p:cNvPr id="138" name="Shape 138"/>
          <p:cNvSpPr/>
          <p:nvPr/>
        </p:nvSpPr>
        <p:spPr>
          <a:xfrm>
            <a:off x="5867400" y="5157148"/>
            <a:ext cx="1524000" cy="1143000"/>
          </a:xfrm>
          <a:prstGeom prst="roundRect">
            <a:avLst>
              <a:gd fmla="val 16667" name="adj"/>
            </a:avLst>
          </a:prstGeom>
          <a:solidFill>
            <a:srgbClr val="F5E4A7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graduate</a:t>
            </a:r>
          </a:p>
        </p:txBody>
      </p:sp>
      <p:sp>
        <p:nvSpPr>
          <p:cNvPr id="139" name="Shape 139"/>
          <p:cNvSpPr/>
          <p:nvPr/>
        </p:nvSpPr>
        <p:spPr>
          <a:xfrm>
            <a:off x="1069074" y="2959858"/>
            <a:ext cx="1524000" cy="1143000"/>
          </a:xfrm>
          <a:prstGeom prst="roundRect">
            <a:avLst>
              <a:gd fmla="val 16667" name="adj"/>
            </a:avLst>
          </a:prstGeom>
          <a:solidFill>
            <a:srgbClr val="F5E4A7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Pay tuition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3429000" y="2959858"/>
            <a:ext cx="1524000" cy="1143000"/>
          </a:xfrm>
          <a:prstGeom prst="roundRect">
            <a:avLst>
              <a:gd fmla="val 16667" name="adj"/>
            </a:avLst>
          </a:prstGeom>
          <a:solidFill>
            <a:srgbClr val="F5E4A7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Take fall classes</a:t>
            </a:r>
          </a:p>
        </p:txBody>
      </p:sp>
      <p:sp>
        <p:nvSpPr>
          <p:cNvPr id="141" name="Shape 141"/>
          <p:cNvSpPr/>
          <p:nvPr/>
        </p:nvSpPr>
        <p:spPr>
          <a:xfrm>
            <a:off x="5638800" y="2959858"/>
            <a:ext cx="1524000" cy="1143000"/>
          </a:xfrm>
          <a:prstGeom prst="roundRect">
            <a:avLst>
              <a:gd fmla="val 16667" name="adj"/>
            </a:avLst>
          </a:prstGeom>
          <a:solidFill>
            <a:srgbClr val="F5E4A7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Take spring classes</a:t>
            </a:r>
          </a:p>
        </p:txBody>
      </p:sp>
      <p:cxnSp>
        <p:nvCxnSpPr>
          <p:cNvPr id="142" name="Shape 142"/>
          <p:cNvCxnSpPr>
            <a:stCxn id="137" idx="2"/>
          </p:cNvCxnSpPr>
          <p:nvPr/>
        </p:nvCxnSpPr>
        <p:spPr>
          <a:xfrm>
            <a:off x="1219200" y="2057400"/>
            <a:ext cx="304800" cy="902400"/>
          </a:xfrm>
          <a:prstGeom prst="straightConnector1">
            <a:avLst/>
          </a:prstGeom>
          <a:noFill/>
          <a:ln cap="flat" cmpd="sng" w="50800">
            <a:solidFill>
              <a:srgbClr val="33391C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3" name="Shape 143"/>
          <p:cNvCxnSpPr>
            <a:endCxn id="138" idx="0"/>
          </p:cNvCxnSpPr>
          <p:nvPr/>
        </p:nvCxnSpPr>
        <p:spPr>
          <a:xfrm>
            <a:off x="6629400" y="4102948"/>
            <a:ext cx="0" cy="1054200"/>
          </a:xfrm>
          <a:prstGeom prst="straightConnector1">
            <a:avLst/>
          </a:prstGeom>
          <a:noFill/>
          <a:ln cap="flat" cmpd="sng" w="50800">
            <a:solidFill>
              <a:srgbClr val="33391C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4" name="Shape 144"/>
          <p:cNvCxnSpPr>
            <a:stCxn id="140" idx="3"/>
            <a:endCxn id="141" idx="1"/>
          </p:cNvCxnSpPr>
          <p:nvPr/>
        </p:nvCxnSpPr>
        <p:spPr>
          <a:xfrm>
            <a:off x="4953000" y="3531358"/>
            <a:ext cx="685800" cy="0"/>
          </a:xfrm>
          <a:prstGeom prst="straightConnector1">
            <a:avLst/>
          </a:prstGeom>
          <a:noFill/>
          <a:ln cap="flat" cmpd="sng" w="50800">
            <a:solidFill>
              <a:srgbClr val="33391C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5" name="Shape 145"/>
          <p:cNvCxnSpPr>
            <a:stCxn id="139" idx="3"/>
            <a:endCxn id="140" idx="1"/>
          </p:cNvCxnSpPr>
          <p:nvPr/>
        </p:nvCxnSpPr>
        <p:spPr>
          <a:xfrm>
            <a:off x="2593074" y="3531358"/>
            <a:ext cx="835799" cy="0"/>
          </a:xfrm>
          <a:prstGeom prst="straightConnector1">
            <a:avLst/>
          </a:prstGeom>
          <a:noFill/>
          <a:ln cap="flat" cmpd="sng" w="50800">
            <a:solidFill>
              <a:srgbClr val="33391C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5295899" y="1905000"/>
            <a:ext cx="876300" cy="1054857"/>
          </a:xfrm>
          <a:prstGeom prst="straightConnector1">
            <a:avLst/>
          </a:prstGeom>
          <a:noFill/>
          <a:ln cap="flat" cmpd="sng" w="50800">
            <a:solidFill>
              <a:srgbClr val="33391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/>
          <p:nvPr/>
        </p:nvCxnSpPr>
        <p:spPr>
          <a:xfrm flipH="1">
            <a:off x="2743200" y="1905000"/>
            <a:ext cx="2552699" cy="527428"/>
          </a:xfrm>
          <a:prstGeom prst="straightConnector1">
            <a:avLst/>
          </a:prstGeom>
          <a:noFill/>
          <a:ln cap="flat" cmpd="sng" w="50800">
            <a:solidFill>
              <a:srgbClr val="33391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Shape 148"/>
          <p:cNvCxnSpPr/>
          <p:nvPr/>
        </p:nvCxnSpPr>
        <p:spPr>
          <a:xfrm flipH="1">
            <a:off x="2438400" y="2432430"/>
            <a:ext cx="304799" cy="527428"/>
          </a:xfrm>
          <a:prstGeom prst="straightConnector1">
            <a:avLst/>
          </a:prstGeom>
          <a:noFill/>
          <a:ln cap="flat" cmpd="sng" w="50800">
            <a:solidFill>
              <a:srgbClr val="33391C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x="5638800" y="1984048"/>
            <a:ext cx="23622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Rambla"/>
                <a:ea typeface="Rambla"/>
                <a:cs typeface="Rambla"/>
                <a:sym typeface="Rambla"/>
              </a:rPr>
              <a:t>Do 4 or 5 times</a:t>
            </a:r>
          </a:p>
        </p:txBody>
      </p:sp>
      <p:sp>
        <p:nvSpPr>
          <p:cNvPr id="150" name="Shape 150"/>
          <p:cNvSpPr/>
          <p:nvPr/>
        </p:nvSpPr>
        <p:spPr>
          <a:xfrm>
            <a:off x="3011036" y="4748851"/>
            <a:ext cx="1941962" cy="1551295"/>
          </a:xfrm>
          <a:prstGeom prst="roundRect">
            <a:avLst>
              <a:gd fmla="val 16667" name="adj"/>
            </a:avLst>
          </a:prstGeom>
          <a:solidFill>
            <a:srgbClr val="F5E4A7"/>
          </a:solidFill>
          <a:ln cap="flat" cmpd="thickThin" w="55000">
            <a:solidFill>
              <a:srgbClr val="7984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Rambla"/>
                <a:ea typeface="Rambla"/>
                <a:cs typeface="Rambla"/>
                <a:sym typeface="Rambla"/>
              </a:rPr>
              <a:t>Get 1.7 mil emails from Alumni Assoc</a:t>
            </a:r>
          </a:p>
        </p:txBody>
      </p:sp>
      <p:cxnSp>
        <p:nvCxnSpPr>
          <p:cNvPr id="151" name="Shape 151"/>
          <p:cNvCxnSpPr>
            <a:endCxn id="150" idx="3"/>
          </p:cNvCxnSpPr>
          <p:nvPr/>
        </p:nvCxnSpPr>
        <p:spPr>
          <a:xfrm rot="10800000">
            <a:off x="4952999" y="5524499"/>
            <a:ext cx="914400" cy="0"/>
          </a:xfrm>
          <a:prstGeom prst="straightConnector1">
            <a:avLst/>
          </a:prstGeom>
          <a:noFill/>
          <a:ln cap="flat" cmpd="sng" w="50800">
            <a:solidFill>
              <a:srgbClr val="33391C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526929" y="16764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Model of the Solar System</a:t>
            </a:r>
          </a:p>
        </p:txBody>
      </p:sp>
      <p:pic>
        <p:nvPicPr>
          <p:cNvPr descr="C:\Users\pds\Desktop\600px-SolarSystemUnmarked.png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7" y="1676400"/>
            <a:ext cx="8839201" cy="307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590800" y="5105400"/>
            <a:ext cx="5867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we study here?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we not study?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526929" y="16764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Model of the Solar System</a:t>
            </a:r>
          </a:p>
        </p:txBody>
      </p:sp>
      <p:pic>
        <p:nvPicPr>
          <p:cNvPr descr="C:\Users\pds\Desktop\planet2.jpg"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09700"/>
            <a:ext cx="8458200" cy="474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526929" y="16764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1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Noto Symbo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70C0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Model of the Solar System</a:t>
            </a:r>
          </a:p>
        </p:txBody>
      </p:sp>
      <p:pic>
        <p:nvPicPr>
          <p:cNvPr descr="C:\Users\pds\Desktop\planet1.jpg"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8" y="1316582"/>
            <a:ext cx="8263534" cy="493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