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494" r:id="rId3"/>
    <p:sldId id="458" r:id="rId4"/>
    <p:sldId id="467" r:id="rId5"/>
    <p:sldId id="410" r:id="rId6"/>
    <p:sldId id="411" r:id="rId7"/>
    <p:sldId id="413" r:id="rId8"/>
    <p:sldId id="415" r:id="rId9"/>
    <p:sldId id="414" r:id="rId10"/>
    <p:sldId id="412" r:id="rId11"/>
    <p:sldId id="419" r:id="rId12"/>
    <p:sldId id="436" r:id="rId13"/>
    <p:sldId id="417" r:id="rId14"/>
    <p:sldId id="425" r:id="rId15"/>
    <p:sldId id="430" r:id="rId16"/>
    <p:sldId id="468" r:id="rId17"/>
    <p:sldId id="486" r:id="rId18"/>
    <p:sldId id="470" r:id="rId19"/>
    <p:sldId id="469" r:id="rId20"/>
    <p:sldId id="487" r:id="rId21"/>
    <p:sldId id="488" r:id="rId22"/>
    <p:sldId id="491" r:id="rId23"/>
    <p:sldId id="492" r:id="rId24"/>
    <p:sldId id="471" r:id="rId25"/>
    <p:sldId id="473" r:id="rId26"/>
    <p:sldId id="474" r:id="rId27"/>
    <p:sldId id="475" r:id="rId28"/>
    <p:sldId id="476" r:id="rId29"/>
    <p:sldId id="477" r:id="rId30"/>
    <p:sldId id="479" r:id="rId31"/>
    <p:sldId id="480" r:id="rId32"/>
    <p:sldId id="481" r:id="rId33"/>
    <p:sldId id="478" r:id="rId34"/>
    <p:sldId id="489" r:id="rId35"/>
    <p:sldId id="490" r:id="rId36"/>
    <p:sldId id="482" r:id="rId37"/>
    <p:sldId id="483" r:id="rId38"/>
    <p:sldId id="484" r:id="rId39"/>
    <p:sldId id="485" r:id="rId40"/>
    <p:sldId id="472" r:id="rId41"/>
    <p:sldId id="422" r:id="rId42"/>
    <p:sldId id="423" r:id="rId43"/>
    <p:sldId id="43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C3"/>
    <a:srgbClr val="E45740"/>
    <a:srgbClr val="C6341C"/>
    <a:srgbClr val="F4FB9F"/>
    <a:srgbClr val="3366FF"/>
    <a:srgbClr val="585C2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336" autoAdjust="0"/>
    <p:restoredTop sz="94633" autoAdjust="0"/>
  </p:normalViewPr>
  <p:slideViewPr>
    <p:cSldViewPr>
      <p:cViewPr varScale="1">
        <p:scale>
          <a:sx n="111" d="100"/>
          <a:sy n="111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4416"/>
              </p:ext>
            </p:extLst>
          </p:nvPr>
        </p:nvGraphicFramePr>
        <p:xfrm>
          <a:off x="733567" y="1487508"/>
          <a:ext cx="7399208" cy="5113264"/>
        </p:xfrm>
        <a:graphic>
          <a:graphicData uri="http://schemas.openxmlformats.org/drawingml/2006/table">
            <a:tbl>
              <a:tblPr/>
              <a:tblGrid>
                <a:gridCol w="1849802"/>
                <a:gridCol w="1849802"/>
                <a:gridCol w="1849802"/>
                <a:gridCol w="1849802"/>
              </a:tblGrid>
              <a:tr h="302125">
                <a:tc>
                  <a:txBody>
                    <a:bodyPr/>
                    <a:lstStyle/>
                    <a:p>
                      <a:r>
                        <a:rPr lang="en-US" sz="1500" dirty="0"/>
                        <a:t>planet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scale size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perihelion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aphelion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The Sun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10cm diameter 40 watt bulb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Mercury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1/3mm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 3/4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 1/4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/>
                    <a:lstStyle/>
                    <a:p>
                      <a:r>
                        <a:rPr lang="en-US" sz="1500"/>
                        <a:t>Venus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25 1/2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/>
                    <a:lstStyle/>
                    <a:p>
                      <a:r>
                        <a:rPr lang="en-US" sz="1500"/>
                        <a:t>Earth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34 1/2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35 2/3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Mars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1/2mm paint drop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48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59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Jupiter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10mm white marble or bead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173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191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Saturn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 1/2mm hatpin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316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353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Uranus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 1/3mm map 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642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705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553471">
                <a:tc>
                  <a:txBody>
                    <a:bodyPr/>
                    <a:lstStyle/>
                    <a:p>
                      <a:r>
                        <a:rPr lang="en-US" sz="1500"/>
                        <a:t>Neptune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 1/5mm map pin or pearl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1045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1063 feet</a:t>
                      </a:r>
                    </a:p>
                  </a:txBody>
                  <a:tcPr marL="23092" marR="23092" marT="23092" marB="23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  <a:tr h="3325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893" marR="73893" marT="36947" marB="36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DC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2582" y="381000"/>
            <a:ext cx="72822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Scale Model of the Solar System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Scale = 1:14,000,000,000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410200"/>
            <a:ext cx="54864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I miss Pluto … don’t you?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endParaRPr lang="en-US" sz="30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Picture 2" descr="C:\Users\pds\Desktop\p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52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6" name="Picture 2" descr="C:\Users\pds\Desktop\p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52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/>
          <p:nvPr/>
        </p:nvCxnSpPr>
        <p:spPr>
          <a:xfrm>
            <a:off x="2743200" y="2286000"/>
            <a:ext cx="1143000" cy="457200"/>
          </a:xfrm>
          <a:prstGeom prst="bentConnector3">
            <a:avLst>
              <a:gd name="adj1" fmla="val 9537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2743200" y="3657600"/>
            <a:ext cx="1143000" cy="533400"/>
          </a:xfrm>
          <a:prstGeom prst="bentConnector3">
            <a:avLst>
              <a:gd name="adj1" fmla="val 94179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6896100" y="3848100"/>
            <a:ext cx="762000" cy="381000"/>
          </a:xfrm>
          <a:prstGeom prst="bentConnector3">
            <a:avLst>
              <a:gd name="adj1" fmla="val -5523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3657600"/>
            <a:ext cx="0" cy="167640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724400" y="3886200"/>
            <a:ext cx="838200" cy="381000"/>
          </a:xfrm>
          <a:prstGeom prst="bentConnector3">
            <a:avLst>
              <a:gd name="adj1" fmla="val 97218"/>
            </a:avLst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 411 style</a:t>
            </a:r>
            <a:endParaRPr lang="en-US" sz="24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 descr="C:\Users\pds\Desktop\Computer_system_b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7086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</a:t>
            </a:r>
            <a:r>
              <a:rPr lang="en-US" sz="3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Nuemann</a:t>
            </a:r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Model of a Computer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 COMP 411 style</a:t>
            </a:r>
            <a:endParaRPr lang="en-US" sz="24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pds\Desktop\image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199"/>
            <a:ext cx="7620000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2" descr="C:\Users\pds\Desktop\motherboard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9762"/>
            <a:ext cx="7772400" cy="55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943600" y="2819400"/>
            <a:ext cx="1371600" cy="1447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r</a:t>
            </a:r>
            <a:r>
              <a:rPr lang="en-US" sz="2400" b="1" dirty="0" err="1" smtClean="0">
                <a:solidFill>
                  <a:schemeClr val="bg1"/>
                </a:solidFill>
              </a:rPr>
              <a:t>egs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52800" y="4796971"/>
            <a:ext cx="3810000" cy="11430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Main memory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2247900"/>
            <a:ext cx="1752600" cy="22479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Disk drives, DVD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4600" y="322943"/>
            <a:ext cx="2329543" cy="1752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Network,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491090"/>
            <a:ext cx="1295400" cy="123734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267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We think of a data structure as being more that just data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think of it as </a:t>
            </a:r>
            <a:r>
              <a:rPr lang="en-US" b="1" dirty="0" smtClean="0">
                <a:solidFill>
                  <a:srgbClr val="C00000"/>
                </a:solidFill>
              </a:rPr>
              <a:t>data values </a:t>
            </a:r>
            <a:r>
              <a:rPr lang="en-US" dirty="0" smtClean="0"/>
              <a:t>together with </a:t>
            </a:r>
            <a:r>
              <a:rPr lang="en-US" b="1" dirty="0" smtClean="0">
                <a:solidFill>
                  <a:srgbClr val="C00000"/>
                </a:solidFill>
              </a:rPr>
              <a:t>behavior</a:t>
            </a:r>
            <a:r>
              <a:rPr lang="en-US" dirty="0" smtClean="0"/>
              <a:t>… operations that manipulate the data values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So for every operation we want to define a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 that will </a:t>
            </a:r>
            <a:r>
              <a:rPr lang="en-US" b="1" dirty="0" smtClean="0">
                <a:solidFill>
                  <a:srgbClr val="C00000"/>
                </a:solidFill>
              </a:rPr>
              <a:t>transform</a:t>
            </a:r>
            <a:r>
              <a:rPr lang="en-US" dirty="0" smtClean="0"/>
              <a:t> its arguments into its return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be Abstract?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/>
              <a:t>We want a model …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out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details related to implementation in any   particular programming language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Left in</a:t>
            </a:r>
            <a:r>
              <a:rPr lang="en-US" dirty="0" smtClean="0"/>
              <a:t>: </a:t>
            </a:r>
          </a:p>
          <a:p>
            <a:pPr marL="603504" lvl="2" indent="0">
              <a:spcAft>
                <a:spcPts val="1800"/>
              </a:spcAft>
              <a:buNone/>
            </a:pPr>
            <a:r>
              <a:rPr lang="en-US" sz="2400" dirty="0" smtClean="0"/>
              <a:t>changes made to state of the data (the values and their relationships) when various operations are performed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be Abstract?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develop the </a:t>
            </a:r>
            <a:r>
              <a:rPr lang="en-US" b="1" dirty="0" smtClean="0">
                <a:solidFill>
                  <a:srgbClr val="C00000"/>
                </a:solidFill>
              </a:rPr>
              <a:t>functional signature </a:t>
            </a:r>
          </a:p>
          <a:p>
            <a:pPr lvl="1"/>
            <a:r>
              <a:rPr lang="en-US" dirty="0" smtClean="0"/>
              <a:t>list of all operations,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arguments to them, and the </a:t>
            </a:r>
            <a:r>
              <a:rPr lang="en-US" b="1" i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of the results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provide an </a:t>
            </a:r>
            <a:r>
              <a:rPr lang="en-US" b="1" dirty="0" smtClean="0">
                <a:solidFill>
                  <a:srgbClr val="C00000"/>
                </a:solidFill>
              </a:rPr>
              <a:t>axiomatic specification </a:t>
            </a:r>
            <a:r>
              <a:rPr lang="en-US" b="1" dirty="0" smtClean="0"/>
              <a:t>of </a:t>
            </a:r>
            <a:r>
              <a:rPr lang="en-US" dirty="0" smtClean="0"/>
              <a:t>the behavior of each operation (method)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Today we will use a math notion to get used to the idea of specifying ADTs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time we will use ML (and get executable specifications)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(Defining) an ADT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Use a functional notation to define functions (no surprise there)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think of ADTs as a model for objects in programs, so there is a slight mismatch…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Function takes input and produces output, like a black box… no state remains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Object has persistent state and a method call alters that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Guttag’s Method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 marL="109728" indent="0" algn="ctr"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Data Types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(ADTs)</a:t>
            </a:r>
            <a:endParaRPr lang="en-US" sz="4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826" y="1219201"/>
            <a:ext cx="8229600" cy="47737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i="1" dirty="0" smtClean="0">
                <a:solidFill>
                  <a:srgbClr val="0070C0"/>
                </a:solidFill>
              </a:rPr>
              <a:t>LIFO  last in first out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n</a:t>
            </a:r>
            <a:r>
              <a:rPr lang="en-US" sz="2400" b="1" i="1" dirty="0" smtClean="0">
                <a:solidFill>
                  <a:srgbClr val="0070C0"/>
                </a:solidFill>
              </a:rPr>
              <a:t>ew() 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</a:rPr>
              <a:t>ush(73)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Push(8)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Push(-61)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Push(12)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53304" y="232596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404" y="25523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2511710"/>
            <a:ext cx="8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463" y="2742542"/>
            <a:ext cx="532306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53304" y="-381000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3384" y="4457186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4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5330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5584" y="-381001"/>
            <a:ext cx="1524000" cy="643693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6027" y="609600"/>
            <a:ext cx="6125657" cy="53588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p</a:t>
            </a:r>
            <a:r>
              <a:rPr lang="en-US" sz="2800" b="1" i="1" dirty="0" smtClean="0">
                <a:solidFill>
                  <a:srgbClr val="0070C0"/>
                </a:solidFill>
              </a:rPr>
              <a:t>op( )</a:t>
            </a:r>
            <a:endParaRPr lang="en-US" sz="28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826" y="323951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304" y="514153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9510" y="53679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3304" y="4173673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3304" y="324932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401" y="233205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856" y="4400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438379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877" y="260272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9380" y="3540158"/>
            <a:ext cx="8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65980" y="3770990"/>
            <a:ext cx="533400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39654" y="4679874"/>
            <a:ext cx="181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ize is 3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584" y="5133122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13213" y="537131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584" y="4212175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41676" y="44959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6767" y="3280659"/>
            <a:ext cx="1524000" cy="91440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3232" y="3581570"/>
            <a:ext cx="76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-61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574971" y="1172553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51011" y="2611747"/>
            <a:ext cx="8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top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17611" y="2855706"/>
            <a:ext cx="533400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5" grpId="0"/>
      <p:bldP spid="6" grpId="0" animBg="1"/>
      <p:bldP spid="7" grpId="0" animBg="1"/>
      <p:bldP spid="9" grpId="0"/>
      <p:bldP spid="10" grpId="0"/>
      <p:bldP spid="12" grpId="0"/>
      <p:bldP spid="17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stk</a:t>
            </a:r>
            <a:r>
              <a:rPr lang="en-US" dirty="0" smtClean="0"/>
              <a:t> = New STACK(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tk.push</a:t>
            </a:r>
            <a:r>
              <a:rPr lang="en-US" dirty="0" smtClean="0"/>
              <a:t>(12);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tk.pop</a:t>
            </a:r>
            <a:r>
              <a:rPr lang="en-US" dirty="0" smtClean="0"/>
              <a:t>( );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stk.size</a:t>
            </a:r>
            <a:r>
              <a:rPr lang="en-US" dirty="0" smtClean="0"/>
              <a:t>( ) );</a:t>
            </a:r>
          </a:p>
          <a:p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stk.top</a:t>
            </a:r>
            <a:r>
              <a:rPr lang="en-US" dirty="0" smtClean="0"/>
              <a:t>( )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Stack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3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new ( );</a:t>
            </a:r>
          </a:p>
          <a:p>
            <a:r>
              <a:rPr lang="en-US" dirty="0"/>
              <a:t>p</a:t>
            </a:r>
            <a:r>
              <a:rPr lang="en-US" dirty="0" smtClean="0"/>
              <a:t>rint ( size ( </a:t>
            </a:r>
            <a:r>
              <a:rPr lang="en-US" dirty="0" err="1" smtClean="0"/>
              <a:t>stk</a:t>
            </a:r>
            <a:r>
              <a:rPr lang="en-US" dirty="0" smtClean="0"/>
              <a:t> ) 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push(stk,73);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push(stk,8);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push(stk,-61);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push(stk,12);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tk</a:t>
            </a:r>
            <a:r>
              <a:rPr lang="en-US" dirty="0" smtClean="0"/>
              <a:t> = pop(</a:t>
            </a:r>
            <a:r>
              <a:rPr lang="en-US" dirty="0" err="1" smtClean="0"/>
              <a:t>stk</a:t>
            </a:r>
            <a:r>
              <a:rPr lang="en-US" dirty="0" smtClean="0"/>
              <a:t>);</a:t>
            </a:r>
          </a:p>
          <a:p>
            <a:r>
              <a:rPr lang="en-US" dirty="0"/>
              <a:t>p</a:t>
            </a:r>
            <a:r>
              <a:rPr lang="en-US" dirty="0" smtClean="0"/>
              <a:t>rint(size(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</a:p>
          <a:p>
            <a:r>
              <a:rPr lang="en-US" dirty="0"/>
              <a:t>p</a:t>
            </a:r>
            <a:r>
              <a:rPr lang="en-US" dirty="0" smtClean="0"/>
              <a:t>rint(top(</a:t>
            </a:r>
            <a:r>
              <a:rPr lang="en-US" dirty="0" err="1" smtClean="0"/>
              <a:t>stk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Functional view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1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STACK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push: STACK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STACK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op:  STACK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STACK 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513" y="12954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Axioms for Behavior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dirty="0" smtClean="0"/>
              <a:t>Idea is to write an equation (axiom) giving two equivalent forms of the data structure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new() ) =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size( push( new(), 6 ) ) = 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 ( push ( push ( new(), 3 ), -8 ) ) = -8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pop ( push ( new(), -3 ) ) = new()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Ex</a:t>
            </a:r>
            <a:r>
              <a:rPr lang="en-US" dirty="0" smtClean="0"/>
              <a:t>: top(pop(push(push(new(),2),7))) = 2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dirty="0" smtClean="0">
                <a:solidFill>
                  <a:srgbClr val="C00000"/>
                </a:solidFill>
              </a:rPr>
              <a:t>Will this end?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How can we capture all possible behavior?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 this procedure to generate set of axioms that are finite and complete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Find canonical operations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Make all LHS for axioms by applying each non-canonical op to a canonical op (cross product)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Use your brain and create an equivalent RHS for each LHS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</a:t>
            </a:r>
            <a:r>
              <a:rPr lang="en-US" dirty="0" err="1" smtClean="0">
                <a:solidFill>
                  <a:srgbClr val="0070C0"/>
                </a:solidFill>
              </a:rPr>
              <a:t>Guttag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canonical operation </a:t>
            </a:r>
            <a:r>
              <a:rPr lang="en-US" sz="2400" dirty="0" smtClean="0"/>
              <a:t>is one that is needed if your goal is to generate ALL possible stack values by calling successive operations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non-canonical op is one that is not needed… in other words, all uses of it can be replaced by some use of others (canonicals).</a:t>
            </a:r>
          </a:p>
          <a:p>
            <a:r>
              <a:rPr lang="en-US" sz="2400" dirty="0" smtClean="0"/>
              <a:t>Ex:  </a:t>
            </a:r>
            <a:r>
              <a:rPr lang="en-US" sz="2400" dirty="0" smtClean="0">
                <a:solidFill>
                  <a:srgbClr val="C00000"/>
                </a:solidFill>
              </a:rPr>
              <a:t> push ( pop ( push ( new(), 6) ), 3)</a:t>
            </a:r>
          </a:p>
          <a:p>
            <a:pPr marL="109728" indent="0">
              <a:buNone/>
            </a:pPr>
            <a:r>
              <a:rPr lang="en-US" sz="2400" dirty="0" smtClean="0"/>
              <a:t>   is the same as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push ( new(), 3 )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/>
              <a:t>the pop operation is not needed to create the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stack with a single element, the “3”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Back to STACK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STACK ops</a:t>
            </a:r>
            <a:r>
              <a:rPr lang="en-US" dirty="0" smtClean="0"/>
              <a:t>: new, push, pop, top,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Canonicals</a:t>
            </a:r>
            <a:r>
              <a:rPr lang="en-US" dirty="0" smtClean="0"/>
              <a:t>: new, push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Note that all ops that return something other than STACK are non-canonical (top, size)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Canonicals are ops that </a:t>
            </a:r>
            <a:r>
              <a:rPr lang="en-US" b="1" i="1" dirty="0" smtClean="0">
                <a:solidFill>
                  <a:srgbClr val="C00000"/>
                </a:solidFill>
              </a:rPr>
              <a:t>construct  </a:t>
            </a:r>
            <a:r>
              <a:rPr lang="en-US" dirty="0" smtClean="0"/>
              <a:t>values, and even so only the </a:t>
            </a:r>
            <a:r>
              <a:rPr lang="en-US" i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 ones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70C0"/>
                </a:solidFill>
              </a:rPr>
              <a:t>p</a:t>
            </a:r>
            <a:r>
              <a:rPr lang="en-US" b="1" i="1" dirty="0" smtClean="0">
                <a:solidFill>
                  <a:srgbClr val="0070C0"/>
                </a:solidFill>
              </a:rPr>
              <a:t>op</a:t>
            </a:r>
            <a:r>
              <a:rPr lang="en-US" dirty="0" smtClean="0"/>
              <a:t> constructs… it returns a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 we showed it can be successfully avoided with judicious use of </a:t>
            </a:r>
            <a:r>
              <a:rPr lang="en-US" b="1" i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push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))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top</a:t>
            </a:r>
            <a:r>
              <a:rPr lang="en-US" b="1" dirty="0"/>
              <a:t>( 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top( push( S, </a:t>
            </a:r>
            <a:r>
              <a:rPr lang="en-US" b="1" dirty="0" err="1"/>
              <a:t>i</a:t>
            </a:r>
            <a:r>
              <a:rPr lang="en-US" b="1" dirty="0"/>
              <a:t> ))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This segment will cover how to define the 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Behavior</a:t>
            </a:r>
            <a:endParaRPr lang="en-US" sz="8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of a data structure without being bogged down in the details of an</a:t>
            </a:r>
          </a:p>
          <a:p>
            <a:pPr marL="365760" lvl="1" indent="0">
              <a:spcAft>
                <a:spcPts val="12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Implementation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/>
              <a:t>o</a:t>
            </a:r>
            <a:r>
              <a:rPr lang="en-US" sz="2800" dirty="0" smtClean="0"/>
              <a:t>f the operations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Data Types (ADT)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0</a:t>
            </a:r>
          </a:p>
          <a:p>
            <a:pPr>
              <a:spcBef>
                <a:spcPts val="0"/>
              </a:spcBef>
            </a:pPr>
            <a:r>
              <a:rPr lang="en-US" b="1" dirty="0"/>
              <a:t>s</a:t>
            </a:r>
            <a:r>
              <a:rPr lang="en-US" b="1" dirty="0" smtClean="0"/>
              <a:t>ize( push( S, </a:t>
            </a:r>
            <a:r>
              <a:rPr lang="en-US" b="1" dirty="0" err="1" smtClean="0"/>
              <a:t>i</a:t>
            </a:r>
            <a:r>
              <a:rPr lang="en-US" b="1" dirty="0" smtClean="0"/>
              <a:t>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 smtClean="0"/>
              <a:t>                                    size( S ) + 1</a:t>
            </a:r>
          </a:p>
          <a:p>
            <a:pPr>
              <a:spcBef>
                <a:spcPts val="0"/>
              </a:spcBef>
            </a:pPr>
            <a:r>
              <a:rPr lang="en-US" b="1" dirty="0"/>
              <a:t>p</a:t>
            </a:r>
            <a:r>
              <a:rPr lang="en-US" b="1" dirty="0" smtClean="0"/>
              <a:t>op( new( ) 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new( )   </a:t>
            </a:r>
          </a:p>
          <a:p>
            <a:pPr>
              <a:spcBef>
                <a:spcPts val="0"/>
              </a:spcBef>
            </a:pPr>
            <a:r>
              <a:rPr lang="en-US" b="1" dirty="0"/>
              <a:t>p</a:t>
            </a:r>
            <a:r>
              <a:rPr lang="en-US" b="1" dirty="0" smtClean="0"/>
              <a:t>op( push( S, </a:t>
            </a:r>
            <a:r>
              <a:rPr lang="en-US" b="1" dirty="0" err="1" smtClean="0"/>
              <a:t>i</a:t>
            </a:r>
            <a:r>
              <a:rPr lang="en-US" b="1" dirty="0" smtClean="0"/>
              <a:t> )) =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S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top</a:t>
            </a:r>
            <a:r>
              <a:rPr lang="en-US" b="1" dirty="0"/>
              <a:t>( new</a:t>
            </a:r>
            <a:r>
              <a:rPr lang="en-US" b="1" dirty="0" smtClean="0"/>
              <a:t>( ) </a:t>
            </a:r>
            <a:r>
              <a:rPr lang="en-US" b="1" dirty="0"/>
              <a:t>) = </a:t>
            </a:r>
            <a:endParaRPr lang="en-US" b="1" dirty="0" smtClean="0"/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err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/>
              <a:t>top( push( S, </a:t>
            </a:r>
            <a:r>
              <a:rPr lang="en-US" b="1" dirty="0" err="1"/>
              <a:t>i</a:t>
            </a:r>
            <a:r>
              <a:rPr lang="en-US" b="1" dirty="0"/>
              <a:t> )) </a:t>
            </a:r>
            <a:r>
              <a:rPr lang="en-US" b="1" dirty="0" smtClean="0"/>
              <a:t>=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STACK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How do the axioms specify behavior like “</a:t>
            </a:r>
            <a:r>
              <a:rPr lang="en-US" sz="2400" b="1" i="1" dirty="0" smtClean="0">
                <a:solidFill>
                  <a:srgbClr val="C00000"/>
                </a:solidFill>
              </a:rPr>
              <a:t>when we pop a STACK the size goes down by one</a:t>
            </a:r>
            <a:r>
              <a:rPr lang="en-US" sz="2400" b="1" dirty="0" smtClean="0">
                <a:solidFill>
                  <a:srgbClr val="C00000"/>
                </a:solidFill>
              </a:rPr>
              <a:t>” ?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STACK values as sequences of ops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push( pop( push( push(new(),6),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Think of axioms as rules for rewriting these sequences into simpler form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pop(push(</a:t>
            </a:r>
            <a:r>
              <a:rPr lang="en-US" sz="2400" b="1" dirty="0" err="1" smtClean="0">
                <a:solidFill>
                  <a:srgbClr val="C00000"/>
                </a:solidFill>
              </a:rPr>
              <a:t>S,i</a:t>
            </a:r>
            <a:r>
              <a:rPr lang="en-US" sz="2400" b="1" dirty="0" smtClean="0">
                <a:solidFill>
                  <a:srgbClr val="C00000"/>
                </a:solidFill>
              </a:rPr>
              <a:t>)) 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Lets us rewrite by pattern matching parts of the sequence with variables in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STACK:</a:t>
            </a:r>
            <a:r>
              <a:rPr lang="en-US" sz="2400" b="1" dirty="0" smtClean="0">
                <a:solidFill>
                  <a:srgbClr val="C00000"/>
                </a:solidFill>
              </a:rPr>
              <a:t> push</a:t>
            </a:r>
            <a:r>
              <a:rPr lang="en-US" sz="2400" b="1" dirty="0">
                <a:solidFill>
                  <a:srgbClr val="C00000"/>
                </a:solidFill>
              </a:rPr>
              <a:t>( pop( push( push(new(),6), 3 ) ), 4 )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AXIOM:           </a:t>
            </a:r>
            <a:r>
              <a:rPr lang="en-US" sz="2400" b="1" dirty="0" smtClean="0">
                <a:solidFill>
                  <a:srgbClr val="C00000"/>
                </a:solidFill>
              </a:rPr>
              <a:t>pop( push( S,        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)        ) </a:t>
            </a:r>
            <a:r>
              <a:rPr lang="en-US" sz="2400" b="1" dirty="0">
                <a:solidFill>
                  <a:srgbClr val="C00000"/>
                </a:solidFill>
              </a:rPr>
              <a:t>= S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In the STACK value this part is S from the AXIOM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S  matches  </a:t>
            </a:r>
            <a:r>
              <a:rPr lang="en-US" sz="2400" b="1" i="1" dirty="0" smtClean="0">
                <a:solidFill>
                  <a:srgbClr val="C00000"/>
                </a:solidFill>
              </a:rPr>
              <a:t>push(new(),6)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/>
              <a:t>Axiom rewrites the STACK as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       push( push( new(), 6) , 4 )        </a:t>
            </a:r>
            <a:r>
              <a:rPr lang="en-US" sz="2400" b="1" i="1" dirty="0" smtClean="0"/>
              <a:t>size is 2       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3 pushes in STACK value, but size is 2 when done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4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Why non-canonical applied to canonical?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Canonical op constructs (or extends) a STACK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Non-canonical op then measures it… tells us something about its state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“We just built a STACK by using push on some previous STACK.. what happens to the size?  what item is now on top? “  </a:t>
            </a:r>
            <a:r>
              <a:rPr lang="en-US" sz="2400" i="1" dirty="0"/>
              <a:t>e</a:t>
            </a:r>
            <a:r>
              <a:rPr lang="en-US" sz="2400" i="1" dirty="0" smtClean="0"/>
              <a:t>tc.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Notes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FIFO  first in, first out</a:t>
            </a:r>
            <a:endParaRPr lang="en-US" b="1" dirty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</a:t>
            </a:r>
            <a:r>
              <a:rPr lang="en-US" sz="2400" b="1" i="1" dirty="0" smtClean="0">
                <a:solidFill>
                  <a:srgbClr val="0070C0"/>
                </a:solidFill>
              </a:rPr>
              <a:t>new( ) </a:t>
            </a:r>
          </a:p>
          <a:p>
            <a:pPr marL="365760" lvl="1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 add(4)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 add(-31)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 add(15)  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437" y="330005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3654811"/>
            <a:ext cx="190500" cy="32009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658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0900" y="47094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6618" y="3100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76700" y="3475187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24287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3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3" grpId="0" animBg="1"/>
      <p:bldP spid="14" grpId="0"/>
      <p:bldP spid="15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319" y="21144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611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4723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9150" y="853885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74011" y="1473751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3411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820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222" y="5967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56172" y="887461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51034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6561" y="455716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1361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961" y="4563142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67820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3670" y="37789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53620" y="4025178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4161" y="37792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26311" y="4023273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6487" y="54063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2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3587" y="3427027"/>
            <a:ext cx="158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r</a:t>
            </a:r>
            <a:r>
              <a:rPr lang="en-US" sz="2800" b="1" i="1" dirty="0" smtClean="0">
                <a:solidFill>
                  <a:srgbClr val="0070C0"/>
                </a:solidFill>
              </a:rPr>
              <a:t>em( )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259624" y="3634186"/>
            <a:ext cx="484632" cy="632121"/>
          </a:xfrm>
          <a:prstGeom prst="downArrow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/>
      <p:bldP spid="24" grpId="0"/>
      <p:bldP spid="26" grpId="0"/>
      <p:bldP spid="28" grpId="0"/>
      <p:bldP spid="10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81200"/>
            <a:ext cx="80772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QUEUE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add: QUEUE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QUEUE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rem: QUEUE        QUEUE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front: QUEUE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ize: QUEUE       Nat 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Example: QUEUE of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2406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Canonical ops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add( Q, </a:t>
            </a:r>
            <a:r>
              <a:rPr lang="en-US" b="1" dirty="0" err="1" smtClean="0"/>
              <a:t>i</a:t>
            </a:r>
            <a:r>
              <a:rPr lang="en-US" b="1" dirty="0" smtClean="0"/>
              <a:t> 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rem( 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rem( add( Q, </a:t>
            </a:r>
            <a:r>
              <a:rPr lang="en-US" b="1" dirty="0" err="1" smtClean="0"/>
              <a:t>i</a:t>
            </a:r>
            <a:r>
              <a:rPr lang="en-US" b="1" dirty="0" smtClean="0"/>
              <a:t> )) = ?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new() )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add( Q, </a:t>
            </a:r>
            <a:r>
              <a:rPr lang="en-US" b="1" dirty="0" err="1"/>
              <a:t>i</a:t>
            </a:r>
            <a:r>
              <a:rPr lang="en-US" b="1" dirty="0"/>
              <a:t> ))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LHS of axioms (non-canon applied to canon)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new() ) =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</a:t>
            </a:r>
            <a:r>
              <a:rPr lang="en-US" b="1" dirty="0" smtClean="0"/>
              <a:t>ize( add( Q, </a:t>
            </a:r>
            <a:r>
              <a:rPr lang="en-US" b="1" dirty="0" err="1" smtClean="0"/>
              <a:t>i</a:t>
            </a:r>
            <a:r>
              <a:rPr lang="en-US" b="1" dirty="0" smtClean="0"/>
              <a:t> ) ) = size(Q) + 1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</a:t>
            </a:r>
            <a:r>
              <a:rPr lang="en-US" b="1" dirty="0"/>
              <a:t>new() ) = </a:t>
            </a:r>
            <a:r>
              <a:rPr lang="en-US" b="1" dirty="0" smtClean="0"/>
              <a:t>err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front( add(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  <a:r>
              <a:rPr lang="en-US" b="1" dirty="0" err="1" smtClean="0"/>
              <a:t>ite</a:t>
            </a:r>
            <a:r>
              <a:rPr lang="en-US" b="1" dirty="0" smtClean="0"/>
              <a:t>( Q=new(), </a:t>
            </a:r>
            <a:r>
              <a:rPr lang="en-US" b="1" dirty="0" err="1" smtClean="0"/>
              <a:t>i</a:t>
            </a:r>
            <a:r>
              <a:rPr lang="en-US" b="1" dirty="0" smtClean="0"/>
              <a:t>, front(Q) 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rem( new() ) = new()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rem</a:t>
            </a:r>
            <a:r>
              <a:rPr lang="en-US" b="1" dirty="0"/>
              <a:t>( add( Q,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) ) </a:t>
            </a:r>
            <a:r>
              <a:rPr lang="en-US" b="1" dirty="0"/>
              <a:t>=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b="1" dirty="0" err="1" smtClean="0"/>
              <a:t>ite</a:t>
            </a:r>
            <a:r>
              <a:rPr lang="en-US" b="1" dirty="0" smtClean="0"/>
              <a:t>( Q=new</a:t>
            </a:r>
            <a:r>
              <a:rPr lang="en-US" b="1" dirty="0"/>
              <a:t>(), Q, add(rem(Q),</a:t>
            </a:r>
            <a:r>
              <a:rPr lang="en-US" b="1" dirty="0" err="1"/>
              <a:t>i</a:t>
            </a:r>
            <a:r>
              <a:rPr lang="en-US" b="1" dirty="0" smtClean="0"/>
              <a:t>) )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 (cont.)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We will examine how to use ML to write these ADT specs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With ML we can then “execute” the specs and see if the behavior is what we like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Download and install ML on your computer and if you like you can begin to try ML…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See the ML notes on the class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Next time…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One ADT definition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    will be correct for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Many implementations</a:t>
            </a:r>
            <a:endParaRPr lang="en-US" sz="2800" b="1" dirty="0" smtClean="0"/>
          </a:p>
          <a:p>
            <a:pPr marL="109728" indent="0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800" b="1" dirty="0" smtClean="0"/>
              <a:t>Define the behavior once, then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guides implementation </a:t>
            </a:r>
          </a:p>
          <a:p>
            <a:pPr marL="70866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it provides an oracle for determining correctness of the code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ADT is a definition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333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emory Hierarchy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4" name="Picture 2" descr="C:\Users\pds\Desktop\osidpfig1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66799"/>
            <a:ext cx="6324600" cy="551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/>
          <p:nvPr/>
        </p:nvCxnSpPr>
        <p:spPr>
          <a:xfrm flipV="1">
            <a:off x="2883577" y="5181601"/>
            <a:ext cx="1242679" cy="447262"/>
          </a:xfrm>
          <a:prstGeom prst="bentConnector3">
            <a:avLst>
              <a:gd name="adj1" fmla="val 96719"/>
            </a:avLst>
          </a:prstGeom>
          <a:ln w="57150">
            <a:solidFill>
              <a:srgbClr val="C6341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524000"/>
            <a:ext cx="289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storage size </a:t>
            </a:r>
            <a:r>
              <a:rPr lang="en-US" sz="2400" i="1" dirty="0" smtClean="0">
                <a:solidFill>
                  <a:schemeClr val="tx2"/>
                </a:solidFill>
              </a:rPr>
              <a:t>increases</a:t>
            </a:r>
            <a:endParaRPr lang="en-US" sz="2400" i="1" dirty="0">
              <a:solidFill>
                <a:schemeClr val="tx2"/>
              </a:solidFill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access time </a:t>
            </a:r>
            <a:r>
              <a:rPr lang="en-US" sz="2400" i="1" dirty="0" smtClean="0">
                <a:solidFill>
                  <a:schemeClr val="tx2"/>
                </a:solidFill>
              </a:rPr>
              <a:t>increases</a:t>
            </a:r>
            <a:endParaRPr lang="en-US" sz="2400" i="1" dirty="0">
              <a:solidFill>
                <a:schemeClr val="tx2"/>
              </a:solidFill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cost decreases (per bit</a:t>
            </a:r>
            <a:r>
              <a:rPr lang="en-US" sz="2400" i="1" dirty="0" smtClean="0">
                <a:solidFill>
                  <a:schemeClr val="tx2"/>
                </a:solidFill>
              </a:rPr>
              <a:t>)</a:t>
            </a:r>
            <a:endParaRPr lang="en-US" sz="2400" i="1" dirty="0">
              <a:solidFill>
                <a:schemeClr val="tx2"/>
              </a:solidFill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persistence increases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</a:rPr>
              <a:t>decreasing frequency of access by processor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91200" y="1818114"/>
            <a:ext cx="0" cy="1752600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Callout 29"/>
          <p:cNvSpPr/>
          <p:nvPr/>
        </p:nvSpPr>
        <p:spPr>
          <a:xfrm>
            <a:off x="532263" y="4937720"/>
            <a:ext cx="2351314" cy="1382286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</a:rPr>
              <a:t>The “cloud”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pPr algn="r"/>
            <a:r>
              <a:rPr lang="en-US" sz="3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happens when you power on your computer?</a:t>
            </a:r>
            <a:endParaRPr lang="en-US" sz="30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minimum </a:t>
            </a:r>
            <a:r>
              <a:rPr lang="en-US" dirty="0"/>
              <a:t>amount of information is read from secondary memory into main </a:t>
            </a:r>
            <a:r>
              <a:rPr lang="en-US" dirty="0" smtClean="0"/>
              <a:t>memory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Control </a:t>
            </a:r>
            <a:r>
              <a:rPr lang="en-US" dirty="0"/>
              <a:t>is </a:t>
            </a:r>
            <a:r>
              <a:rPr lang="en-US" dirty="0" smtClean="0"/>
              <a:t>transferred </a:t>
            </a:r>
            <a:r>
              <a:rPr lang="en-US" dirty="0"/>
              <a:t>to that area of main memory; this code reads the core of the OS, called the </a:t>
            </a:r>
            <a:r>
              <a:rPr lang="en-US" b="1" i="1" dirty="0" smtClean="0">
                <a:solidFill>
                  <a:srgbClr val="C00000"/>
                </a:solidFill>
              </a:rPr>
              <a:t>kernel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kernel executes </a:t>
            </a:r>
            <a:r>
              <a:rPr lang="en-US" dirty="0"/>
              <a:t>the initial </a:t>
            </a:r>
            <a:r>
              <a:rPr lang="en-US" dirty="0" smtClean="0"/>
              <a:t>process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This process loads a full OS off disk (or cloud)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bootstrapping </a:t>
            </a:r>
            <a:r>
              <a:rPr lang="en-US" dirty="0" smtClean="0"/>
              <a:t>(pulling oneself up by one’s bootstraps)… the computer </a:t>
            </a:r>
            <a:r>
              <a:rPr lang="en-US" b="1" i="1" dirty="0" smtClean="0">
                <a:solidFill>
                  <a:srgbClr val="C00000"/>
                </a:solidFill>
              </a:rPr>
              <a:t>“boots up”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OS then runs all the other programs you write and use… </a:t>
            </a:r>
            <a:r>
              <a:rPr lang="en-US" i="1" dirty="0" smtClean="0"/>
              <a:t>including JavaScript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ds\Desktop\motherboard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9762"/>
            <a:ext cx="7772400" cy="55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352800" y="4796971"/>
            <a:ext cx="3810000" cy="11430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Main memory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RAM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9886" y="838200"/>
            <a:ext cx="1335314" cy="1371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kernel</a:t>
            </a:r>
          </a:p>
          <a:p>
            <a:pPr algn="ctr"/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5200" y="2209800"/>
            <a:ext cx="1635010" cy="2539358"/>
          </a:xfrm>
          <a:prstGeom prst="straightConnector1">
            <a:avLst/>
          </a:prstGeom>
          <a:ln w="127000">
            <a:solidFill>
              <a:schemeClr val="accent2">
                <a:lumMod val="20000"/>
                <a:lumOff val="8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96000" y="2826407"/>
            <a:ext cx="1295400" cy="1371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CPU</a:t>
            </a:r>
          </a:p>
          <a:p>
            <a:pPr algn="ctr"/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800" y="2510318"/>
            <a:ext cx="1219200" cy="1909282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Disk</a:t>
            </a:r>
          </a:p>
          <a:p>
            <a:pPr algn="ctr"/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43700" y="4234935"/>
            <a:ext cx="419100" cy="528206"/>
          </a:xfrm>
          <a:prstGeom prst="straightConnector1">
            <a:avLst/>
          </a:prstGeom>
          <a:ln w="95250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78000" y="3227926"/>
            <a:ext cx="4241800" cy="0"/>
          </a:xfrm>
          <a:prstGeom prst="straightConnector1">
            <a:avLst/>
          </a:prstGeom>
          <a:ln w="114300">
            <a:solidFill>
              <a:schemeClr val="accent2">
                <a:lumMod val="20000"/>
                <a:lumOff val="8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78000" y="4234935"/>
            <a:ext cx="1574800" cy="718065"/>
          </a:xfrm>
          <a:prstGeom prst="straightConnector1">
            <a:avLst/>
          </a:prstGeom>
          <a:ln w="152400">
            <a:solidFill>
              <a:schemeClr val="accent2">
                <a:lumMod val="20000"/>
                <a:lumOff val="8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5001" y="4419600"/>
            <a:ext cx="1231900" cy="369332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OS loads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01803" y="3919004"/>
            <a:ext cx="1054100" cy="369332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89989" y="4499037"/>
            <a:ext cx="2001611" cy="369332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runs kernel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98663" y="2864737"/>
            <a:ext cx="2393950" cy="369332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 talks to disk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96000" y="4198008"/>
            <a:ext cx="495300" cy="528267"/>
          </a:xfrm>
          <a:prstGeom prst="straightConnector1">
            <a:avLst/>
          </a:prstGeom>
          <a:ln w="139700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8360" y="3865602"/>
            <a:ext cx="2165350" cy="369332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runs full OS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2400" y="3468978"/>
            <a:ext cx="747486" cy="569622"/>
          </a:xfrm>
          <a:prstGeom prst="straightConnector1">
            <a:avLst/>
          </a:prstGeom>
          <a:ln w="152400">
            <a:solidFill>
              <a:schemeClr val="accent2">
                <a:lumMod val="20000"/>
                <a:lumOff val="8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6" idx="2"/>
          </p:cNvCxnSpPr>
          <p:nvPr/>
        </p:nvCxnSpPr>
        <p:spPr>
          <a:xfrm flipH="1">
            <a:off x="7162801" y="694041"/>
            <a:ext cx="667656" cy="415721"/>
          </a:xfrm>
          <a:prstGeom prst="straightConnector1">
            <a:avLst/>
          </a:prstGeom>
          <a:ln w="146050">
            <a:solidFill>
              <a:schemeClr val="accent1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423" y="4050268"/>
            <a:ext cx="510720" cy="369332"/>
          </a:xfrm>
          <a:prstGeom prst="rect">
            <a:avLst/>
          </a:prstGeom>
          <a:solidFill>
            <a:schemeClr val="bg2">
              <a:lumMod val="90000"/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OS 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5657850" y="815362"/>
            <a:ext cx="1412421" cy="11430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Keyboard</a:t>
            </a: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Mic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camera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8457" y="324709"/>
            <a:ext cx="1524000" cy="369332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input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953000" y="1958362"/>
            <a:ext cx="907822" cy="2767913"/>
          </a:xfrm>
          <a:prstGeom prst="straightConnector1">
            <a:avLst/>
          </a:prstGeom>
          <a:ln w="139700">
            <a:solidFill>
              <a:schemeClr val="accent2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02769" y="2209800"/>
            <a:ext cx="2177061" cy="369332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to programs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54539" y="238035"/>
            <a:ext cx="1969862" cy="1200329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 output</a:t>
            </a:r>
          </a:p>
          <a:p>
            <a:r>
              <a:rPr lang="en-US" b="1" dirty="0"/>
              <a:t>w</a:t>
            </a:r>
            <a:r>
              <a:rPr lang="en-US" b="1" dirty="0" smtClean="0"/>
              <a:t>ireless, </a:t>
            </a:r>
            <a:r>
              <a:rPr lang="en-US" b="1" dirty="0" err="1" smtClean="0"/>
              <a:t>usb</a:t>
            </a:r>
            <a:r>
              <a:rPr lang="en-US" b="1" dirty="0" smtClean="0"/>
              <a:t>, net, print port,</a:t>
            </a:r>
          </a:p>
          <a:p>
            <a:r>
              <a:rPr lang="en-US" b="1" dirty="0"/>
              <a:t>s</a:t>
            </a:r>
            <a:r>
              <a:rPr lang="en-US" b="1" dirty="0" smtClean="0"/>
              <a:t>ound, video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216400" y="1628530"/>
            <a:ext cx="334778" cy="3097745"/>
          </a:xfrm>
          <a:prstGeom prst="straightConnector1">
            <a:avLst/>
          </a:prstGeom>
          <a:ln w="127000">
            <a:solidFill>
              <a:schemeClr val="accent2">
                <a:lumMod val="20000"/>
                <a:lumOff val="8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295901" y="3657600"/>
            <a:ext cx="723899" cy="1068675"/>
          </a:xfrm>
          <a:prstGeom prst="straightConnector1">
            <a:avLst/>
          </a:prstGeom>
          <a:ln w="177800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0822" y="3384457"/>
            <a:ext cx="2521177" cy="369332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CPU runs programs</a:t>
            </a:r>
            <a:endParaRPr lang="en-US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383789" y="1780929"/>
            <a:ext cx="874011" cy="2945346"/>
          </a:xfrm>
          <a:prstGeom prst="straightConnector1">
            <a:avLst/>
          </a:prstGeom>
          <a:ln w="127000">
            <a:solidFill>
              <a:schemeClr val="accent2">
                <a:lumMod val="20000"/>
                <a:lumOff val="8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1"/>
          </p:cNvCxnSpPr>
          <p:nvPr/>
        </p:nvCxnSpPr>
        <p:spPr>
          <a:xfrm flipH="1">
            <a:off x="1625607" y="5368471"/>
            <a:ext cx="1727193" cy="346529"/>
          </a:xfrm>
          <a:prstGeom prst="straightConnector1">
            <a:avLst/>
          </a:prstGeom>
          <a:ln w="127000">
            <a:solidFill>
              <a:schemeClr val="accent2">
                <a:lumMod val="20000"/>
                <a:lumOff val="8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828800" y="3657600"/>
            <a:ext cx="4082820" cy="0"/>
          </a:xfrm>
          <a:prstGeom prst="straightConnector1">
            <a:avLst/>
          </a:prstGeom>
          <a:ln w="177800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  <p:bldP spid="42" grpId="0" animBg="1"/>
      <p:bldP spid="46" grpId="0" animBg="1"/>
      <p:bldP spid="50" grpId="0" animBg="1"/>
      <p:bldP spid="64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An </a:t>
            </a:r>
            <a:r>
              <a:rPr lang="en-US" sz="3200" b="1" i="1" dirty="0" smtClean="0">
                <a:solidFill>
                  <a:srgbClr val="C00000"/>
                </a:solidFill>
              </a:rPr>
              <a:t>abstraction</a:t>
            </a:r>
            <a:r>
              <a:rPr lang="en-US" sz="3200" b="1" dirty="0" smtClean="0"/>
              <a:t>  </a:t>
            </a:r>
            <a:r>
              <a:rPr lang="en-US" sz="3200" dirty="0" smtClean="0"/>
              <a:t>is a “model” … a simplification of something complex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We take out some detail to show the basics of something in simple form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Details we remove are irrelevant to the aspects we wish to emphasize or explain in the model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Abstraction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UNC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enroll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515714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graduate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074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Pay tuition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Take fall classes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2959858"/>
            <a:ext cx="152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Take spring classes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219200" y="2057400"/>
            <a:ext cx="304800" cy="902458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629400" y="4102858"/>
            <a:ext cx="0" cy="105429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953000" y="3531358"/>
            <a:ext cx="685800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593074" y="3531358"/>
            <a:ext cx="835926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295900" y="1905000"/>
            <a:ext cx="876300" cy="105485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43200" y="1905000"/>
            <a:ext cx="2552700" cy="527429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38400" y="2432430"/>
            <a:ext cx="304800" cy="52742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8800" y="198404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Do 4 or 5 times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011037" y="4748852"/>
            <a:ext cx="1941963" cy="155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 1.7 mil emails from Alumni </a:t>
            </a:r>
            <a:r>
              <a:rPr lang="en-US" b="1" dirty="0" err="1" smtClean="0">
                <a:solidFill>
                  <a:srgbClr val="C00000"/>
                </a:solidFill>
              </a:rPr>
              <a:t>Assoc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endCxn id="50" idx="3"/>
          </p:cNvCxnSpPr>
          <p:nvPr/>
        </p:nvCxnSpPr>
        <p:spPr>
          <a:xfrm flipH="1">
            <a:off x="4953000" y="5524500"/>
            <a:ext cx="914400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6" name="Picture 2" descr="C:\Users\pds\Desktop\600px-SolarSystemUnmar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676400"/>
            <a:ext cx="8839201" cy="30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10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Trebuchet MS" pitchFamily="34" charset="0"/>
              </a:rPr>
              <a:t>What can we study here?</a:t>
            </a:r>
          </a:p>
          <a:p>
            <a:pPr algn="r"/>
            <a:r>
              <a:rPr lang="en-US" sz="3600" dirty="0" smtClean="0">
                <a:latin typeface="Trebuchet MS" pitchFamily="34" charset="0"/>
              </a:rPr>
              <a:t>What can we not study?</a:t>
            </a:r>
            <a:endParaRPr lang="en-US" sz="3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C:\Users\pds\Desktop\plane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9700"/>
            <a:ext cx="8458200" cy="47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929" y="1676400"/>
            <a:ext cx="8229600" cy="4648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of the Solar System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0" name="Picture 2" descr="C:\Users\pds\Desktop\plan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16582"/>
            <a:ext cx="8263535" cy="49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3091</TotalTime>
  <Words>1900</Words>
  <Application>Microsoft Office PowerPoint</Application>
  <PresentationFormat>On-screen Show (4:3)</PresentationFormat>
  <Paragraphs>340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 New</vt:lpstr>
      <vt:lpstr>Lucida Sans Unicode</vt:lpstr>
      <vt:lpstr>Trebuchet MS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Abstract Data Types (ADT)</vt:lpstr>
      <vt:lpstr>ADT is a definition </vt:lpstr>
      <vt:lpstr>Abstraction</vt:lpstr>
      <vt:lpstr>Model of UNC</vt:lpstr>
      <vt:lpstr>Model of the Solar System</vt:lpstr>
      <vt:lpstr>Model of the Solar System</vt:lpstr>
      <vt:lpstr>Model of the Solar System</vt:lpstr>
      <vt:lpstr>PowerPoint Presentation</vt:lpstr>
      <vt:lpstr>Von Nuemann Model of a Computer</vt:lpstr>
      <vt:lpstr>Von Nuemann Model of a Computer</vt:lpstr>
      <vt:lpstr>Von Nuemann Model of a Computer COMP 411 style</vt:lpstr>
      <vt:lpstr>Von Nuemann Model of a Computer super COMP 411 style</vt:lpstr>
      <vt:lpstr>PowerPoint Presentation</vt:lpstr>
      <vt:lpstr>How can Data be Abstract?</vt:lpstr>
      <vt:lpstr>How can Data be Abstract?</vt:lpstr>
      <vt:lpstr>Specifying (Defining) an ADT</vt:lpstr>
      <vt:lpstr>Guttag’s Method</vt:lpstr>
      <vt:lpstr>Stack</vt:lpstr>
      <vt:lpstr>Stack</vt:lpstr>
      <vt:lpstr>Using a Stack Object</vt:lpstr>
      <vt:lpstr>Functional view</vt:lpstr>
      <vt:lpstr>Example: STACK of Int</vt:lpstr>
      <vt:lpstr>Example: STACK of Int</vt:lpstr>
      <vt:lpstr>Back to Guttag</vt:lpstr>
      <vt:lpstr>Back to STACK of Int</vt:lpstr>
      <vt:lpstr>STACK (cont.)</vt:lpstr>
      <vt:lpstr>STACK (cont.)</vt:lpstr>
      <vt:lpstr>STACK (cont.)</vt:lpstr>
      <vt:lpstr>Notes</vt:lpstr>
      <vt:lpstr>Notes</vt:lpstr>
      <vt:lpstr>Notes</vt:lpstr>
      <vt:lpstr>QUEUE</vt:lpstr>
      <vt:lpstr>QUEUE</vt:lpstr>
      <vt:lpstr>Example: QUEUE of Int</vt:lpstr>
      <vt:lpstr>QUEUE (cont.)</vt:lpstr>
      <vt:lpstr>QUEUE (cont.)</vt:lpstr>
      <vt:lpstr>Next time…</vt:lpstr>
      <vt:lpstr>END</vt:lpstr>
      <vt:lpstr>Memory Hierarchy</vt:lpstr>
      <vt:lpstr>What happens when you power on your computer?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stotts</cp:lastModifiedBy>
  <cp:revision>517</cp:revision>
  <dcterms:created xsi:type="dcterms:W3CDTF">2013-02-22T17:09:52Z</dcterms:created>
  <dcterms:modified xsi:type="dcterms:W3CDTF">2015-08-20T21:23:02Z</dcterms:modified>
</cp:coreProperties>
</file>