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 name="Shape 28"/>
        <p:cNvGrpSpPr/>
        <p:nvPr/>
      </p:nvGrpSpPr>
      <p:grpSpPr>
        <a:xfrm>
          <a:off x="0" y="0"/>
          <a:ext cx="0" cy="0"/>
          <a:chOff x="0" y="0"/>
          <a:chExt cx="0" cy="0"/>
        </a:xfrm>
      </p:grpSpPr>
      <p:sp>
        <p:nvSpPr>
          <p:cNvPr id="29" name="Shape 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0" name="Shape 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6" name="Shape 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flipH="1" rot="10800000">
            <a:off x="0" y="3093234"/>
            <a:ext cx="8458200" cy="7124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10" name="Shape 10"/>
          <p:cNvSpPr txBox="1"/>
          <p:nvPr>
            <p:ph type="ctrTitle"/>
          </p:nvPr>
        </p:nvSpPr>
        <p:spPr>
          <a:xfrm>
            <a:off x="685800" y="1300757"/>
            <a:ext cx="7772400" cy="1684199"/>
          </a:xfrm>
          <a:prstGeom prst="rect">
            <a:avLst/>
          </a:prstGeom>
        </p:spPr>
        <p:txBody>
          <a:bodyPr anchorCtr="0" anchor="b" bIns="91425" lIns="91425" rIns="91425" tIns="91425"/>
          <a:lstStyle>
            <a:lvl1pPr lvl="0">
              <a:spcBef>
                <a:spcPts val="0"/>
              </a:spcBef>
              <a:buClr>
                <a:schemeClr val="dk2"/>
              </a:buClr>
              <a:buSzPct val="100000"/>
              <a:defRPr sz="7200">
                <a:solidFill>
                  <a:schemeClr val="dk2"/>
                </a:solidFill>
              </a:defRPr>
            </a:lvl1pPr>
            <a:lvl2pPr lvl="1">
              <a:spcBef>
                <a:spcPts val="0"/>
              </a:spcBef>
              <a:buClr>
                <a:schemeClr val="dk2"/>
              </a:buClr>
              <a:buSzPct val="100000"/>
              <a:defRPr sz="7200">
                <a:solidFill>
                  <a:schemeClr val="dk2"/>
                </a:solidFill>
              </a:defRPr>
            </a:lvl2pPr>
            <a:lvl3pPr lvl="2">
              <a:spcBef>
                <a:spcPts val="0"/>
              </a:spcBef>
              <a:buClr>
                <a:schemeClr val="dk2"/>
              </a:buClr>
              <a:buSzPct val="100000"/>
              <a:defRPr sz="7200">
                <a:solidFill>
                  <a:schemeClr val="dk2"/>
                </a:solidFill>
              </a:defRPr>
            </a:lvl3pPr>
            <a:lvl4pPr lvl="3">
              <a:spcBef>
                <a:spcPts val="0"/>
              </a:spcBef>
              <a:buClr>
                <a:schemeClr val="dk2"/>
              </a:buClr>
              <a:buSzPct val="100000"/>
              <a:defRPr sz="7200">
                <a:solidFill>
                  <a:schemeClr val="dk2"/>
                </a:solidFill>
              </a:defRPr>
            </a:lvl4pPr>
            <a:lvl5pPr lvl="4">
              <a:spcBef>
                <a:spcPts val="0"/>
              </a:spcBef>
              <a:buClr>
                <a:schemeClr val="dk2"/>
              </a:buClr>
              <a:buSzPct val="100000"/>
              <a:defRPr sz="7200">
                <a:solidFill>
                  <a:schemeClr val="dk2"/>
                </a:solidFill>
              </a:defRPr>
            </a:lvl5pPr>
            <a:lvl6pPr lvl="5">
              <a:spcBef>
                <a:spcPts val="0"/>
              </a:spcBef>
              <a:buClr>
                <a:schemeClr val="dk2"/>
              </a:buClr>
              <a:buSzPct val="100000"/>
              <a:defRPr sz="7200">
                <a:solidFill>
                  <a:schemeClr val="dk2"/>
                </a:solidFill>
              </a:defRPr>
            </a:lvl6pPr>
            <a:lvl7pPr lvl="6">
              <a:spcBef>
                <a:spcPts val="0"/>
              </a:spcBef>
              <a:buClr>
                <a:schemeClr val="dk2"/>
              </a:buClr>
              <a:buSzPct val="100000"/>
              <a:defRPr sz="7200">
                <a:solidFill>
                  <a:schemeClr val="dk2"/>
                </a:solidFill>
              </a:defRPr>
            </a:lvl7pPr>
            <a:lvl8pPr lvl="7">
              <a:spcBef>
                <a:spcPts val="0"/>
              </a:spcBef>
              <a:buClr>
                <a:schemeClr val="dk2"/>
              </a:buClr>
              <a:buSzPct val="100000"/>
              <a:defRPr sz="7200">
                <a:solidFill>
                  <a:schemeClr val="dk2"/>
                </a:solidFill>
              </a:defRPr>
            </a:lvl8pPr>
            <a:lvl9pPr lvl="8">
              <a:spcBef>
                <a:spcPts val="0"/>
              </a:spcBef>
              <a:buClr>
                <a:schemeClr val="dk2"/>
              </a:buClr>
              <a:buSzPct val="100000"/>
              <a:defRPr sz="7200">
                <a:solidFill>
                  <a:schemeClr val="dk2"/>
                </a:solidFill>
              </a:defRPr>
            </a:lvl9pPr>
          </a:lstStyle>
          <a:p/>
        </p:txBody>
      </p:sp>
      <p:sp>
        <p:nvSpPr>
          <p:cNvPr id="11" name="Shape 11"/>
          <p:cNvSpPr txBox="1"/>
          <p:nvPr>
            <p:ph idx="1" type="subTitle"/>
          </p:nvPr>
        </p:nvSpPr>
        <p:spPr>
          <a:xfrm>
            <a:off x="685800" y="3093357"/>
            <a:ext cx="7772400" cy="712499"/>
          </a:xfrm>
          <a:prstGeom prst="rect">
            <a:avLst/>
          </a:prstGeom>
        </p:spPr>
        <p:txBody>
          <a:bodyPr anchorCtr="0" anchor="ctr" bIns="91425" lIns="91425" rIns="91425" tIns="91425"/>
          <a:lstStyle>
            <a:lvl1pPr lvl="0">
              <a:spcBef>
                <a:spcPts val="0"/>
              </a:spcBef>
              <a:buClr>
                <a:schemeClr val="lt2"/>
              </a:buClr>
              <a:buNone/>
              <a:defRPr b="1">
                <a:solidFill>
                  <a:schemeClr val="lt2"/>
                </a:solidFill>
              </a:defRPr>
            </a:lvl1pPr>
            <a:lvl2pPr lvl="1">
              <a:spcBef>
                <a:spcPts val="0"/>
              </a:spcBef>
              <a:buClr>
                <a:schemeClr val="lt2"/>
              </a:buClr>
              <a:buSzPct val="100000"/>
              <a:buNone/>
              <a:defRPr b="1" sz="3000">
                <a:solidFill>
                  <a:schemeClr val="lt2"/>
                </a:solidFill>
              </a:defRPr>
            </a:lvl2pPr>
            <a:lvl3pPr lvl="2">
              <a:spcBef>
                <a:spcPts val="0"/>
              </a:spcBef>
              <a:buClr>
                <a:schemeClr val="lt2"/>
              </a:buClr>
              <a:buSzPct val="100000"/>
              <a:buNone/>
              <a:defRPr b="1" sz="3000">
                <a:solidFill>
                  <a:schemeClr val="lt2"/>
                </a:solidFill>
              </a:defRPr>
            </a:lvl3pPr>
            <a:lvl4pPr lvl="3">
              <a:spcBef>
                <a:spcPts val="0"/>
              </a:spcBef>
              <a:buClr>
                <a:schemeClr val="lt2"/>
              </a:buClr>
              <a:buSzPct val="100000"/>
              <a:buNone/>
              <a:defRPr b="1" sz="3000">
                <a:solidFill>
                  <a:schemeClr val="lt2"/>
                </a:solidFill>
              </a:defRPr>
            </a:lvl4pPr>
            <a:lvl5pPr lvl="4">
              <a:spcBef>
                <a:spcPts val="0"/>
              </a:spcBef>
              <a:buClr>
                <a:schemeClr val="lt2"/>
              </a:buClr>
              <a:buSzPct val="100000"/>
              <a:buNone/>
              <a:defRPr b="1" sz="3000">
                <a:solidFill>
                  <a:schemeClr val="lt2"/>
                </a:solidFill>
              </a:defRPr>
            </a:lvl5pPr>
            <a:lvl6pPr lvl="5">
              <a:spcBef>
                <a:spcPts val="0"/>
              </a:spcBef>
              <a:buClr>
                <a:schemeClr val="lt2"/>
              </a:buClr>
              <a:buSzPct val="100000"/>
              <a:buNone/>
              <a:defRPr b="1" sz="3000">
                <a:solidFill>
                  <a:schemeClr val="lt2"/>
                </a:solidFill>
              </a:defRPr>
            </a:lvl6pPr>
            <a:lvl7pPr lvl="6">
              <a:spcBef>
                <a:spcPts val="0"/>
              </a:spcBef>
              <a:buClr>
                <a:schemeClr val="lt2"/>
              </a:buClr>
              <a:buSzPct val="100000"/>
              <a:buNone/>
              <a:defRPr b="1" sz="3000">
                <a:solidFill>
                  <a:schemeClr val="lt2"/>
                </a:solidFill>
              </a:defRPr>
            </a:lvl7pPr>
            <a:lvl8pPr lvl="7">
              <a:spcBef>
                <a:spcPts val="0"/>
              </a:spcBef>
              <a:buClr>
                <a:schemeClr val="lt2"/>
              </a:buClr>
              <a:buSzPct val="100000"/>
              <a:buNone/>
              <a:defRPr b="1" sz="3000">
                <a:solidFill>
                  <a:schemeClr val="lt2"/>
                </a:solidFill>
              </a:defRPr>
            </a:lvl8pPr>
            <a:lvl9pPr lvl="8">
              <a:spcBef>
                <a:spcPts val="0"/>
              </a:spcBef>
              <a:buClr>
                <a:schemeClr val="lt2"/>
              </a:buClr>
              <a:buSzPct val="100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14" name="Shape 14"/>
          <p:cNvSpPr txBox="1"/>
          <p:nvPr>
            <p:ph type="title"/>
          </p:nvPr>
        </p:nvSpPr>
        <p:spPr>
          <a:xfrm>
            <a:off x="457200" y="205977"/>
            <a:ext cx="8229600" cy="11414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idx="1" type="body"/>
          </p:nvPr>
        </p:nvSpPr>
        <p:spPr>
          <a:xfrm>
            <a:off x="457200" y="1460499"/>
            <a:ext cx="8229600" cy="34652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18" name="Shape 18"/>
          <p:cNvSpPr txBox="1"/>
          <p:nvPr>
            <p:ph type="title"/>
          </p:nvPr>
        </p:nvSpPr>
        <p:spPr>
          <a:xfrm>
            <a:off x="457200" y="205977"/>
            <a:ext cx="8229600" cy="11414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460499"/>
            <a:ext cx="4030200" cy="34652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2" type="body"/>
          </p:nvPr>
        </p:nvSpPr>
        <p:spPr>
          <a:xfrm>
            <a:off x="4656667" y="1461908"/>
            <a:ext cx="4030200" cy="34652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23" name="Shape 23"/>
          <p:cNvSpPr txBox="1"/>
          <p:nvPr>
            <p:ph type="title"/>
          </p:nvPr>
        </p:nvSpPr>
        <p:spPr>
          <a:xfrm>
            <a:off x="457200" y="205977"/>
            <a:ext cx="8229600" cy="11414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p:nvPr/>
        </p:nvSpPr>
        <p:spPr>
          <a:xfrm>
            <a:off x="0" y="4406309"/>
            <a:ext cx="8686800" cy="5195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26" name="Shape 26"/>
          <p:cNvSpPr txBox="1"/>
          <p:nvPr>
            <p:ph idx="1" type="body"/>
          </p:nvPr>
        </p:nvSpPr>
        <p:spPr>
          <a:xfrm>
            <a:off x="457200" y="4406309"/>
            <a:ext cx="8229600" cy="519599"/>
          </a:xfrm>
          <a:prstGeom prst="rect">
            <a:avLst/>
          </a:prstGeom>
        </p:spPr>
        <p:txBody>
          <a:bodyPr anchorCtr="0" anchor="ctr" bIns="91425" lIns="91425" rIns="91425" tIns="91425"/>
          <a:lstStyle>
            <a:lvl1pPr lvl="0">
              <a:spcBef>
                <a:spcPts val="0"/>
              </a:spcBef>
              <a:buClr>
                <a:schemeClr val="lt1"/>
              </a:buClr>
              <a:buSzPct val="100000"/>
              <a:buNone/>
              <a:defRPr b="1" sz="2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7"/>
            <a:ext cx="8229600" cy="1141499"/>
          </a:xfrm>
          <a:prstGeom prst="rect">
            <a:avLst/>
          </a:prstGeom>
          <a:noFill/>
          <a:ln>
            <a:noFill/>
          </a:ln>
        </p:spPr>
        <p:txBody>
          <a:bodyPr anchorCtr="0" anchor="b" bIns="91425" lIns="91425" rIns="91425" tIns="91425"/>
          <a:lstStyle>
            <a:lvl1pPr lvl="0">
              <a:spcBef>
                <a:spcPts val="0"/>
              </a:spcBef>
              <a:buClr>
                <a:schemeClr val="lt1"/>
              </a:buClr>
              <a:buSzPct val="100000"/>
              <a:buNone/>
              <a:defRPr b="1" sz="4800">
                <a:solidFill>
                  <a:schemeClr val="lt1"/>
                </a:solidFill>
              </a:defRPr>
            </a:lvl1pPr>
            <a:lvl2pPr lvl="1">
              <a:spcBef>
                <a:spcPts val="0"/>
              </a:spcBef>
              <a:buClr>
                <a:schemeClr val="lt1"/>
              </a:buClr>
              <a:buSzPct val="100000"/>
              <a:buNone/>
              <a:defRPr b="1" sz="4800">
                <a:solidFill>
                  <a:schemeClr val="lt1"/>
                </a:solidFill>
              </a:defRPr>
            </a:lvl2pPr>
            <a:lvl3pPr lvl="2">
              <a:spcBef>
                <a:spcPts val="0"/>
              </a:spcBef>
              <a:buClr>
                <a:schemeClr val="lt1"/>
              </a:buClr>
              <a:buSzPct val="100000"/>
              <a:buNone/>
              <a:defRPr b="1" sz="4800">
                <a:solidFill>
                  <a:schemeClr val="lt1"/>
                </a:solidFill>
              </a:defRPr>
            </a:lvl3pPr>
            <a:lvl4pPr lvl="3">
              <a:spcBef>
                <a:spcPts val="0"/>
              </a:spcBef>
              <a:buClr>
                <a:schemeClr val="lt1"/>
              </a:buClr>
              <a:buSzPct val="100000"/>
              <a:buNone/>
              <a:defRPr b="1" sz="4800">
                <a:solidFill>
                  <a:schemeClr val="lt1"/>
                </a:solidFill>
              </a:defRPr>
            </a:lvl4pPr>
            <a:lvl5pPr lvl="4">
              <a:spcBef>
                <a:spcPts val="0"/>
              </a:spcBef>
              <a:buClr>
                <a:schemeClr val="lt1"/>
              </a:buClr>
              <a:buSzPct val="100000"/>
              <a:buNone/>
              <a:defRPr b="1" sz="4800">
                <a:solidFill>
                  <a:schemeClr val="lt1"/>
                </a:solidFill>
              </a:defRPr>
            </a:lvl5pPr>
            <a:lvl6pPr lvl="5">
              <a:spcBef>
                <a:spcPts val="0"/>
              </a:spcBef>
              <a:buClr>
                <a:schemeClr val="lt1"/>
              </a:buClr>
              <a:buSzPct val="100000"/>
              <a:buNone/>
              <a:defRPr b="1" sz="4800">
                <a:solidFill>
                  <a:schemeClr val="lt1"/>
                </a:solidFill>
              </a:defRPr>
            </a:lvl6pPr>
            <a:lvl7pPr lvl="6">
              <a:spcBef>
                <a:spcPts val="0"/>
              </a:spcBef>
              <a:buClr>
                <a:schemeClr val="lt1"/>
              </a:buClr>
              <a:buSzPct val="100000"/>
              <a:buNone/>
              <a:defRPr b="1" sz="4800">
                <a:solidFill>
                  <a:schemeClr val="lt1"/>
                </a:solidFill>
              </a:defRPr>
            </a:lvl7pPr>
            <a:lvl8pPr lvl="7">
              <a:spcBef>
                <a:spcPts val="0"/>
              </a:spcBef>
              <a:buClr>
                <a:schemeClr val="lt1"/>
              </a:buClr>
              <a:buSzPct val="100000"/>
              <a:buNone/>
              <a:defRPr b="1" sz="4800">
                <a:solidFill>
                  <a:schemeClr val="lt1"/>
                </a:solidFill>
              </a:defRPr>
            </a:lvl8pPr>
            <a:lvl9pPr lvl="8">
              <a:spcBef>
                <a:spcPts val="0"/>
              </a:spcBef>
              <a:buClr>
                <a:schemeClr val="lt1"/>
              </a:buClr>
              <a:buSzPct val="100000"/>
              <a:buNone/>
              <a:defRPr b="1" sz="4800">
                <a:solidFill>
                  <a:schemeClr val="lt1"/>
                </a:solidFill>
              </a:defRPr>
            </a:lvl9pPr>
          </a:lstStyle>
          <a:p/>
        </p:txBody>
      </p:sp>
      <p:sp>
        <p:nvSpPr>
          <p:cNvPr id="7" name="Shape 7"/>
          <p:cNvSpPr txBox="1"/>
          <p:nvPr>
            <p:ph idx="1" type="body"/>
          </p:nvPr>
        </p:nvSpPr>
        <p:spPr>
          <a:xfrm>
            <a:off x="457200" y="1460499"/>
            <a:ext cx="8229600" cy="3465299"/>
          </a:xfrm>
          <a:prstGeom prst="rect">
            <a:avLst/>
          </a:prstGeom>
          <a:noFill/>
          <a:ln>
            <a:noFill/>
          </a:ln>
        </p:spPr>
        <p:txBody>
          <a:bodyPr anchorCtr="0" anchor="t" bIns="91425" lIns="91425" rIns="91425" tIns="91425"/>
          <a:lstStyle>
            <a:lvl1pPr lvl="0">
              <a:spcBef>
                <a:spcPts val="600"/>
              </a:spcBef>
              <a:buClr>
                <a:schemeClr val="dk2"/>
              </a:buClr>
              <a:buSzPct val="100000"/>
              <a:defRPr sz="3000">
                <a:solidFill>
                  <a:schemeClr val="dk2"/>
                </a:solidFill>
              </a:defRPr>
            </a:lvl1pPr>
            <a:lvl2pPr lvl="1">
              <a:spcBef>
                <a:spcPts val="480"/>
              </a:spcBef>
              <a:buClr>
                <a:schemeClr val="dk2"/>
              </a:buClr>
              <a:buSzPct val="100000"/>
              <a:defRPr sz="2400">
                <a:solidFill>
                  <a:schemeClr val="dk2"/>
                </a:solidFill>
              </a:defRPr>
            </a:lvl2pPr>
            <a:lvl3pPr lvl="2">
              <a:spcBef>
                <a:spcPts val="480"/>
              </a:spcBef>
              <a:buClr>
                <a:schemeClr val="dk2"/>
              </a:buClr>
              <a:buSzPct val="100000"/>
              <a:defRPr sz="2400">
                <a:solidFill>
                  <a:schemeClr val="dk2"/>
                </a:solidFill>
              </a:defRPr>
            </a:lvl3pPr>
            <a:lvl4pPr lvl="3">
              <a:spcBef>
                <a:spcPts val="360"/>
              </a:spcBef>
              <a:buClr>
                <a:schemeClr val="dk2"/>
              </a:buClr>
              <a:buSzPct val="100000"/>
              <a:defRPr sz="1800">
                <a:solidFill>
                  <a:schemeClr val="dk2"/>
                </a:solidFill>
              </a:defRPr>
            </a:lvl4pPr>
            <a:lvl5pPr lvl="4">
              <a:spcBef>
                <a:spcPts val="360"/>
              </a:spcBef>
              <a:buClr>
                <a:schemeClr val="dk2"/>
              </a:buClr>
              <a:buSzPct val="100000"/>
              <a:defRPr sz="1800">
                <a:solidFill>
                  <a:schemeClr val="dk2"/>
                </a:solidFill>
              </a:defRPr>
            </a:lvl5pPr>
            <a:lvl6pPr lvl="5">
              <a:spcBef>
                <a:spcPts val="360"/>
              </a:spcBef>
              <a:buClr>
                <a:schemeClr val="dk2"/>
              </a:buClr>
              <a:buSzPct val="100000"/>
              <a:defRPr sz="1800">
                <a:solidFill>
                  <a:schemeClr val="dk2"/>
                </a:solidFill>
              </a:defRPr>
            </a:lvl6pPr>
            <a:lvl7pPr lvl="6">
              <a:spcBef>
                <a:spcPts val="360"/>
              </a:spcBef>
              <a:buClr>
                <a:schemeClr val="dk2"/>
              </a:buClr>
              <a:buSzPct val="100000"/>
              <a:defRPr sz="1800">
                <a:solidFill>
                  <a:schemeClr val="dk2"/>
                </a:solidFill>
              </a:defRPr>
            </a:lvl7pPr>
            <a:lvl8pPr lvl="7">
              <a:spcBef>
                <a:spcPts val="360"/>
              </a:spcBef>
              <a:buClr>
                <a:schemeClr val="dk2"/>
              </a:buClr>
              <a:buSzPct val="100000"/>
              <a:defRPr sz="1800">
                <a:solidFill>
                  <a:schemeClr val="dk2"/>
                </a:solidFill>
              </a:defRPr>
            </a:lvl8pPr>
            <a:lvl9pPr lvl="8">
              <a:spcBef>
                <a:spcPts val="360"/>
              </a:spcBef>
              <a:buClr>
                <a:schemeClr val="dk2"/>
              </a:buClr>
              <a:buSzPct val="100000"/>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 name="Shape 31"/>
        <p:cNvGrpSpPr/>
        <p:nvPr/>
      </p:nvGrpSpPr>
      <p:grpSpPr>
        <a:xfrm>
          <a:off x="0" y="0"/>
          <a:ext cx="0" cy="0"/>
          <a:chOff x="0" y="0"/>
          <a:chExt cx="0" cy="0"/>
        </a:xfrm>
      </p:grpSpPr>
      <p:sp>
        <p:nvSpPr>
          <p:cNvPr id="32" name="Shape 32"/>
          <p:cNvSpPr txBox="1"/>
          <p:nvPr>
            <p:ph type="ctrTitle"/>
          </p:nvPr>
        </p:nvSpPr>
        <p:spPr>
          <a:xfrm>
            <a:off x="685800" y="1300757"/>
            <a:ext cx="7772400" cy="1684199"/>
          </a:xfrm>
          <a:prstGeom prst="rect">
            <a:avLst/>
          </a:prstGeom>
        </p:spPr>
        <p:txBody>
          <a:bodyPr anchorCtr="0" anchor="b" bIns="91425" lIns="91425" rIns="91425" tIns="91425">
            <a:noAutofit/>
          </a:bodyPr>
          <a:lstStyle/>
          <a:p>
            <a:pPr lvl="0">
              <a:spcBef>
                <a:spcPts val="0"/>
              </a:spcBef>
              <a:buNone/>
            </a:pPr>
            <a:r>
              <a:rPr lang="en"/>
              <a:t>Tech-Aided Education</a:t>
            </a:r>
          </a:p>
        </p:txBody>
      </p:sp>
      <p:sp>
        <p:nvSpPr>
          <p:cNvPr id="33" name="Shape 33"/>
          <p:cNvSpPr txBox="1"/>
          <p:nvPr>
            <p:ph idx="1" type="subTitle"/>
          </p:nvPr>
        </p:nvSpPr>
        <p:spPr>
          <a:xfrm>
            <a:off x="685800" y="3093357"/>
            <a:ext cx="7772400" cy="712499"/>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57200" y="205977"/>
            <a:ext cx="8229600" cy="1141499"/>
          </a:xfrm>
          <a:prstGeom prst="rect">
            <a:avLst/>
          </a:prstGeom>
        </p:spPr>
        <p:txBody>
          <a:bodyPr anchorCtr="0" anchor="b" bIns="91425" lIns="91425" rIns="91425" tIns="91425">
            <a:noAutofit/>
          </a:bodyPr>
          <a:lstStyle/>
          <a:p>
            <a:pPr lvl="0">
              <a:spcBef>
                <a:spcPts val="0"/>
              </a:spcBef>
              <a:buNone/>
            </a:pPr>
            <a:r>
              <a:rPr lang="en" sz="3000"/>
              <a:t>Providing enough computers/devices with internet access</a:t>
            </a:r>
          </a:p>
        </p:txBody>
      </p:sp>
      <p:sp>
        <p:nvSpPr>
          <p:cNvPr id="89" name="Shape 89"/>
          <p:cNvSpPr txBox="1"/>
          <p:nvPr>
            <p:ph idx="1" type="body"/>
          </p:nvPr>
        </p:nvSpPr>
        <p:spPr>
          <a:xfrm>
            <a:off x="457200" y="1460500"/>
            <a:ext cx="3317100" cy="3465299"/>
          </a:xfrm>
          <a:prstGeom prst="rect">
            <a:avLst/>
          </a:prstGeom>
        </p:spPr>
        <p:txBody>
          <a:bodyPr anchorCtr="0" anchor="t" bIns="91425" lIns="91425" rIns="91425" tIns="91425">
            <a:noAutofit/>
          </a:bodyPr>
          <a:lstStyle/>
          <a:p>
            <a:pPr lvl="0" rtl="0">
              <a:spcBef>
                <a:spcPts val="0"/>
              </a:spcBef>
              <a:buNone/>
            </a:pPr>
            <a:r>
              <a:rPr lang="en"/>
              <a:t>Growth of tablets will make flipped classroom possible</a:t>
            </a:r>
          </a:p>
          <a:p>
            <a:pPr indent="-228600" lvl="0" marL="457200" rtl="0">
              <a:spcBef>
                <a:spcPts val="0"/>
              </a:spcBef>
              <a:buChar char="-"/>
            </a:pPr>
            <a:r>
              <a:rPr lang="en"/>
              <a:t>cheap</a:t>
            </a:r>
          </a:p>
          <a:p>
            <a:pPr indent="-228600" lvl="0" marL="457200" rtl="0">
              <a:spcBef>
                <a:spcPts val="0"/>
              </a:spcBef>
              <a:buChar char="-"/>
            </a:pPr>
            <a:r>
              <a:rPr lang="en"/>
              <a:t>mobile</a:t>
            </a:r>
          </a:p>
          <a:p>
            <a:pPr indent="-228600" lvl="0" marL="457200">
              <a:spcBef>
                <a:spcPts val="0"/>
              </a:spcBef>
              <a:buChar char="-"/>
            </a:pPr>
            <a:r>
              <a:rPr lang="en"/>
              <a:t>interactive</a:t>
            </a:r>
          </a:p>
        </p:txBody>
      </p:sp>
      <p:pic>
        <p:nvPicPr>
          <p:cNvPr id="90" name="Shape 90"/>
          <p:cNvPicPr preferRelativeResize="0"/>
          <p:nvPr/>
        </p:nvPicPr>
        <p:blipFill>
          <a:blip r:embed="rId3">
            <a:alphaModFix/>
          </a:blip>
          <a:stretch>
            <a:fillRect/>
          </a:stretch>
        </p:blipFill>
        <p:spPr>
          <a:xfrm>
            <a:off x="3998500" y="1196425"/>
            <a:ext cx="5057775" cy="3781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05977"/>
            <a:ext cx="8229600" cy="1141499"/>
          </a:xfrm>
          <a:prstGeom prst="rect">
            <a:avLst/>
          </a:prstGeom>
        </p:spPr>
        <p:txBody>
          <a:bodyPr anchorCtr="0" anchor="b" bIns="91425" lIns="91425" rIns="91425" tIns="91425">
            <a:noAutofit/>
          </a:bodyPr>
          <a:lstStyle/>
          <a:p>
            <a:pPr lvl="0">
              <a:spcBef>
                <a:spcPts val="0"/>
              </a:spcBef>
              <a:buNone/>
            </a:pPr>
            <a:r>
              <a:rPr lang="en" sz="2400"/>
              <a:t>Evaluating the quality of digital content</a:t>
            </a:r>
          </a:p>
        </p:txBody>
      </p:sp>
      <p:sp>
        <p:nvSpPr>
          <p:cNvPr id="96" name="Shape 96"/>
          <p:cNvSpPr txBox="1"/>
          <p:nvPr>
            <p:ph idx="1" type="body"/>
          </p:nvPr>
        </p:nvSpPr>
        <p:spPr>
          <a:xfrm>
            <a:off x="457200" y="1460500"/>
            <a:ext cx="2480399" cy="3465299"/>
          </a:xfrm>
          <a:prstGeom prst="rect">
            <a:avLst/>
          </a:prstGeom>
        </p:spPr>
        <p:txBody>
          <a:bodyPr anchorCtr="0" anchor="t" bIns="91425" lIns="91425" rIns="91425" tIns="91425">
            <a:noAutofit/>
          </a:bodyPr>
          <a:lstStyle/>
          <a:p>
            <a:pPr lvl="0" rtl="0">
              <a:spcBef>
                <a:spcPts val="0"/>
              </a:spcBef>
              <a:buNone/>
            </a:pPr>
            <a:r>
              <a:rPr lang="en" sz="2000"/>
              <a:t>Khan Academy - tracks progress for teachers, pattern recognition, even more features can be easily added</a:t>
            </a:r>
          </a:p>
          <a:p>
            <a:pPr lvl="0" rtl="0">
              <a:spcBef>
                <a:spcPts val="0"/>
              </a:spcBef>
              <a:buNone/>
            </a:pPr>
            <a:r>
              <a:t/>
            </a:r>
            <a:endParaRPr sz="2000"/>
          </a:p>
          <a:p>
            <a:pPr lvl="0" rtl="0">
              <a:spcBef>
                <a:spcPts val="0"/>
              </a:spcBef>
              <a:buNone/>
            </a:pPr>
            <a:r>
              <a:rPr lang="en" sz="2000"/>
              <a:t>Pair this with in class activities and quizzes</a:t>
            </a:r>
          </a:p>
          <a:p>
            <a:pPr lvl="0">
              <a:spcBef>
                <a:spcPts val="0"/>
              </a:spcBef>
              <a:buNone/>
            </a:pPr>
            <a:r>
              <a:t/>
            </a:r>
            <a:endParaRPr sz="2000"/>
          </a:p>
        </p:txBody>
      </p:sp>
      <p:pic>
        <p:nvPicPr>
          <p:cNvPr id="97" name="Shape 97"/>
          <p:cNvPicPr preferRelativeResize="0"/>
          <p:nvPr/>
        </p:nvPicPr>
        <p:blipFill>
          <a:blip r:embed="rId3">
            <a:alphaModFix/>
          </a:blip>
          <a:stretch>
            <a:fillRect/>
          </a:stretch>
        </p:blipFill>
        <p:spPr>
          <a:xfrm>
            <a:off x="3188425" y="1460487"/>
            <a:ext cx="4933674" cy="36071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7"/>
            <a:ext cx="8229600" cy="1141499"/>
          </a:xfrm>
          <a:prstGeom prst="rect">
            <a:avLst/>
          </a:prstGeom>
        </p:spPr>
        <p:txBody>
          <a:bodyPr anchorCtr="0" anchor="b" bIns="91425" lIns="91425" rIns="91425" tIns="91425">
            <a:noAutofit/>
          </a:bodyPr>
          <a:lstStyle/>
          <a:p>
            <a:pPr lvl="0">
              <a:spcBef>
                <a:spcPts val="0"/>
              </a:spcBef>
              <a:buNone/>
            </a:pPr>
            <a:r>
              <a:rPr lang="en" sz="3000"/>
              <a:t>Teachers not trained on how to best use technology in class</a:t>
            </a:r>
          </a:p>
        </p:txBody>
      </p:sp>
      <p:sp>
        <p:nvSpPr>
          <p:cNvPr id="103" name="Shape 103"/>
          <p:cNvSpPr txBox="1"/>
          <p:nvPr>
            <p:ph idx="1" type="body"/>
          </p:nvPr>
        </p:nvSpPr>
        <p:spPr>
          <a:xfrm>
            <a:off x="249925" y="1460500"/>
            <a:ext cx="2649299" cy="3465299"/>
          </a:xfrm>
          <a:prstGeom prst="rect">
            <a:avLst/>
          </a:prstGeom>
        </p:spPr>
        <p:txBody>
          <a:bodyPr anchorCtr="0" anchor="t" bIns="91425" lIns="91425" rIns="91425" tIns="91425">
            <a:noAutofit/>
          </a:bodyPr>
          <a:lstStyle/>
          <a:p>
            <a:pPr lvl="0">
              <a:spcBef>
                <a:spcPts val="0"/>
              </a:spcBef>
              <a:buNone/>
            </a:pPr>
            <a:r>
              <a:rPr lang="en"/>
              <a:t>Only way this will change is through tech being used in class</a:t>
            </a:r>
          </a:p>
        </p:txBody>
      </p:sp>
      <p:pic>
        <p:nvPicPr>
          <p:cNvPr id="104" name="Shape 104"/>
          <p:cNvPicPr preferRelativeResize="0"/>
          <p:nvPr/>
        </p:nvPicPr>
        <p:blipFill>
          <a:blip r:embed="rId3">
            <a:alphaModFix/>
          </a:blip>
          <a:stretch>
            <a:fillRect/>
          </a:stretch>
        </p:blipFill>
        <p:spPr>
          <a:xfrm>
            <a:off x="2808600" y="2040900"/>
            <a:ext cx="6200775" cy="2152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05977"/>
            <a:ext cx="8229600" cy="1141499"/>
          </a:xfrm>
          <a:prstGeom prst="rect">
            <a:avLst/>
          </a:prstGeom>
        </p:spPr>
        <p:txBody>
          <a:bodyPr anchorCtr="0" anchor="b" bIns="91425" lIns="91425" rIns="91425" tIns="91425">
            <a:noAutofit/>
          </a:bodyPr>
          <a:lstStyle/>
          <a:p>
            <a:pPr lvl="0">
              <a:spcBef>
                <a:spcPts val="0"/>
              </a:spcBef>
              <a:buNone/>
            </a:pPr>
            <a:r>
              <a:rPr lang="en"/>
              <a:t>Sources</a:t>
            </a:r>
          </a:p>
        </p:txBody>
      </p:sp>
      <p:sp>
        <p:nvSpPr>
          <p:cNvPr id="110" name="Shape 110"/>
          <p:cNvSpPr txBox="1"/>
          <p:nvPr>
            <p:ph idx="1" type="body"/>
          </p:nvPr>
        </p:nvSpPr>
        <p:spPr>
          <a:xfrm>
            <a:off x="457200" y="1460499"/>
            <a:ext cx="8229600" cy="3465299"/>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x="0" y="0"/>
          <a:ext cx="0" cy="0"/>
          <a:chOff x="0" y="0"/>
          <a:chExt cx="0" cy="0"/>
        </a:xfrm>
      </p:grpSpPr>
      <p:sp>
        <p:nvSpPr>
          <p:cNvPr id="38" name="Shape 38"/>
          <p:cNvSpPr txBox="1"/>
          <p:nvPr>
            <p:ph type="title"/>
          </p:nvPr>
        </p:nvSpPr>
        <p:spPr>
          <a:xfrm>
            <a:off x="457200" y="282177"/>
            <a:ext cx="8229600" cy="1141499"/>
          </a:xfrm>
          <a:prstGeom prst="rect">
            <a:avLst/>
          </a:prstGeom>
        </p:spPr>
        <p:txBody>
          <a:bodyPr anchorCtr="0" anchor="b" bIns="91425" lIns="91425" rIns="91425" tIns="91425">
            <a:noAutofit/>
          </a:bodyPr>
          <a:lstStyle/>
          <a:p>
            <a:pPr lvl="0">
              <a:spcBef>
                <a:spcPts val="0"/>
              </a:spcBef>
              <a:buNone/>
            </a:pPr>
            <a:r>
              <a:rPr lang="en" sz="3600"/>
              <a:t>The Promises of Tech-Aided Education</a:t>
            </a:r>
          </a:p>
        </p:txBody>
      </p:sp>
      <p:sp>
        <p:nvSpPr>
          <p:cNvPr id="39" name="Shape 39"/>
          <p:cNvSpPr txBox="1"/>
          <p:nvPr>
            <p:ph idx="1" type="body"/>
          </p:nvPr>
        </p:nvSpPr>
        <p:spPr>
          <a:xfrm>
            <a:off x="457200" y="1423674"/>
            <a:ext cx="8229600" cy="3465299"/>
          </a:xfrm>
          <a:prstGeom prst="rect">
            <a:avLst/>
          </a:prstGeom>
        </p:spPr>
        <p:txBody>
          <a:bodyPr anchorCtr="0" anchor="t" bIns="91425" lIns="91425" rIns="91425" tIns="91425">
            <a:noAutofit/>
          </a:bodyPr>
          <a:lstStyle/>
          <a:p>
            <a:pPr indent="-381000" lvl="0" marL="457200" rtl="0">
              <a:spcBef>
                <a:spcPts val="0"/>
              </a:spcBef>
              <a:buSzPct val="100000"/>
              <a:buChar char="●"/>
            </a:pPr>
            <a:r>
              <a:rPr lang="en" sz="2400"/>
              <a:t>The tech-aided classroom will provide the motivation and prevent the student from getting bored (Kearsley, 64).</a:t>
            </a:r>
          </a:p>
          <a:p>
            <a:pPr indent="-381000" lvl="0" marL="457200" rtl="0">
              <a:spcBef>
                <a:spcPts val="0"/>
              </a:spcBef>
              <a:buSzPct val="100000"/>
              <a:buChar char="●"/>
            </a:pPr>
            <a:r>
              <a:rPr lang="en" sz="2400"/>
              <a:t>The tech-aided classroom will allow individuals with learning disabilities to get the individualized education they require (Kearsley, 72).</a:t>
            </a:r>
          </a:p>
          <a:p>
            <a:pPr indent="-381000" lvl="0" marL="457200" rtl="0">
              <a:spcBef>
                <a:spcPts val="0"/>
              </a:spcBef>
              <a:buSzPct val="100000"/>
              <a:buChar char="●"/>
            </a:pPr>
            <a:r>
              <a:rPr lang="en" sz="2400"/>
              <a:t>The effectiveness of the education is dependent upon the instructor’s skill of teaching with tech (Kearsley, 85).</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title"/>
          </p:nvPr>
        </p:nvSpPr>
        <p:spPr>
          <a:xfrm>
            <a:off x="457200" y="282177"/>
            <a:ext cx="8229600" cy="1141499"/>
          </a:xfrm>
          <a:prstGeom prst="rect">
            <a:avLst/>
          </a:prstGeom>
        </p:spPr>
        <p:txBody>
          <a:bodyPr anchorCtr="0" anchor="b" bIns="91425" lIns="91425" rIns="91425" tIns="91425">
            <a:noAutofit/>
          </a:bodyPr>
          <a:lstStyle/>
          <a:p>
            <a:pPr lvl="0">
              <a:spcBef>
                <a:spcPts val="0"/>
              </a:spcBef>
              <a:buNone/>
            </a:pPr>
            <a:r>
              <a:rPr lang="en" sz="3600"/>
              <a:t>The Realities of Tech-Aided Education Today</a:t>
            </a:r>
          </a:p>
        </p:txBody>
      </p:sp>
      <p:sp>
        <p:nvSpPr>
          <p:cNvPr id="45" name="Shape 45"/>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381000" lvl="0" marL="457200" rtl="0">
              <a:spcBef>
                <a:spcPts val="0"/>
              </a:spcBef>
              <a:buSzPct val="100000"/>
            </a:pPr>
            <a:r>
              <a:rPr lang="en" sz="2400"/>
              <a:t>There is a relationship between the use of online learning and the prestige of an institution.</a:t>
            </a:r>
          </a:p>
          <a:p>
            <a:pPr indent="-381000" lvl="0" marL="457200" rtl="0">
              <a:spcBef>
                <a:spcPts val="0"/>
              </a:spcBef>
              <a:buSzPct val="100000"/>
            </a:pPr>
            <a:r>
              <a:rPr lang="en" sz="2400"/>
              <a:t>Tech in education is inconsistent between teachers at the same institution (Selwyn, 25)... many teachers are inept at tech.</a:t>
            </a:r>
          </a:p>
          <a:p>
            <a:pPr indent="-381000" lvl="0" marL="457200" rtl="0">
              <a:spcBef>
                <a:spcPts val="0"/>
              </a:spcBef>
              <a:buSzPct val="100000"/>
            </a:pPr>
            <a:r>
              <a:rPr lang="en" sz="2400"/>
              <a:t>The only constant form of tech use in school are word processors, powerpoint presentations, and the use of search engines.</a:t>
            </a:r>
          </a:p>
        </p:txBody>
      </p:sp>
      <p:pic>
        <p:nvPicPr>
          <p:cNvPr id="46" name="Shape 46"/>
          <p:cNvPicPr preferRelativeResize="0"/>
          <p:nvPr/>
        </p:nvPicPr>
        <p:blipFill>
          <a:blip r:embed="rId3">
            <a:alphaModFix/>
          </a:blip>
          <a:stretch>
            <a:fillRect/>
          </a:stretch>
        </p:blipFill>
        <p:spPr>
          <a:xfrm>
            <a:off x="7472300" y="-107049"/>
            <a:ext cx="1214500" cy="105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ph type="title"/>
          </p:nvPr>
        </p:nvSpPr>
        <p:spPr>
          <a:xfrm>
            <a:off x="457200" y="53577"/>
            <a:ext cx="8229600" cy="1141499"/>
          </a:xfrm>
          <a:prstGeom prst="rect">
            <a:avLst/>
          </a:prstGeom>
        </p:spPr>
        <p:txBody>
          <a:bodyPr anchorCtr="0" anchor="b" bIns="91425" lIns="91425" rIns="91425" tIns="91425">
            <a:noAutofit/>
          </a:bodyPr>
          <a:lstStyle/>
          <a:p>
            <a:pPr lvl="0">
              <a:spcBef>
                <a:spcPts val="0"/>
              </a:spcBef>
              <a:buNone/>
            </a:pPr>
            <a:r>
              <a:rPr lang="en" sz="3600"/>
              <a:t>The Future of Tech-Aided Education</a:t>
            </a:r>
          </a:p>
        </p:txBody>
      </p:sp>
      <p:sp>
        <p:nvSpPr>
          <p:cNvPr id="52" name="Shape 52"/>
          <p:cNvSpPr txBox="1"/>
          <p:nvPr>
            <p:ph idx="1" type="body"/>
          </p:nvPr>
        </p:nvSpPr>
        <p:spPr>
          <a:xfrm>
            <a:off x="457200" y="1460500"/>
            <a:ext cx="8392199" cy="3465299"/>
          </a:xfrm>
          <a:prstGeom prst="rect">
            <a:avLst/>
          </a:prstGeom>
        </p:spPr>
        <p:txBody>
          <a:bodyPr anchorCtr="0" anchor="t" bIns="91425" lIns="91425" rIns="91425" tIns="91425">
            <a:noAutofit/>
          </a:bodyPr>
          <a:lstStyle/>
          <a:p>
            <a:pPr indent="-381000" lvl="0" marL="457200" rtl="0">
              <a:spcBef>
                <a:spcPts val="0"/>
              </a:spcBef>
              <a:buSzPct val="100000"/>
            </a:pPr>
            <a:r>
              <a:rPr lang="en" sz="2400"/>
              <a:t>We are currently seeing a rise in the flipped classroom, where content is consumed at home, and then discussed or practiced in class (Khan). This is the way many classes (languages in specific) are taught at UNC.</a:t>
            </a:r>
          </a:p>
          <a:p>
            <a:pPr indent="-381000" lvl="0" marL="457200" rtl="0">
              <a:spcBef>
                <a:spcPts val="0"/>
              </a:spcBef>
              <a:buSzPct val="100000"/>
            </a:pPr>
            <a:r>
              <a:rPr lang="en" sz="2400"/>
              <a:t>Gamification of instruction with the use of video game.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82177"/>
            <a:ext cx="8229600" cy="1141499"/>
          </a:xfrm>
          <a:prstGeom prst="rect">
            <a:avLst/>
          </a:prstGeom>
        </p:spPr>
        <p:txBody>
          <a:bodyPr anchorCtr="0" anchor="b" bIns="91425" lIns="91425" rIns="91425" tIns="91425">
            <a:noAutofit/>
          </a:bodyPr>
          <a:lstStyle/>
          <a:p>
            <a:pPr lvl="0">
              <a:spcBef>
                <a:spcPts val="0"/>
              </a:spcBef>
              <a:buNone/>
            </a:pPr>
            <a:r>
              <a:rPr lang="en" sz="3600"/>
              <a:t>The Cons of Digital Flipped Classroom Model</a:t>
            </a:r>
          </a:p>
        </p:txBody>
      </p:sp>
      <p:sp>
        <p:nvSpPr>
          <p:cNvPr id="58" name="Shape 58"/>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381000" lvl="0" marL="457200" rtl="0">
              <a:spcBef>
                <a:spcPts val="0"/>
              </a:spcBef>
              <a:buSzPct val="100000"/>
            </a:pPr>
            <a:r>
              <a:rPr lang="en" sz="2400"/>
              <a:t>During lecture/home study, student cannot ask for help on a specific example and receive immediate feedback.</a:t>
            </a:r>
          </a:p>
          <a:p>
            <a:pPr indent="-381000" lvl="0" marL="457200" rtl="0">
              <a:spcBef>
                <a:spcPts val="0"/>
              </a:spcBef>
              <a:buSzPct val="100000"/>
            </a:pPr>
            <a:r>
              <a:rPr lang="en" sz="2400"/>
              <a:t>It assumes access to high-speed internet is available, with very few legislators who are willing to subsidize the costs of providing access to all (Selwyn, 56).</a:t>
            </a:r>
          </a:p>
          <a:p>
            <a:pPr indent="-381000" lvl="0" marL="457200" rtl="0">
              <a:spcBef>
                <a:spcPts val="0"/>
              </a:spcBef>
              <a:buSzPct val="100000"/>
            </a:pPr>
            <a:r>
              <a:rPr lang="en" sz="2400"/>
              <a:t>The need for more, faster computers are increasing higher than the rate that they can be provided (Project Tomorrow).</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82177"/>
            <a:ext cx="8229600" cy="1141499"/>
          </a:xfrm>
          <a:prstGeom prst="rect">
            <a:avLst/>
          </a:prstGeom>
        </p:spPr>
        <p:txBody>
          <a:bodyPr anchorCtr="0" anchor="b" bIns="91425" lIns="91425" rIns="91425" tIns="91425">
            <a:noAutofit/>
          </a:bodyPr>
          <a:lstStyle/>
          <a:p>
            <a:pPr lvl="0">
              <a:spcBef>
                <a:spcPts val="0"/>
              </a:spcBef>
              <a:buNone/>
            </a:pPr>
            <a:r>
              <a:rPr lang="en" sz="3600"/>
              <a:t>The Pros of Digital Flipped Classroom Model</a:t>
            </a:r>
          </a:p>
        </p:txBody>
      </p:sp>
      <p:sp>
        <p:nvSpPr>
          <p:cNvPr id="64" name="Shape 64"/>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381000" lvl="0" marL="457200" rtl="0">
              <a:spcBef>
                <a:spcPts val="0"/>
              </a:spcBef>
              <a:buSzPct val="100000"/>
            </a:pPr>
            <a:r>
              <a:rPr lang="en" sz="2400"/>
              <a:t>It allows for a more equalized lecture, in which the student can go through the content as fast or slow as they need (Seale, 25).</a:t>
            </a:r>
          </a:p>
          <a:p>
            <a:pPr indent="-381000" lvl="0" marL="457200" rtl="0">
              <a:spcBef>
                <a:spcPts val="0"/>
              </a:spcBef>
              <a:buSzPct val="100000"/>
            </a:pPr>
            <a:r>
              <a:rPr lang="en" sz="2400"/>
              <a:t>Offers multimedia and interactivity (Belskie).</a:t>
            </a:r>
          </a:p>
          <a:p>
            <a:pPr indent="-381000" lvl="0" marL="457200">
              <a:spcBef>
                <a:spcPts val="0"/>
              </a:spcBef>
              <a:buSzPct val="100000"/>
            </a:pPr>
            <a:r>
              <a:rPr lang="en" sz="2400"/>
              <a:t>Teachers can spot gaps in knowledge quickly through technologies like Khan Academy (Thompson, 182)</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05977"/>
            <a:ext cx="8229600" cy="1141499"/>
          </a:xfrm>
          <a:prstGeom prst="rect">
            <a:avLst/>
          </a:prstGeom>
        </p:spPr>
        <p:txBody>
          <a:bodyPr anchorCtr="0" anchor="b" bIns="91425" lIns="91425" rIns="91425" tIns="91425">
            <a:noAutofit/>
          </a:bodyPr>
          <a:lstStyle/>
          <a:p>
            <a:pPr lvl="0">
              <a:spcBef>
                <a:spcPts val="0"/>
              </a:spcBef>
              <a:buNone/>
            </a:pPr>
            <a:r>
              <a:rPr lang="en"/>
              <a:t>Gamification</a:t>
            </a:r>
          </a:p>
        </p:txBody>
      </p:sp>
      <p:sp>
        <p:nvSpPr>
          <p:cNvPr id="70" name="Shape 70"/>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381000" lvl="0" marL="457200" rtl="0">
              <a:spcBef>
                <a:spcPts val="0"/>
              </a:spcBef>
              <a:buSzPct val="100000"/>
            </a:pPr>
            <a:r>
              <a:rPr lang="en" sz="2400"/>
              <a:t>The use of video games as an educational tool is no new idea.</a:t>
            </a:r>
          </a:p>
          <a:p>
            <a:pPr indent="-381000" lvl="0" marL="457200" rtl="0">
              <a:spcBef>
                <a:spcPts val="0"/>
              </a:spcBef>
              <a:buSzPct val="100000"/>
            </a:pPr>
            <a:r>
              <a:rPr lang="en" sz="2400"/>
              <a:t>Video games not only offer interactivity but rewards (Belskie).</a:t>
            </a:r>
          </a:p>
          <a:p>
            <a:pPr indent="-381000" lvl="0" marL="457200" rtl="0">
              <a:spcBef>
                <a:spcPts val="0"/>
              </a:spcBef>
              <a:buSzPct val="100000"/>
            </a:pPr>
            <a:r>
              <a:rPr lang="en" sz="2400"/>
              <a:t>Video games offer a certain framework (i.e. simulation), unlike most educational software.</a:t>
            </a:r>
          </a:p>
          <a:p>
            <a:pPr indent="-381000" lvl="0" marL="457200">
              <a:spcBef>
                <a:spcPts val="0"/>
              </a:spcBef>
              <a:buSzPct val="100000"/>
            </a:pPr>
            <a:r>
              <a:rPr lang="en" sz="2400"/>
              <a:t>Many video games offer some sort of customization/designer abilities.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82177"/>
            <a:ext cx="8229600" cy="1141499"/>
          </a:xfrm>
          <a:prstGeom prst="rect">
            <a:avLst/>
          </a:prstGeom>
        </p:spPr>
        <p:txBody>
          <a:bodyPr anchorCtr="0" anchor="b" bIns="91425" lIns="91425" rIns="91425" tIns="91425">
            <a:noAutofit/>
          </a:bodyPr>
          <a:lstStyle/>
          <a:p>
            <a:pPr lvl="0">
              <a:spcBef>
                <a:spcPts val="0"/>
              </a:spcBef>
              <a:buNone/>
            </a:pPr>
            <a:r>
              <a:rPr lang="en" sz="3600"/>
              <a:t>Are Video Games the Future of Education?</a:t>
            </a:r>
          </a:p>
        </p:txBody>
      </p:sp>
      <p:sp>
        <p:nvSpPr>
          <p:cNvPr id="76" name="Shape 76"/>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228600" lvl="0" marL="457200" rtl="0">
              <a:spcBef>
                <a:spcPts val="0"/>
              </a:spcBef>
            </a:pPr>
            <a:r>
              <a:rPr lang="en"/>
              <a:t>No. </a:t>
            </a:r>
          </a:p>
          <a:p>
            <a:pPr indent="-228600" lvl="0" marL="457200" rtl="0">
              <a:spcBef>
                <a:spcPts val="0"/>
              </a:spcBef>
            </a:pPr>
            <a:r>
              <a:rPr lang="en"/>
              <a:t>However, certain aspects of video games are likely to be seen in educational software:</a:t>
            </a:r>
          </a:p>
          <a:p>
            <a:pPr indent="-228600" lvl="1" marL="914400" rtl="0">
              <a:spcBef>
                <a:spcPts val="0"/>
              </a:spcBef>
            </a:pPr>
            <a:r>
              <a:rPr lang="en"/>
              <a:t>Rewards</a:t>
            </a:r>
          </a:p>
          <a:p>
            <a:pPr indent="-228600" lvl="1" marL="914400" rtl="0">
              <a:spcBef>
                <a:spcPts val="0"/>
              </a:spcBef>
            </a:pPr>
            <a:r>
              <a:rPr lang="en"/>
              <a:t>Interactivity</a:t>
            </a:r>
          </a:p>
          <a:p>
            <a:pPr indent="-228600" lvl="1" marL="914400" rtl="0">
              <a:spcBef>
                <a:spcPts val="0"/>
              </a:spcBef>
            </a:pPr>
            <a:r>
              <a:rPr lang="en"/>
              <a:t>Framework</a:t>
            </a:r>
          </a:p>
          <a:p>
            <a:pPr indent="-228600" lvl="1" marL="914400">
              <a:spcBef>
                <a:spcPts val="0"/>
              </a:spcBef>
            </a:pPr>
            <a:r>
              <a:rPr lang="en"/>
              <a:t>Design elements -- have students design their own “game” with educational elements.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57200" y="336475"/>
            <a:ext cx="8138400" cy="625799"/>
          </a:xfrm>
          <a:prstGeom prst="rect">
            <a:avLst/>
          </a:prstGeom>
        </p:spPr>
        <p:txBody>
          <a:bodyPr anchorCtr="0" anchor="b" bIns="91425" lIns="91425" rIns="91425" tIns="91425">
            <a:noAutofit/>
          </a:bodyPr>
          <a:lstStyle/>
          <a:p>
            <a:pPr lvl="0">
              <a:spcBef>
                <a:spcPts val="0"/>
              </a:spcBef>
              <a:buNone/>
            </a:pPr>
            <a:r>
              <a:rPr lang="en" sz="3600"/>
              <a:t>Obstacles to classroom conversion</a:t>
            </a:r>
          </a:p>
        </p:txBody>
      </p:sp>
      <p:sp>
        <p:nvSpPr>
          <p:cNvPr id="82" name="Shape 82"/>
          <p:cNvSpPr txBox="1"/>
          <p:nvPr>
            <p:ph idx="1" type="body"/>
          </p:nvPr>
        </p:nvSpPr>
        <p:spPr>
          <a:xfrm>
            <a:off x="457200" y="1460499"/>
            <a:ext cx="8229600" cy="3465299"/>
          </a:xfrm>
          <a:prstGeom prst="rect">
            <a:avLst/>
          </a:prstGeom>
        </p:spPr>
        <p:txBody>
          <a:bodyPr anchorCtr="0" anchor="t" bIns="91425" lIns="91425" rIns="91425" tIns="91425">
            <a:noAutofit/>
          </a:bodyPr>
          <a:lstStyle/>
          <a:p>
            <a:pPr lvl="0">
              <a:spcBef>
                <a:spcPts val="0"/>
              </a:spcBef>
              <a:buNone/>
            </a:pPr>
            <a:r>
              <a:t/>
            </a:r>
            <a:endParaRPr/>
          </a:p>
        </p:txBody>
      </p:sp>
      <p:pic>
        <p:nvPicPr>
          <p:cNvPr id="83" name="Shape 83"/>
          <p:cNvPicPr preferRelativeResize="0"/>
          <p:nvPr/>
        </p:nvPicPr>
        <p:blipFill>
          <a:blip r:embed="rId3">
            <a:alphaModFix/>
          </a:blip>
          <a:stretch>
            <a:fillRect/>
          </a:stretch>
        </p:blipFill>
        <p:spPr>
          <a:xfrm>
            <a:off x="1449800" y="1048375"/>
            <a:ext cx="5733199" cy="4095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