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Ramb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mbl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mbla-italic.fntdata"/><Relationship Id="rId25" Type="http://schemas.openxmlformats.org/officeDocument/2006/relationships/font" Target="fonts/Rambla-bold.fntdata"/><Relationship Id="rId27" Type="http://schemas.openxmlformats.org/officeDocument/2006/relationships/font" Target="fonts/Ramb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-1" y="4664146"/>
            <a:ext cx="9151089" cy="0"/>
          </a:xfrm>
          <a:prstGeom prst="rtTriangle">
            <a:avLst/>
          </a:prstGeom>
          <a:gradFill>
            <a:gsLst>
              <a:gs pos="0">
                <a:srgbClr val="667753"/>
              </a:gs>
              <a:gs pos="55000">
                <a:srgbClr val="C4D4B2"/>
              </a:gs>
              <a:gs pos="100000">
                <a:srgbClr val="667753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685800" y="17526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3611607"/>
            <a:ext cx="7772400" cy="1199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lvl="1" marL="457200" marR="0" rtl="0" algn="ctr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lvl2pPr>
            <a:lvl3pPr indent="0" lvl="2" marL="914400" marR="0" rtl="0" algn="ctr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3pPr>
            <a:lvl4pPr indent="0" lvl="3" marL="1371600" marR="0" rtl="0" algn="ctr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4pPr>
            <a:lvl5pPr indent="0" lvl="4" marL="1828800" marR="0" rtl="0" algn="ctr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5pPr>
            <a:lvl6pPr indent="0" lvl="5" marL="22860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6pPr>
            <a:lvl7pPr indent="0" lvl="6" marL="27432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7pPr>
            <a:lvl8pPr indent="0" lvl="7" marL="32004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8pPr>
            <a:lvl9pPr indent="0" lvl="8" marL="36576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x="-3765" y="4953000"/>
            <a:ext cx="9147765" cy="1912087"/>
            <a:chOff x="-3765" y="4832896"/>
            <a:chExt cx="9147765" cy="2032191"/>
          </a:xfrm>
        </p:grpSpPr>
        <p:sp>
          <p:nvSpPr>
            <p:cNvPr id="24" name="Shape 24"/>
            <p:cNvSpPr/>
            <p:nvPr/>
          </p:nvSpPr>
          <p:spPr>
            <a:xfrm>
              <a:off x="1687513" y="4832896"/>
              <a:ext cx="7456487" cy="518816"/>
            </a:xfrm>
            <a:custGeom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DDE3D5">
                <a:alpha val="4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35442" y="5135526"/>
              <a:ext cx="9108557" cy="838200"/>
            </a:xfrm>
            <a:custGeom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4883887"/>
              <a:ext cx="9144000" cy="1981200"/>
            </a:xfrm>
            <a:custGeom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Shape 27"/>
            <p:cNvCxnSpPr/>
            <p:nvPr/>
          </p:nvCxnSpPr>
          <p:spPr>
            <a:xfrm>
              <a:off x="-3765" y="4880373"/>
              <a:ext cx="9147764" cy="839942"/>
            </a:xfrm>
            <a:prstGeom prst="straightConnector1">
              <a:avLst/>
            </a:prstGeom>
            <a:noFill/>
            <a:ln cap="flat" cmpd="sng" w="12050">
              <a:solidFill>
                <a:srgbClr val="D9E0D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8" name="Shape 2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378964" y="-440435"/>
            <a:ext cx="438607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4741" lvl="1" marL="621792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indent="-103886" lvl="2" marL="859536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indent="-107950" lvl="3" marL="11430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indent="-114300" lvl="4" marL="13716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indent="-114300" lvl="5" marL="16002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indent="-127000" lvl="6" marL="18288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indent="-127000" lvl="7" marL="20574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indent="-127000" lvl="8" marL="22860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4936367" y="2182285"/>
            <a:ext cx="5592760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823119" y="-91279"/>
            <a:ext cx="5592759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4741" lvl="1" marL="621792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indent="-103886" lvl="2" marL="859536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indent="-107950" lvl="3" marL="11430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indent="-114300" lvl="4" marL="13716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indent="-114300" lvl="5" marL="16002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indent="-127000" lvl="6" marL="18288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indent="-127000" lvl="7" marL="20574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indent="-127000" lvl="8" marL="22860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4741" lvl="1" marL="621792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indent="-103886" lvl="2" marL="859536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indent="-107950" lvl="3" marL="11430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indent="-114300" lvl="4" marL="13716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indent="-114300" lvl="5" marL="16002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indent="-127000" lvl="6" marL="18288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indent="-127000" lvl="7" marL="20574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indent="-127000" lvl="8" marL="22860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75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22712" y="2931711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/>
            </a:lvl2pPr>
            <a:lvl3pPr lvl="2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/>
            </a:lvl3pPr>
            <a:lvl4pPr lvl="3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/>
            </a:lvl4pPr>
            <a:lvl5pPr lvl="4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43" name="Shape 43"/>
          <p:cNvSpPr/>
          <p:nvPr/>
        </p:nvSpPr>
        <p:spPr>
          <a:xfrm>
            <a:off x="3636680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3450264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5410200"/>
            <a:ext cx="4040187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buFont typeface="Rambla"/>
              <a:buNone/>
              <a:defRPr/>
            </a:lvl2pPr>
            <a:lvl3pPr lvl="2" rtl="0">
              <a:spcBef>
                <a:spcPts val="0"/>
              </a:spcBef>
              <a:buFont typeface="Rambla"/>
              <a:buNone/>
              <a:defRPr/>
            </a:lvl3pPr>
            <a:lvl4pPr lvl="3" rtl="0">
              <a:spcBef>
                <a:spcPts val="0"/>
              </a:spcBef>
              <a:buFont typeface="Rambla"/>
              <a:buNone/>
              <a:defRPr/>
            </a:lvl4pPr>
            <a:lvl5pPr lvl="4" rtl="0">
              <a:spcBef>
                <a:spcPts val="0"/>
              </a:spcBef>
              <a:buFont typeface="Rambl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5026" y="5410200"/>
            <a:ext cx="4041774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buFont typeface="Rambla"/>
              <a:buNone/>
              <a:defRPr/>
            </a:lvl2pPr>
            <a:lvl3pPr lvl="2" rtl="0">
              <a:spcBef>
                <a:spcPts val="0"/>
              </a:spcBef>
              <a:buFont typeface="Rambla"/>
              <a:buNone/>
              <a:defRPr/>
            </a:lvl3pPr>
            <a:lvl4pPr lvl="3" rtl="0">
              <a:spcBef>
                <a:spcPts val="0"/>
              </a:spcBef>
              <a:buFont typeface="Rambla"/>
              <a:buNone/>
              <a:defRPr/>
            </a:lvl4pPr>
            <a:lvl5pPr lvl="4" rtl="0">
              <a:spcBef>
                <a:spcPts val="0"/>
              </a:spcBef>
              <a:buFont typeface="Rambl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57200" y="1444294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25" y="1444294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14400" y="4876800"/>
            <a:ext cx="748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chemeClr val="accent1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419600" y="5355101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Font typeface="Rambla"/>
              <a:buNone/>
              <a:defRPr/>
            </a:lvl1pPr>
            <a:lvl2pPr lvl="1" rtl="0">
              <a:spcBef>
                <a:spcPts val="0"/>
              </a:spcBef>
              <a:buFont typeface="Rambla"/>
              <a:buNone/>
              <a:defRPr/>
            </a:lvl2pPr>
            <a:lvl3pPr lvl="2" rtl="0">
              <a:spcBef>
                <a:spcPts val="0"/>
              </a:spcBef>
              <a:buFont typeface="Rambla"/>
              <a:buNone/>
              <a:defRPr/>
            </a:lvl3pPr>
            <a:lvl4pPr lvl="3" rtl="0">
              <a:spcBef>
                <a:spcPts val="0"/>
              </a:spcBef>
              <a:buFont typeface="Rambla"/>
              <a:buNone/>
              <a:defRPr/>
            </a:lvl4pPr>
            <a:lvl5pPr lvl="4" rtl="0">
              <a:spcBef>
                <a:spcPts val="0"/>
              </a:spcBef>
              <a:buFont typeface="Rambl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914400" y="274319"/>
            <a:ext cx="747979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141232" y="5443401"/>
            <a:ext cx="7162799" cy="648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18288" rtl="0" algn="r">
              <a:spcBef>
                <a:spcPts val="0"/>
              </a:spcBef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228600" y="189968"/>
            <a:ext cx="8686800" cy="43891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28600" y="4865121"/>
            <a:ext cx="8075431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marR="0" rtl="0" algn="r">
              <a:spcBef>
                <a:spcPts val="0"/>
              </a:spcBef>
              <a:buClr>
                <a:schemeClr val="accent1"/>
              </a:buClr>
              <a:buFont typeface="Rambl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DDE3D5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D9E0D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8664111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477696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0000">
              <a:schemeClr val="lt1"/>
            </a:gs>
            <a:gs pos="100000">
              <a:srgbClr val="D2D2D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DDE3D5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D9E0D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4741" lvl="1" marL="621792" marR="0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indent="-103886" lvl="2" marL="859536" marR="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indent="-107950" lvl="3" marL="1143000" marR="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-6998" r="-6999" t="0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subTitle"/>
          </p:nvPr>
        </p:nvSpPr>
        <p:spPr>
          <a:xfrm>
            <a:off x="685800" y="3886200"/>
            <a:ext cx="76961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64008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950" u="none" cap="none" strike="noStrike">
                <a:solidFill>
                  <a:srgbClr val="935409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935409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935409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C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050" u="none" cap="none" strike="noStrike">
                <a:solidFill>
                  <a:srgbClr val="FADAB3"/>
                </a:solidFill>
                <a:latin typeface="Rambla"/>
                <a:ea typeface="Rambla"/>
                <a:cs typeface="Rambla"/>
                <a:sym typeface="Rambla"/>
              </a:rPr>
              <a:t>David Stotts</a:t>
            </a: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050" u="none" cap="none" strike="noStrike">
                <a:solidFill>
                  <a:srgbClr val="FADAB3"/>
                </a:solidFill>
                <a:latin typeface="Rambla"/>
                <a:ea typeface="Rambla"/>
                <a:cs typeface="Rambla"/>
                <a:sym typeface="Rambla"/>
              </a:rPr>
              <a:t>Computer Science Department</a:t>
            </a: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050" u="none" cap="none" strike="noStrike">
                <a:solidFill>
                  <a:srgbClr val="FADAB3"/>
                </a:solidFill>
                <a:latin typeface="Rambla"/>
                <a:ea typeface="Rambla"/>
                <a:cs typeface="Rambla"/>
                <a:sym typeface="Rambla"/>
              </a:rPr>
              <a:t>UNC Chapel Hill</a:t>
            </a:r>
          </a:p>
        </p:txBody>
      </p:sp>
      <p:sp>
        <p:nvSpPr>
          <p:cNvPr id="107" name="Shape 107"/>
          <p:cNvSpPr txBox="1"/>
          <p:nvPr>
            <p:ph type="ctrTitle"/>
          </p:nvPr>
        </p:nvSpPr>
        <p:spPr>
          <a:xfrm>
            <a:off x="1219200" y="609600"/>
            <a:ext cx="7619999" cy="25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9FDC3"/>
              </a:buClr>
              <a:buSzPct val="25000"/>
              <a:buFont typeface="Verdana"/>
              <a:buNone/>
            </a:pPr>
            <a: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  <a:t>Data Structures </a:t>
            </a:r>
            <a:b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  <a:t>and Analysis</a:t>
            </a:r>
            <a:b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4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24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  <a:t>(COMP 410)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417637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new(), i ) =       </a:t>
            </a:r>
          </a:p>
          <a:p>
            <a:pPr indent="-8128" lvl="0" marL="10972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new()</a:t>
            </a:r>
          </a:p>
          <a:p>
            <a:pPr indent="-8128" lvl="0" marL="10972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ins(L,e,k), i ) =  </a:t>
            </a:r>
          </a:p>
          <a:p>
            <a:pPr indent="-8128" lvl="0" marL="10972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if ( i=k ) </a:t>
            </a:r>
          </a:p>
          <a:p>
            <a:pPr indent="-8128" lvl="0" marL="10972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 then L</a:t>
            </a:r>
          </a:p>
          <a:p>
            <a:pPr indent="-8128" lvl="0" marL="10972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 else if (i&gt;k) </a:t>
            </a:r>
          </a:p>
          <a:p>
            <a:pPr indent="-8128" lvl="0" marL="10972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    then ins( rem(L,i-1), e, k )</a:t>
            </a:r>
          </a:p>
          <a:p>
            <a:pPr indent="-8128" lvl="0" marL="10972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    else ins( rem(L,i), e, k-1 )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Behavior for LIST 3.3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Two main ways: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array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and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linked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structure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Array: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LIST Implementation</a:t>
            </a:r>
          </a:p>
        </p:txBody>
      </p:sp>
      <p:sp>
        <p:nvSpPr>
          <p:cNvPr id="197" name="Shape 197"/>
          <p:cNvSpPr/>
          <p:nvPr/>
        </p:nvSpPr>
        <p:spPr>
          <a:xfrm>
            <a:off x="609600" y="2852913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562582" y="2848808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515564" y="2848808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458901" y="2848808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402237" y="2848808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773029" y="3105952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726010" y="3105952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17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742653" y="3105952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761644" y="313696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967224" y="4194094"/>
            <a:ext cx="151974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ins( 27, 2 )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816366" y="3932485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0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709764" y="3932483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2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785235" y="3935398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1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710898" y="3923819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3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625564" y="3905739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</a:p>
        </p:txBody>
      </p:sp>
      <p:sp>
        <p:nvSpPr>
          <p:cNvPr id="212" name="Shape 212"/>
          <p:cNvSpPr/>
          <p:nvPr/>
        </p:nvSpPr>
        <p:spPr>
          <a:xfrm>
            <a:off x="5316637" y="2848808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477969" y="3905739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5</a:t>
            </a:r>
          </a:p>
        </p:txBody>
      </p:sp>
      <p:sp>
        <p:nvSpPr>
          <p:cNvPr id="214" name="Shape 214"/>
          <p:cNvSpPr/>
          <p:nvPr/>
        </p:nvSpPr>
        <p:spPr>
          <a:xfrm>
            <a:off x="609600" y="4572000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549659" y="4567894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369841" y="4567894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489719" y="4567894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429780" y="4567894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318189" y="4567894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704032" y="482503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739287" y="482503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721009" y="482503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27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747425" y="482503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17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43895" y="482503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cxnSp>
        <p:nvCxnSpPr>
          <p:cNvPr id="225" name="Shape 225"/>
          <p:cNvCxnSpPr/>
          <p:nvPr/>
        </p:nvCxnSpPr>
        <p:spPr>
          <a:xfrm>
            <a:off x="3036425" y="3545160"/>
            <a:ext cx="762000" cy="898624"/>
          </a:xfrm>
          <a:prstGeom prst="straightConnector1">
            <a:avLst/>
          </a:prstGeom>
          <a:noFill/>
          <a:ln cap="flat" cmpd="sng" w="44450">
            <a:solidFill>
              <a:srgbClr val="B1C4D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>
            <a:off x="4053473" y="3571039"/>
            <a:ext cx="762000" cy="898624"/>
          </a:xfrm>
          <a:prstGeom prst="straightConnector1">
            <a:avLst/>
          </a:prstGeom>
          <a:noFill/>
          <a:ln cap="flat" cmpd="sng" w="44450">
            <a:solidFill>
              <a:srgbClr val="B1C4DA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600200"/>
            <a:ext cx="8229600" cy="4407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Array: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Time complexity of operations</a:t>
            </a:r>
          </a:p>
          <a:p>
            <a:pPr indent="-240791" lvl="1" marL="621792" marR="0" rtl="0" algn="l"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 O(n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i="1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takes time proportional to list length</a:t>
            </a:r>
          </a:p>
          <a:p>
            <a:pPr indent="-240791" lvl="1" marL="621792" marR="0" rtl="0" algn="l">
              <a:spcBef>
                <a:spcPts val="9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 O(n)   </a:t>
            </a:r>
          </a:p>
          <a:p>
            <a:pPr indent="-240791" lvl="1" marL="621792" marR="0" rtl="0" algn="l">
              <a:spcBef>
                <a:spcPts val="9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    O(1)  </a:t>
            </a:r>
            <a:r>
              <a:rPr b="1" i="1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we also say constant time</a:t>
            </a:r>
          </a:p>
          <a:p>
            <a:pPr indent="-240791" lvl="1" marL="621792" marR="0" rtl="0" algn="l">
              <a:spcBef>
                <a:spcPts val="9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   O(n)  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 searching</a:t>
            </a:r>
          </a:p>
          <a:p>
            <a:pPr indent="-240791" lvl="1" marL="621792" marR="0" rtl="0" algn="l">
              <a:spcBef>
                <a:spcPts val="9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  O(1)</a:t>
            </a:r>
          </a:p>
          <a:p>
            <a:pPr indent="-240791" lvl="1" marL="621792" marR="0" rtl="0" algn="l">
              <a:spcBef>
                <a:spcPts val="9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   O(1)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457200" y="274637"/>
            <a:ext cx="8229600" cy="1096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LIST Implementation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494689" y="1344549"/>
            <a:ext cx="8229600" cy="46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             linked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structure</a:t>
            </a: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LIST Implementation</a:t>
            </a:r>
          </a:p>
        </p:txBody>
      </p:sp>
      <p:sp>
        <p:nvSpPr>
          <p:cNvPr id="239" name="Shape 239"/>
          <p:cNvSpPr/>
          <p:nvPr/>
        </p:nvSpPr>
        <p:spPr>
          <a:xfrm>
            <a:off x="466085" y="2268842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166580" y="2223155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905467" y="2223155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648251" y="2260117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680908" y="2480425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319707" y="2480300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17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178135" y="2480661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970730" y="2515811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204542" y="3722816"/>
            <a:ext cx="151974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ins( 27, 2 )</a:t>
            </a:r>
          </a:p>
        </p:txBody>
      </p:sp>
      <p:sp>
        <p:nvSpPr>
          <p:cNvPr id="248" name="Shape 248"/>
          <p:cNvSpPr/>
          <p:nvPr/>
        </p:nvSpPr>
        <p:spPr>
          <a:xfrm>
            <a:off x="437639" y="3947973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084039" y="3947973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676657" y="3897832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262226" y="5513189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891855" y="3936123"/>
            <a:ext cx="914400" cy="914400"/>
          </a:xfrm>
          <a:prstGeom prst="rect">
            <a:avLst/>
          </a:prstGeom>
          <a:solidFill>
            <a:srgbClr val="FADAB3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017492" y="419326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178135" y="419326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56512" y="5770333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27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283098" y="4225710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17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80908" y="4205119"/>
            <a:ext cx="58754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680908" y="1740160"/>
            <a:ext cx="44762" cy="437558"/>
          </a:xfrm>
          <a:prstGeom prst="straightConnector1">
            <a:avLst/>
          </a:prstGeom>
          <a:noFill/>
          <a:ln cap="flat" cmpd="sng" w="44450">
            <a:solidFill>
              <a:srgbClr val="B1C4D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x="3125594" y="2665413"/>
            <a:ext cx="766260" cy="0"/>
          </a:xfrm>
          <a:prstGeom prst="straightConnector1">
            <a:avLst/>
          </a:prstGeom>
          <a:noFill/>
          <a:ln cap="flat" cmpd="sng" w="41275">
            <a:solidFill>
              <a:srgbClr val="00B0F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73416" y="5342517"/>
            <a:ext cx="90126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7153A0"/>
                </a:solidFill>
                <a:latin typeface="Rambla"/>
                <a:ea typeface="Rambla"/>
                <a:cs typeface="Rambla"/>
                <a:sym typeface="Rambla"/>
              </a:rPr>
              <a:t>head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75038" y="1344548"/>
            <a:ext cx="90126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7153A0"/>
                </a:solidFill>
                <a:latin typeface="Rambla"/>
                <a:ea typeface="Rambla"/>
                <a:cs typeface="Rambla"/>
                <a:sym typeface="Rambla"/>
              </a:rPr>
              <a:t>head</a:t>
            </a:r>
          </a:p>
        </p:txBody>
      </p:sp>
      <p:cxnSp>
        <p:nvCxnSpPr>
          <p:cNvPr id="262" name="Shape 262"/>
          <p:cNvCxnSpPr/>
          <p:nvPr/>
        </p:nvCxnSpPr>
        <p:spPr>
          <a:xfrm flipH="1" rot="10800000">
            <a:off x="876487" y="5083851"/>
            <a:ext cx="98191" cy="455347"/>
          </a:xfrm>
          <a:prstGeom prst="straightConnector1">
            <a:avLst/>
          </a:prstGeom>
          <a:noFill/>
          <a:ln cap="flat" cmpd="sng" w="44450">
            <a:solidFill>
              <a:srgbClr val="B1C4D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3" name="Shape 263"/>
          <p:cNvCxnSpPr/>
          <p:nvPr/>
        </p:nvCxnSpPr>
        <p:spPr>
          <a:xfrm>
            <a:off x="1400319" y="2665413"/>
            <a:ext cx="766260" cy="0"/>
          </a:xfrm>
          <a:prstGeom prst="straightConnector1">
            <a:avLst/>
          </a:prstGeom>
          <a:noFill/>
          <a:ln cap="flat" cmpd="sng" w="41275">
            <a:solidFill>
              <a:srgbClr val="00B0F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4" name="Shape 264"/>
          <p:cNvCxnSpPr/>
          <p:nvPr/>
        </p:nvCxnSpPr>
        <p:spPr>
          <a:xfrm>
            <a:off x="4881991" y="2662614"/>
            <a:ext cx="766260" cy="0"/>
          </a:xfrm>
          <a:prstGeom prst="straightConnector1">
            <a:avLst/>
          </a:prstGeom>
          <a:noFill/>
          <a:ln cap="flat" cmpd="sng" w="41275">
            <a:solidFill>
              <a:srgbClr val="00B0F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5" name="Shape 265"/>
          <p:cNvCxnSpPr/>
          <p:nvPr/>
        </p:nvCxnSpPr>
        <p:spPr>
          <a:xfrm>
            <a:off x="1352038" y="4393323"/>
            <a:ext cx="766260" cy="0"/>
          </a:xfrm>
          <a:prstGeom prst="straightConnector1">
            <a:avLst/>
          </a:prstGeom>
          <a:noFill/>
          <a:ln cap="flat" cmpd="sng" w="41275">
            <a:solidFill>
              <a:srgbClr val="00B0F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6" name="Shape 266"/>
          <p:cNvCxnSpPr/>
          <p:nvPr/>
        </p:nvCxnSpPr>
        <p:spPr>
          <a:xfrm>
            <a:off x="4881989" y="4333392"/>
            <a:ext cx="766260" cy="0"/>
          </a:xfrm>
          <a:prstGeom prst="straightConnector1">
            <a:avLst/>
          </a:prstGeom>
          <a:noFill/>
          <a:ln cap="flat" cmpd="sng" w="41275">
            <a:solidFill>
              <a:srgbClr val="00B0F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3750283" y="4862373"/>
            <a:ext cx="721622" cy="629175"/>
          </a:xfrm>
          <a:prstGeom prst="straightConnector1">
            <a:avLst/>
          </a:prstGeom>
          <a:noFill/>
          <a:ln cap="flat" cmpd="sng" w="41275">
            <a:solidFill>
              <a:srgbClr val="00B0F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2998439" y="4428189"/>
            <a:ext cx="458074" cy="1085000"/>
          </a:xfrm>
          <a:prstGeom prst="straightConnector1">
            <a:avLst/>
          </a:prstGeom>
          <a:noFill/>
          <a:ln cap="flat" cmpd="sng" w="41275">
            <a:solidFill>
              <a:srgbClr val="00B0F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417637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Linked: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Time complexity of operations</a:t>
            </a:r>
          </a:p>
          <a:p>
            <a:pPr indent="-240791" lvl="1" marL="621792" marR="0" rtl="0" algn="l">
              <a:spcBef>
                <a:spcPts val="15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insCell  O(1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1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move 2 link pointers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delCell  O(1) </a:t>
            </a:r>
          </a:p>
          <a:p>
            <a:pPr indent="-12191" lvl="1" marL="393192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     O(n)  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    O(n)  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 searching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   O(1)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    O(n), O(1)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ins(e,i) O(n) + O(1)   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is O(n)</a:t>
            </a:r>
          </a:p>
          <a:p>
            <a:pPr indent="-12191" lvl="1" marL="393192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1" lang="en-US" sz="19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   +  insCell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rem(i)   O(n) + O(1)   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is O(n)</a:t>
            </a: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LIST Implementation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STACK and QUEUE are LISTs with special access disciplines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STACK is LIFO, access top only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QUEUE is FIFO, access ends only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gives efficient implementation benefits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No find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(search) by content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No get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(go into center of list)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2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Build on LIST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Special lists are useful for solving many problems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STACK: reversing sequences, balancing parens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18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QUEUE: fairness, maintain order of arrival</a:t>
            </a: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Build on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FIFO  first in, first out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</a:t>
            </a: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new( ) 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add(4)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add(-31)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add(15)           </a:t>
            </a: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QUEUE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0" y="4114800"/>
            <a:ext cx="8991600" cy="1752600"/>
          </a:xfrm>
          <a:prstGeom prst="rect">
            <a:avLst/>
          </a:prstGeom>
          <a:solidFill>
            <a:schemeClr val="accent1">
              <a:alpha val="2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914400" y="4729489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</a:p>
        </p:txBody>
      </p:sp>
      <p:sp>
        <p:nvSpPr>
          <p:cNvPr id="295" name="Shape 295"/>
          <p:cNvSpPr/>
          <p:nvPr/>
        </p:nvSpPr>
        <p:spPr>
          <a:xfrm>
            <a:off x="1752600" y="4114800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66436" y="3300055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front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914400" y="3654810"/>
            <a:ext cx="190500" cy="32009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8" name="Shape 298"/>
          <p:cNvSpPr/>
          <p:nvPr/>
        </p:nvSpPr>
        <p:spPr>
          <a:xfrm>
            <a:off x="3048000" y="4110789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2155658" y="4729489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390900" y="4709437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426617" y="3100000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tail</a:t>
            </a:r>
          </a:p>
        </p:txBody>
      </p:sp>
      <p:cxnSp>
        <p:nvCxnSpPr>
          <p:cNvPr id="302" name="Shape 302"/>
          <p:cNvCxnSpPr/>
          <p:nvPr/>
        </p:nvCxnSpPr>
        <p:spPr>
          <a:xfrm flipH="1">
            <a:off x="4076700" y="3475187"/>
            <a:ext cx="400049" cy="43955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03" name="Shape 303"/>
          <p:cNvSpPr txBox="1"/>
          <p:nvPr/>
        </p:nvSpPr>
        <p:spPr>
          <a:xfrm>
            <a:off x="5867400" y="2428732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size is 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 </a:t>
            </a: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QUEUE</a:t>
            </a:r>
          </a:p>
        </p:txBody>
      </p:sp>
      <p:sp>
        <p:nvSpPr>
          <p:cNvPr id="310" name="Shape 310"/>
          <p:cNvSpPr/>
          <p:nvPr/>
        </p:nvSpPr>
        <p:spPr>
          <a:xfrm>
            <a:off x="457200" y="1467616"/>
            <a:ext cx="8991600" cy="1752600"/>
          </a:xfrm>
          <a:prstGeom prst="rect">
            <a:avLst/>
          </a:prstGeom>
          <a:solidFill>
            <a:schemeClr val="accent1">
              <a:alpha val="2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55368" y="1467616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854319" y="2114428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</a:p>
        </p:txBody>
      </p:sp>
      <p:sp>
        <p:nvSpPr>
          <p:cNvPr id="313" name="Shape 313"/>
          <p:cNvSpPr/>
          <p:nvPr/>
        </p:nvSpPr>
        <p:spPr>
          <a:xfrm>
            <a:off x="1778610" y="1467616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42900" y="472389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front</a:t>
            </a:r>
          </a:p>
        </p:txBody>
      </p:sp>
      <p:cxnSp>
        <p:nvCxnSpPr>
          <p:cNvPr id="315" name="Shape 315"/>
          <p:cNvCxnSpPr/>
          <p:nvPr/>
        </p:nvCxnSpPr>
        <p:spPr>
          <a:xfrm>
            <a:off x="819150" y="853884"/>
            <a:ext cx="120894" cy="387163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6" name="Shape 316"/>
          <p:cNvSpPr/>
          <p:nvPr/>
        </p:nvSpPr>
        <p:spPr>
          <a:xfrm>
            <a:off x="3074010" y="1473750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2083410" y="2082306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367819" y="2082306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356221" y="596787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tail</a:t>
            </a:r>
          </a:p>
        </p:txBody>
      </p:sp>
      <p:cxnSp>
        <p:nvCxnSpPr>
          <p:cNvPr id="320" name="Shape 320"/>
          <p:cNvCxnSpPr/>
          <p:nvPr/>
        </p:nvCxnSpPr>
        <p:spPr>
          <a:xfrm flipH="1">
            <a:off x="3956171" y="887461"/>
            <a:ext cx="400049" cy="43955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457200" y="4551033"/>
            <a:ext cx="8991600" cy="1752600"/>
          </a:xfrm>
          <a:prstGeom prst="rect">
            <a:avLst/>
          </a:prstGeom>
          <a:solidFill>
            <a:schemeClr val="accent1">
              <a:alpha val="2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796560" y="4557169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101360" y="5171858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324" name="Shape 324"/>
          <p:cNvSpPr/>
          <p:nvPr/>
        </p:nvSpPr>
        <p:spPr>
          <a:xfrm>
            <a:off x="3091960" y="4563142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3367819" y="5171858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453669" y="3778907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tail</a:t>
            </a:r>
          </a:p>
        </p:txBody>
      </p:sp>
      <p:cxnSp>
        <p:nvCxnSpPr>
          <p:cNvPr id="327" name="Shape 327"/>
          <p:cNvCxnSpPr/>
          <p:nvPr/>
        </p:nvCxnSpPr>
        <p:spPr>
          <a:xfrm flipH="1">
            <a:off x="4053619" y="4025178"/>
            <a:ext cx="400049" cy="43955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8" name="Shape 328"/>
          <p:cNvSpPr txBox="1"/>
          <p:nvPr/>
        </p:nvSpPr>
        <p:spPr>
          <a:xfrm>
            <a:off x="1644160" y="3779228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front</a:t>
            </a:r>
          </a:p>
        </p:txBody>
      </p:sp>
      <p:cxnSp>
        <p:nvCxnSpPr>
          <p:cNvPr id="329" name="Shape 329"/>
          <p:cNvCxnSpPr/>
          <p:nvPr/>
        </p:nvCxnSpPr>
        <p:spPr>
          <a:xfrm>
            <a:off x="2426310" y="4023273"/>
            <a:ext cx="120894" cy="387163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6186487" y="5406323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size is 2</a:t>
            </a:r>
          </a:p>
        </p:txBody>
      </p:sp>
      <p:sp>
        <p:nvSpPr>
          <p:cNvPr id="331" name="Shape 331"/>
          <p:cNvSpPr/>
          <p:nvPr/>
        </p:nvSpPr>
        <p:spPr>
          <a:xfrm>
            <a:off x="5613587" y="3427026"/>
            <a:ext cx="158472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1" marL="36576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rem( )</a:t>
            </a:r>
          </a:p>
        </p:txBody>
      </p:sp>
      <p:sp>
        <p:nvSpPr>
          <p:cNvPr id="332" name="Shape 332"/>
          <p:cNvSpPr/>
          <p:nvPr/>
        </p:nvSpPr>
        <p:spPr>
          <a:xfrm>
            <a:off x="7259624" y="3634185"/>
            <a:ext cx="484631" cy="6321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0D77D">
              <a:alpha val="41960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76400"/>
            <a:ext cx="8229600" cy="433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Lists and List-based </a:t>
            </a:r>
          </a:p>
          <a:p>
            <a:pPr indent="-8128" lvl="0" marL="109728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</a:p>
          <a:p>
            <a:pPr indent="-8128" lvl="0" marL="109728" marR="0" rtl="0" algn="ctr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(Stack, Queue)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526472" y="1569026"/>
            <a:ext cx="8229600" cy="460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Lists are one of the first data structures extensively studied and used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➢"/>
            </a:pPr>
            <a:r>
              <a:rPr b="1" i="0" lang="en-US" sz="22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LISP: List Processing</a:t>
            </a:r>
          </a:p>
          <a:p>
            <a:pPr indent="-240791" lvl="1" marL="621792" marR="0" rtl="0" algn="l">
              <a:lnSpc>
                <a:spcPct val="80000"/>
              </a:lnSpc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Invented by John McCarthy at MIT in 1958, used list as the main way of representing data and programs</a:t>
            </a:r>
          </a:p>
          <a:p>
            <a:pPr indent="-240791" lvl="1" marL="621792" marR="0" rtl="0" algn="l">
              <a:lnSpc>
                <a:spcPct val="80000"/>
              </a:lnSpc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Second oldest major PL, only Fortran is older (by 1 year)</a:t>
            </a:r>
          </a:p>
          <a:p>
            <a:pPr indent="-240791" lvl="1" marL="621792" marR="0" rtl="0" algn="l">
              <a:lnSpc>
                <a:spcPct val="80000"/>
              </a:lnSpc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Other data structures were built using lists </a:t>
            </a:r>
          </a:p>
          <a:p>
            <a:pPr indent="-240791" lvl="1" marL="621792" marR="0" rtl="0" algn="l">
              <a:lnSpc>
                <a:spcPct val="80000"/>
              </a:lnSpc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Still heavily used today, in variants like Scheme, and Common Lisp </a:t>
            </a:r>
          </a:p>
          <a:p>
            <a:pPr indent="-10159" lvl="1" marL="365760" marR="0" rtl="0" algn="l">
              <a:lnSpc>
                <a:spcPct val="80000"/>
              </a:lnSpc>
              <a:spcBef>
                <a:spcPts val="1524"/>
              </a:spcBef>
              <a:spcAft>
                <a:spcPts val="1800"/>
              </a:spcAft>
              <a:buClr>
                <a:schemeClr val="accent1"/>
              </a:buClr>
              <a:buSzPct val="25000"/>
              <a:buFont typeface="Verdana"/>
              <a:buNone/>
            </a:pPr>
            <a:r>
              <a:rPr b="1" i="0" lang="en-US" sz="335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69310" y="1417637"/>
            <a:ext cx="4193689" cy="5135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1" marL="36576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var lst = new LIST(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lst.empty()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lst.size()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lst.ins( “hi”,0 );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lst.ins( “lo”,0 );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lst.get(0)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lst.get(1)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lst.size()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Using a List Object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500" y="2555406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295400" y="2934173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“hi”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4153373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552700" y="4153373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895600" y="4532139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“hi”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257300" y="4503037"/>
            <a:ext cx="9144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“lo”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990850" y="5511582"/>
            <a:ext cx="4572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417769" y="5520507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0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4198336" y="3124200"/>
            <a:ext cx="721210" cy="0"/>
          </a:xfrm>
          <a:prstGeom prst="straightConnector1">
            <a:avLst/>
          </a:prstGeom>
          <a:noFill/>
          <a:ln cap="flat" cmpd="sng" w="76200">
            <a:solidFill>
              <a:srgbClr val="9DB25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rot="10800000">
            <a:off x="4208704" y="4343400"/>
            <a:ext cx="721210" cy="0"/>
          </a:xfrm>
          <a:prstGeom prst="straightConnector1">
            <a:avLst/>
          </a:prstGeom>
          <a:noFill/>
          <a:ln cap="flat" cmpd="sng" w="76200">
            <a:solidFill>
              <a:srgbClr val="9DB25E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5338255" y="1417637"/>
            <a:ext cx="3452084" cy="528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1" marL="36576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lst.ins(“un”,1);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lst.rem(0);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lst.get(0)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lst.find(“hi”)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lst.size()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lst.empty() );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Using a List Object</a:t>
            </a:r>
          </a:p>
        </p:txBody>
      </p:sp>
      <p:sp>
        <p:nvSpPr>
          <p:cNvPr id="142" name="Shape 142"/>
          <p:cNvSpPr/>
          <p:nvPr/>
        </p:nvSpPr>
        <p:spPr>
          <a:xfrm>
            <a:off x="403411" y="2580225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575208" y="2958991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“hi”</a:t>
            </a:r>
          </a:p>
        </p:txBody>
      </p:sp>
      <p:sp>
        <p:nvSpPr>
          <p:cNvPr id="144" name="Shape 144"/>
          <p:cNvSpPr/>
          <p:nvPr/>
        </p:nvSpPr>
        <p:spPr>
          <a:xfrm>
            <a:off x="403411" y="1116199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861519" y="1128505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2186715" y="1492940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“hi”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66818" y="1482830"/>
            <a:ext cx="9144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“lo”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322275" y="5493732"/>
            <a:ext cx="4572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1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50632" y="5493733"/>
            <a:ext cx="4518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53931" y="2958991"/>
            <a:ext cx="9144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“lo”</a:t>
            </a:r>
          </a:p>
        </p:txBody>
      </p:sp>
      <p:sp>
        <p:nvSpPr>
          <p:cNvPr id="151" name="Shape 151"/>
          <p:cNvSpPr/>
          <p:nvPr/>
        </p:nvSpPr>
        <p:spPr>
          <a:xfrm>
            <a:off x="1848633" y="2601200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293855" y="2601200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2131775" y="2979967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“un”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712955" y="5493732"/>
            <a:ext cx="4572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Rambla"/>
                <a:ea typeface="Rambla"/>
                <a:cs typeface="Rambla"/>
                <a:sym typeface="Rambla"/>
              </a:rPr>
              <a:t>2</a:t>
            </a:r>
          </a:p>
        </p:txBody>
      </p:sp>
      <p:sp>
        <p:nvSpPr>
          <p:cNvPr id="155" name="Shape 155"/>
          <p:cNvSpPr/>
          <p:nvPr/>
        </p:nvSpPr>
        <p:spPr>
          <a:xfrm>
            <a:off x="403411" y="4036980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848633" y="4036980"/>
            <a:ext cx="1295400" cy="1219199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753931" y="4415744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“un”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171839" y="4437771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“hi”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977650" y="2819400"/>
            <a:ext cx="721210" cy="0"/>
          </a:xfrm>
          <a:prstGeom prst="straightConnector1">
            <a:avLst/>
          </a:prstGeom>
          <a:noFill/>
          <a:ln cap="flat" cmpd="sng" w="76200">
            <a:solidFill>
              <a:srgbClr val="9DB25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 flipH="1">
            <a:off x="4222909" y="4403712"/>
            <a:ext cx="1375100" cy="34059"/>
          </a:xfrm>
          <a:prstGeom prst="straightConnector1">
            <a:avLst/>
          </a:prstGeom>
          <a:noFill/>
          <a:ln cap="flat" cmpd="sng" w="76200">
            <a:solidFill>
              <a:srgbClr val="9DB25E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Signature</a:t>
            </a:r>
          </a:p>
          <a:p>
            <a:pPr indent="-264160" lvl="0" marL="36576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new:             → LIST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ins: LIST x Elt x Int → LIST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rem: LIST x Int  → LIST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get: LIST x Int  → Elt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find: LIST x Elt → Int 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(searching)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size: LIST       → Nat 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(natural number)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empty: LIST      → Boolean</a:t>
            </a:r>
          </a:p>
          <a:p>
            <a:pPr indent="-8128" lvl="0" marL="109728" marR="0" rtl="0" algn="l"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ADT: LIST of Elt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481328"/>
            <a:ext cx="8229600" cy="4767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1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LIST ops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new, add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rem, get, find, size, empty</a:t>
            </a:r>
          </a:p>
          <a:p>
            <a:pPr indent="-264160" lvl="0" marL="36576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1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Axioms LHS</a:t>
            </a:r>
          </a:p>
          <a:p>
            <a:pPr indent="-6604" lvl="2" marL="603504" marR="0" rtl="0" algn="l">
              <a:spcBef>
                <a:spcPts val="12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new(), i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ins(L,e,k), i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get( new(), i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get( ins(L,e,k), i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find( new(), e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find( ins(L,e,i), f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new()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ins(L,e,i)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empty( new() ) = ?</a:t>
            </a:r>
          </a:p>
          <a:p>
            <a:pPr indent="-6604" lvl="2" marL="603504" marR="0" rtl="0" algn="l"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empty( ins(L,e,i) ) = ?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Behavior for LIST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417637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new() ) =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0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ins(L,e,i) ) =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size(L) + 1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empty( new() ) =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true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empty( ins(L,e,i) ) =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false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get( new(), i ) =         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err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get( ins(L,e,k), i ) =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if ( i=k )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then e 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else get( L, i ) 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Behavior for LIST 1.3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417637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find( new(), e ) =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err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find( ins(L,e,i), f ) = 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if ( e=f )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then i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else if ( find( L, f ) &lt; i )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    then find( L, f )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    else find( L, f ) + 1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This finds *some* instance of 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f</a:t>
            </a:r>
            <a:r>
              <a:rPr b="0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, if it’s there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       What if we need to find the first instance of 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f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?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Behavior for LIST 2.3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