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4" r:id="rId15"/>
    <p:sldId id="272" r:id="rId16"/>
    <p:sldId id="273" r:id="rId17"/>
    <p:sldId id="275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neurocvs.rmki.kfki.hu/igraphbook/random.png" TargetMode="External"/><Relationship Id="rId3" Type="http://schemas.openxmlformats.org/officeDocument/2006/relationships/hyperlink" Target="http://borderstan.files.wordpress.com/2009/04/circmetrolarge.p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Graphs and Statistics Regarding Algebraic Connectivity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Rick Lage &amp; Matthew Krause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8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/>
              <a:t>αv=</a:t>
            </a:r>
            <a:r>
              <a:rPr lang="en-US" sz="3600" i="1" dirty="0" err="1"/>
              <a:t>λv</a:t>
            </a:r>
            <a:r>
              <a:rPr lang="en-US" sz="3600" dirty="0"/>
              <a:t> </a:t>
            </a:r>
            <a:endParaRPr lang="en-US" sz="3600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Where </a:t>
            </a:r>
            <a:r>
              <a:rPr lang="en-US" i="1" dirty="0" smtClean="0"/>
              <a:t>α </a:t>
            </a:r>
            <a:r>
              <a:rPr lang="en-US" dirty="0" smtClean="0"/>
              <a:t>is some n-by-n matrix</a:t>
            </a:r>
          </a:p>
          <a:p>
            <a:pPr>
              <a:buFont typeface="Arial"/>
              <a:buChar char="•"/>
            </a:pPr>
            <a:r>
              <a:rPr lang="en-US" i="1" dirty="0" smtClean="0"/>
              <a:t>v </a:t>
            </a:r>
            <a:r>
              <a:rPr lang="en-US" dirty="0" smtClean="0"/>
              <a:t>is some non zero vector (the eigenvector)</a:t>
            </a:r>
          </a:p>
          <a:p>
            <a:pPr>
              <a:buFont typeface="Arial"/>
              <a:buChar char="•"/>
            </a:pPr>
            <a:r>
              <a:rPr lang="en-US" i="1" dirty="0" err="1" smtClean="0"/>
              <a:t>λis</a:t>
            </a:r>
            <a:r>
              <a:rPr lang="en-US" dirty="0" smtClean="0"/>
              <a:t> some scalar (the eigenvalue)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Connectivity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smallest eigenvalue of some n-by-n matrix</a:t>
            </a:r>
          </a:p>
          <a:p>
            <a:r>
              <a:rPr lang="en-US" dirty="0" smtClean="0"/>
              <a:t>Usually the first non-zero eigenvalue</a:t>
            </a:r>
          </a:p>
          <a:p>
            <a:r>
              <a:rPr lang="en-US" dirty="0" smtClean="0"/>
              <a:t>Is able to act as a descriptor of the connectivity of a graph </a:t>
            </a:r>
          </a:p>
          <a:p>
            <a:r>
              <a:rPr lang="en-US" dirty="0" smtClean="0"/>
              <a:t>Connectivity is similar in some way to entropy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GEP(</a:t>
            </a:r>
            <a:r>
              <a:rPr lang="en-US" sz="4800" i="1" dirty="0" err="1" smtClean="0"/>
              <a:t>λ</a:t>
            </a:r>
            <a:r>
              <a:rPr lang="en-US" sz="4800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the properties of the statistics of Gilbert random graphs and their eigenvalues we assembled the Gilbert Eigenvalue Probability Function that will out put the probabilistic randomness of a given graph.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1-24 at 10.38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31274"/>
            <a:ext cx="7011700" cy="23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9958"/>
            <a:ext cx="7313613" cy="868362"/>
          </a:xfrm>
        </p:spPr>
        <p:txBody>
          <a:bodyPr/>
          <a:lstStyle/>
          <a:p>
            <a:r>
              <a:rPr lang="en-US" b="1" dirty="0" smtClean="0"/>
              <a:t>GEP(</a:t>
            </a:r>
            <a:r>
              <a:rPr lang="en-US" b="1" i="1" dirty="0" err="1" smtClean="0"/>
              <a:t>λ</a:t>
            </a:r>
            <a:r>
              <a:rPr lang="en-US" b="1" i="1" dirty="0" smtClean="0"/>
              <a:t>)</a:t>
            </a:r>
            <a:r>
              <a:rPr lang="en-US" b="1" dirty="0" smtClean="0"/>
              <a:t> </a:t>
            </a:r>
            <a:r>
              <a:rPr lang="en-US" b="1" dirty="0"/>
              <a:t>Test Example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55329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ARPANET in June 1970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6" y="1430889"/>
            <a:ext cx="6956777" cy="43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3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Laplacian</a:t>
            </a:r>
            <a:r>
              <a:rPr lang="en-US" dirty="0"/>
              <a:t> </a:t>
            </a:r>
            <a:r>
              <a:rPr lang="en-US" dirty="0" smtClean="0"/>
              <a:t>Matrix of ARPANET</a:t>
            </a:r>
            <a:endParaRPr lang="en-US" dirty="0"/>
          </a:p>
        </p:txBody>
      </p:sp>
      <p:pic>
        <p:nvPicPr>
          <p:cNvPr id="5" name="Picture 4" descr="Screen Shot 2014-11-24 at 11.21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14" y="2124428"/>
            <a:ext cx="7377585" cy="32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0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Code</a:t>
            </a:r>
            <a:endParaRPr lang="en-US" dirty="0"/>
          </a:p>
        </p:txBody>
      </p:sp>
      <p:sp>
        <p:nvSpPr>
          <p:cNvPr id="4" name="Text Box 1"/>
          <p:cNvSpPr txBox="1"/>
          <p:nvPr/>
        </p:nvSpPr>
        <p:spPr>
          <a:xfrm>
            <a:off x="2012244" y="1574093"/>
            <a:ext cx="5486400" cy="4959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function</a:t>
            </a:r>
            <a:r>
              <a:rPr lang="en-US" sz="1050" dirty="0">
                <a:effectLst/>
                <a:latin typeface="Courier New"/>
                <a:ea typeface="ＭＳ 明朝"/>
                <a:cs typeface="Times New Roman"/>
              </a:rPr>
              <a:t> [ </a:t>
            </a:r>
            <a:r>
              <a:rPr lang="en-US" sz="1050" dirty="0" err="1" smtClean="0">
                <a:effectLst/>
                <a:latin typeface="Courier New"/>
                <a:ea typeface="ＭＳ 明朝"/>
                <a:cs typeface="Times New Roman"/>
              </a:rPr>
              <a:t>snd</a:t>
            </a:r>
            <a:r>
              <a:rPr lang="en-US" sz="1050" dirty="0" smtClean="0">
                <a:effectLst/>
                <a:latin typeface="Courier New"/>
                <a:ea typeface="ＭＳ 明朝"/>
                <a:cs typeface="Times New Roman"/>
              </a:rPr>
              <a:t> </a:t>
            </a:r>
            <a:r>
              <a:rPr lang="en-US" sz="1050" dirty="0">
                <a:effectLst/>
                <a:latin typeface="Courier New"/>
                <a:ea typeface="ＭＳ 明朝"/>
                <a:cs typeface="Times New Roman"/>
              </a:rPr>
              <a:t>] = manmade( m )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ＭＳ 明朝"/>
                <a:cs typeface="Times New Roman"/>
              </a:rPr>
              <a:t>%The function takes an input matrix and outputs the </a:t>
            </a:r>
            <a:r>
              <a:rPr lang="en-US" sz="1050" dirty="0" smtClean="0">
                <a:solidFill>
                  <a:srgbClr val="009F00"/>
                </a:solidFill>
                <a:effectLst/>
                <a:latin typeface="Courier New"/>
                <a:ea typeface="ＭＳ 明朝"/>
                <a:cs typeface="Times New Roman"/>
              </a:rPr>
              <a:t>standard %normal distribution </a:t>
            </a: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ＭＳ 明朝"/>
                <a:cs typeface="Times New Roman"/>
              </a:rPr>
              <a:t>values of the lambda </a:t>
            </a:r>
            <a:r>
              <a:rPr lang="en-US" sz="1050" dirty="0" smtClean="0">
                <a:solidFill>
                  <a:srgbClr val="009F00"/>
                </a:solidFill>
                <a:effectLst/>
                <a:latin typeface="Courier New"/>
                <a:ea typeface="ＭＳ 明朝"/>
                <a:cs typeface="Times New Roman"/>
              </a:rPr>
              <a:t>inputs</a:t>
            </a: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ＭＳ 明朝"/>
                <a:cs typeface="Times New Roman"/>
              </a:rPr>
              <a:t>. It also outputs </a:t>
            </a:r>
            <a:r>
              <a:rPr lang="en-US" sz="1050" dirty="0" smtClean="0">
                <a:solidFill>
                  <a:srgbClr val="009F00"/>
                </a:solidFill>
                <a:effectLst/>
                <a:latin typeface="Courier New"/>
                <a:ea typeface="ＭＳ 明朝"/>
                <a:cs typeface="Times New Roman"/>
              </a:rPr>
              <a:t>%the </a:t>
            </a: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ＭＳ 明朝"/>
                <a:cs typeface="Times New Roman"/>
              </a:rPr>
              <a:t>mean of this </a:t>
            </a:r>
            <a:r>
              <a:rPr lang="en-US" sz="1050" dirty="0" smtClean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distribution and </a:t>
            </a: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the probability that it is </a:t>
            </a:r>
            <a:r>
              <a:rPr lang="en-US" sz="1050" dirty="0" smtClean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%manmade</a:t>
            </a: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.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%Determine the eigenvector of the input matrix, lambda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&gt;&gt; lambda =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eig</a:t>
            </a: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 m )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%define pi and e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&gt;&gt; e = 2.718281828;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&gt;&gt; p = 3.141592653589793238;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%determine the standard normal distribution of the lambda </a:t>
            </a:r>
            <a:r>
              <a:rPr lang="en-US" sz="1050" dirty="0" smtClean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inputs %by </a:t>
            </a: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using the GEP(lambda). The function is split </a:t>
            </a:r>
            <a:r>
              <a:rPr lang="en-US" sz="1050" dirty="0" smtClean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into </a:t>
            </a: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two parts </a:t>
            </a:r>
            <a:r>
              <a:rPr lang="en-US" sz="1050" dirty="0" smtClean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%for </a:t>
            </a: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computation efficiency.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&gt;&gt; 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snd_part1 </a:t>
            </a: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= (1/((3*e)/(4))*(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sqrt</a:t>
            </a: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(2*p)));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&gt;&gt; 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snd_part2 </a:t>
            </a: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= e.^((-(lambda.^2))/((4.*(e.^2))/(8)));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&gt;&gt; </a:t>
            </a:r>
            <a:r>
              <a:rPr lang="en-US" sz="105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snd</a:t>
            </a:r>
            <a:r>
              <a:rPr lang="en-US" sz="105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= snd_part1 * snd_part2;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%determine the average distribution among the standard </a:t>
            </a:r>
            <a:r>
              <a:rPr lang="en-US" sz="1050" dirty="0" smtClean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normal %distribution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&gt;&gt;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avg_dis</a:t>
            </a: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mean(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snd</a:t>
            </a: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9F00"/>
                </a:solidFill>
                <a:effectLst/>
                <a:latin typeface="Courier New"/>
                <a:ea typeface="Times New Roman"/>
                <a:cs typeface="Times New Roman"/>
              </a:rPr>
              <a:t>%determine the probability that the graph is manmade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&gt;&gt;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prob_man</a:t>
            </a: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= (4.*e -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avg_dis</a:t>
            </a: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)/(4.*e)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effectLst/>
                <a:latin typeface="Courier New"/>
                <a:ea typeface="Times New Roman"/>
                <a:cs typeface="Times New Roman"/>
              </a:rPr>
              <a:t>end</a:t>
            </a:r>
            <a:endParaRPr lang="en-US" sz="105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4055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Output</a:t>
            </a:r>
            <a:endParaRPr lang="en-US" dirty="0"/>
          </a:p>
        </p:txBody>
      </p:sp>
      <p:sp>
        <p:nvSpPr>
          <p:cNvPr id="4" name="Text Box 8"/>
          <p:cNvSpPr txBox="1"/>
          <p:nvPr/>
        </p:nvSpPr>
        <p:spPr>
          <a:xfrm>
            <a:off x="1943100" y="2315845"/>
            <a:ext cx="5257800" cy="3750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&gt;&gt; manmade( </a:t>
            </a:r>
            <a:r>
              <a:rPr lang="en-US" sz="1200" dirty="0" err="1">
                <a:effectLst/>
                <a:latin typeface="Courier New"/>
                <a:ea typeface="ＭＳ 明朝"/>
                <a:cs typeface="Times New Roman"/>
              </a:rPr>
              <a:t>ARPANET_lap</a:t>
            </a: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 )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 </a:t>
            </a:r>
            <a:r>
              <a:rPr lang="en-US" sz="1200" dirty="0" err="1">
                <a:effectLst/>
                <a:latin typeface="Courier New"/>
                <a:ea typeface="ＭＳ 明朝"/>
                <a:cs typeface="Times New Roman"/>
              </a:rPr>
              <a:t>avg_dis</a:t>
            </a: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 =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	0.4465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 </a:t>
            </a:r>
            <a:r>
              <a:rPr lang="en-US" sz="1200" dirty="0" err="1">
                <a:effectLst/>
                <a:latin typeface="Courier New"/>
                <a:ea typeface="ＭＳ 明朝"/>
                <a:cs typeface="Times New Roman"/>
              </a:rPr>
              <a:t>prob_man</a:t>
            </a: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 =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	0.9589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 </a:t>
            </a:r>
            <a:r>
              <a:rPr lang="en-US" sz="1200" dirty="0" err="1">
                <a:effectLst/>
                <a:latin typeface="Courier New"/>
                <a:ea typeface="ＭＳ 明朝"/>
                <a:cs typeface="Times New Roman"/>
              </a:rPr>
              <a:t>snd</a:t>
            </a:r>
            <a:r>
              <a:rPr lang="en-US" sz="1200" dirty="0">
                <a:effectLst/>
                <a:latin typeface="Courier New"/>
                <a:ea typeface="ＭＳ 明朝"/>
                <a:cs typeface="Times New Roman"/>
              </a:rPr>
              <a:t> = 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	1.2295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	1.2048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	0.9788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	0.9076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	0.5785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	0.4164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	0.3209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	0.0965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	0.0479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	0.0188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	0.0032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	0.0010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  	0.0003</a:t>
            </a:r>
            <a:endParaRPr lang="en-US" sz="120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454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Laplacian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4" name="Text Box 10"/>
          <p:cNvSpPr txBox="1"/>
          <p:nvPr/>
        </p:nvSpPr>
        <p:spPr>
          <a:xfrm>
            <a:off x="1485900" y="1393930"/>
            <a:ext cx="6172200" cy="5322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function 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[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rand_lap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] =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randZeros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( n )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%Computers a random </a:t>
            </a:r>
            <a:r>
              <a:rPr lang="en-US" sz="940" dirty="0" err="1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Laplacian</a:t>
            </a: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 Matrix and displays the %corresponding adjacency matrix and degree matrix.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%Creates the random adjacency matrix, M.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&gt;&gt; M = round(rand(n));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for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i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= 1:n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&gt;&gt; M(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i,i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) = 0;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end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effectLst/>
                <a:latin typeface="Courier New"/>
                <a:ea typeface="ＭＳ 明朝"/>
                <a:cs typeface="Times New Roman"/>
              </a:rPr>
              <a:t> 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for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i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= 1:n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</a:t>
            </a: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for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j = 1:n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   &gt;&gt; M(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i,j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) = M(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j,i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);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</a:t>
            </a: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end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end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%Assigns adjacency matrix M to the variable </a:t>
            </a:r>
            <a:r>
              <a:rPr lang="en-US" sz="940" dirty="0" err="1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rand_adj</a:t>
            </a: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 and displays %it as an output.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&gt;&gt;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rand_adj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= M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%Creates the values that will be in the random degree matrix and %the inserts them into the random degree matrix.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&gt;&gt;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deg_val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= sum(M);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&gt;&gt;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rand_deg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= zeros(n);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for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i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= 1:n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   &gt;&gt;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rand_deg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(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i,i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) =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deg_val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(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i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);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end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%Displays random degree matrix.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&gt;&gt;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rand_deg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=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rand_deg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%Computes the random </a:t>
            </a:r>
            <a:r>
              <a:rPr lang="en-US" sz="940" dirty="0" err="1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Laplacian</a:t>
            </a: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 Matrix and outputs it as '</a:t>
            </a:r>
            <a:r>
              <a:rPr lang="en-US" sz="940" dirty="0" err="1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ans</a:t>
            </a:r>
            <a:r>
              <a:rPr lang="en-US" sz="940" dirty="0">
                <a:solidFill>
                  <a:srgbClr val="008000"/>
                </a:solidFill>
                <a:effectLst/>
                <a:latin typeface="Courier New"/>
                <a:ea typeface="ＭＳ 明朝"/>
                <a:cs typeface="Times New Roman"/>
              </a:rPr>
              <a:t>'.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&gt;&gt;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rand_lap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=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rand_deg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 - </a:t>
            </a:r>
            <a:r>
              <a:rPr lang="en-US" sz="940" dirty="0" err="1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rand_adj</a:t>
            </a:r>
            <a:r>
              <a:rPr lang="en-US" sz="940" dirty="0">
                <a:solidFill>
                  <a:srgbClr val="000000"/>
                </a:solidFill>
                <a:effectLst/>
                <a:latin typeface="Courier New"/>
                <a:ea typeface="ＭＳ 明朝"/>
                <a:cs typeface="Times New Roman"/>
              </a:rPr>
              <a:t>;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940" dirty="0">
                <a:effectLst/>
                <a:latin typeface="Courier New"/>
                <a:ea typeface="Times New Roman"/>
                <a:cs typeface="Times New Roman"/>
              </a:rPr>
              <a:t> 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srgbClr val="0000FF"/>
                </a:solidFill>
                <a:effectLst/>
                <a:latin typeface="Courier New"/>
                <a:ea typeface="ＭＳ 明朝"/>
                <a:cs typeface="Times New Roman"/>
              </a:rPr>
              <a:t>end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effectLst/>
                <a:latin typeface="Times"/>
                <a:ea typeface="Times New Roman"/>
                <a:cs typeface="Times New Roman"/>
              </a:rPr>
              <a:t> </a:t>
            </a:r>
            <a:endParaRPr lang="en-US" sz="940" dirty="0">
              <a:effectLst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effectLst/>
                <a:ea typeface="ＭＳ 明朝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3453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</a:t>
            </a:r>
            <a:r>
              <a:rPr lang="en-US" dirty="0" smtClean="0"/>
              <a:t>Images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http://cneurocvs.rmki.kfki.hu/igraphbook/</a:t>
            </a:r>
            <a:r>
              <a:rPr lang="en-US" dirty="0" smtClean="0">
                <a:hlinkClick r:id="rId2"/>
              </a:rPr>
              <a:t>random.png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http://borderstan.files.wordpress.com/2009/04/</a:t>
            </a:r>
            <a:r>
              <a:rPr lang="en-US" dirty="0" smtClean="0">
                <a:hlinkClick r:id="rId3"/>
              </a:rPr>
              <a:t>circmetrolarge.pn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som.csudh.edu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/</a:t>
            </a:r>
            <a:r>
              <a:rPr lang="en-US" dirty="0" err="1"/>
              <a:t>lpress</a:t>
            </a:r>
            <a:r>
              <a:rPr lang="en-US" dirty="0"/>
              <a:t>/history/</a:t>
            </a:r>
            <a:r>
              <a:rPr lang="en-US" dirty="0" err="1"/>
              <a:t>arpamaps</a:t>
            </a:r>
            <a:r>
              <a:rPr lang="en-US" dirty="0"/>
              <a:t>/f10aug1972.jpg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7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conducted research into the nature of random graphs to understand the quantitative potential to distinguish a random graph from an organized one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39" t="12320" r="6336" b="16114"/>
          <a:stretch/>
        </p:blipFill>
        <p:spPr>
          <a:xfrm>
            <a:off x="2498681" y="3040329"/>
            <a:ext cx="4238094" cy="37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6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graph theory a graph is a set of vertices (i.e. nodes or objects) connected to one another through connections called edges. </a:t>
            </a:r>
          </a:p>
          <a:p>
            <a:r>
              <a:rPr lang="en-US" dirty="0" smtClean="0"/>
              <a:t>Real things represented as graphs:</a:t>
            </a:r>
          </a:p>
          <a:p>
            <a:pPr lvl="1"/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Surfaces</a:t>
            </a:r>
          </a:p>
          <a:p>
            <a:pPr lvl="1"/>
            <a:r>
              <a:rPr lang="en-US" dirty="0" smtClean="0"/>
              <a:t>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9958"/>
            <a:ext cx="7313613" cy="868362"/>
          </a:xfrm>
        </p:spPr>
        <p:txBody>
          <a:bodyPr/>
          <a:lstStyle/>
          <a:p>
            <a:r>
              <a:rPr lang="en-US" dirty="0" smtClean="0"/>
              <a:t>ARPANET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083"/>
            <a:ext cx="9144000" cy="54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057" y="2241360"/>
            <a:ext cx="3887695" cy="2770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16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Matrices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41" y="3451434"/>
            <a:ext cx="3445730" cy="276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7188"/>
            <a:ext cx="3887695" cy="253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8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Matrices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7188"/>
            <a:ext cx="3887695" cy="25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41" y="3451436"/>
            <a:ext cx="3445730" cy="276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7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Matrices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4751"/>
            <a:ext cx="1524000" cy="119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34" y="4794441"/>
            <a:ext cx="1447165" cy="113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74" y="4734751"/>
            <a:ext cx="2136775" cy="1118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>
            <a:off x="2664340" y="5342820"/>
            <a:ext cx="3451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3119" y="5204763"/>
            <a:ext cx="34512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3119" y="5536101"/>
            <a:ext cx="345121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61" y="2319363"/>
            <a:ext cx="2363695" cy="1587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55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94</TotalTime>
  <Words>293</Words>
  <Application>Microsoft Macintosh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Inkwell</vt:lpstr>
      <vt:lpstr>Random Graphs and Statistics Regarding Algebraic Connectivity </vt:lpstr>
      <vt:lpstr>Introduction</vt:lpstr>
      <vt:lpstr>What is a Graph?</vt:lpstr>
      <vt:lpstr>PowerPoint Presentation</vt:lpstr>
      <vt:lpstr>ARPANET</vt:lpstr>
      <vt:lpstr>Representing Graphs</vt:lpstr>
      <vt:lpstr>Adjacency Matrices </vt:lpstr>
      <vt:lpstr>Degree Matrices </vt:lpstr>
      <vt:lpstr>Laplacian Matrices </vt:lpstr>
      <vt:lpstr>Eigenvalues </vt:lpstr>
      <vt:lpstr>Algebraic Connectivity </vt:lpstr>
      <vt:lpstr>GEP(λ)</vt:lpstr>
      <vt:lpstr>GEP(λ) Test Example:</vt:lpstr>
      <vt:lpstr>Laplacian Matrix of ARPANET</vt:lpstr>
      <vt:lpstr>MATLAB Code</vt:lpstr>
      <vt:lpstr>MATLAB Output</vt:lpstr>
      <vt:lpstr>Random Laplacian Matrix</vt:lpstr>
      <vt:lpstr>Additional Images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Graphs and Statistics Regarding Algebraic Connectivity </dc:title>
  <dc:creator>Rick Lage</dc:creator>
  <cp:lastModifiedBy>Matthew</cp:lastModifiedBy>
  <cp:revision>9</cp:revision>
  <dcterms:created xsi:type="dcterms:W3CDTF">2014-11-25T02:46:42Z</dcterms:created>
  <dcterms:modified xsi:type="dcterms:W3CDTF">2014-11-25T04:36:57Z</dcterms:modified>
</cp:coreProperties>
</file>