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493" r:id="rId3"/>
    <p:sldId id="458" r:id="rId4"/>
    <p:sldId id="499" r:id="rId5"/>
    <p:sldId id="504" r:id="rId6"/>
    <p:sldId id="471" r:id="rId7"/>
    <p:sldId id="476" r:id="rId8"/>
    <p:sldId id="494" r:id="rId9"/>
    <p:sldId id="497" r:id="rId10"/>
    <p:sldId id="498" r:id="rId11"/>
    <p:sldId id="495" r:id="rId12"/>
    <p:sldId id="505" r:id="rId13"/>
    <p:sldId id="506" r:id="rId14"/>
    <p:sldId id="496" r:id="rId15"/>
    <p:sldId id="507" r:id="rId16"/>
    <p:sldId id="508" r:id="rId17"/>
    <p:sldId id="489" r:id="rId18"/>
    <p:sldId id="490" r:id="rId19"/>
    <p:sldId id="4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C3"/>
    <a:srgbClr val="E45740"/>
    <a:srgbClr val="C6341C"/>
    <a:srgbClr val="F4FB9F"/>
    <a:srgbClr val="3366FF"/>
    <a:srgbClr val="585C2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336" autoAdjust="0"/>
    <p:restoredTop sz="94633" autoAdjust="0"/>
  </p:normalViewPr>
  <p:slideViewPr>
    <p:cSldViewPr>
      <p:cViewPr varScale="1">
        <p:scale>
          <a:sx n="111" d="100"/>
          <a:sy n="111" d="100"/>
        </p:scale>
        <p:origin x="1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rem( new(),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) =     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new</a:t>
            </a:r>
            <a:r>
              <a:rPr lang="en-US" sz="2400" b="1" dirty="0"/>
              <a:t>()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rem( ins(</a:t>
            </a:r>
            <a:r>
              <a:rPr lang="en-US" sz="2400" b="1" dirty="0" err="1" smtClean="0"/>
              <a:t>L,e,k</a:t>
            </a:r>
            <a:r>
              <a:rPr lang="en-US" sz="2400" b="1" dirty="0" smtClean="0"/>
              <a:t>),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) =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if (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=k 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then L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else if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&gt;k)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then ins( rem(L,i-1), e, k 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else ins( rem(</a:t>
            </a:r>
            <a:r>
              <a:rPr lang="en-US" sz="2400" b="1" dirty="0" err="1" smtClean="0"/>
              <a:t>L,i</a:t>
            </a:r>
            <a:r>
              <a:rPr lang="en-US" sz="2400" b="1" dirty="0" smtClean="0"/>
              <a:t>), e, k-1 )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Behavior for LIST 3.3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Two main ways: </a:t>
            </a:r>
            <a:r>
              <a:rPr lang="en-US" b="1" dirty="0" smtClean="0">
                <a:solidFill>
                  <a:srgbClr val="C00000"/>
                </a:solidFill>
              </a:rPr>
              <a:t>array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linked</a:t>
            </a:r>
            <a:r>
              <a:rPr lang="en-US" dirty="0" smtClean="0"/>
              <a:t> structure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Array: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Implementation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852913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2582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564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8901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02238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3029" y="3105953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6011" y="3105953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2654" y="3105953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1645" y="313697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7224" y="4194094"/>
            <a:ext cx="151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ns( 2</a:t>
            </a:r>
            <a:r>
              <a:rPr lang="en-US" sz="2000" b="1" dirty="0">
                <a:solidFill>
                  <a:srgbClr val="C00000"/>
                </a:solidFill>
              </a:rPr>
              <a:t>7</a:t>
            </a:r>
            <a:r>
              <a:rPr lang="en-US" sz="2000" b="1" dirty="0" smtClean="0">
                <a:solidFill>
                  <a:srgbClr val="C00000"/>
                </a:solidFill>
              </a:rPr>
              <a:t>, 2 )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367" y="3932485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9764" y="3932484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2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5236" y="3935399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1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0898" y="3923820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3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5564" y="3905740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4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16638" y="28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77970" y="3905739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600" y="45720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49660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69841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89720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29780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18189" y="456789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04033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9287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21010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47425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896" y="482504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36425" y="3545160"/>
            <a:ext cx="762000" cy="898625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53473" y="3571040"/>
            <a:ext cx="762000" cy="898625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  <p:bldP spid="22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Array:</a:t>
            </a:r>
            <a:r>
              <a:rPr lang="en-US" dirty="0" smtClean="0"/>
              <a:t> Time complexity of operations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6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 time proportional to list length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elete  O(n)   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     O(1)  </a:t>
            </a:r>
            <a:r>
              <a:rPr lang="en-US" sz="16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also say constant time</a:t>
            </a:r>
            <a:endParaRPr lang="en-US" sz="1800" b="1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    O(n)  </a:t>
            </a:r>
            <a:r>
              <a:rPr lang="en-US" sz="18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 searching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mpty   O(1)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    O(1)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</a:t>
            </a:r>
            <a:r>
              <a:rPr lang="en-US" dirty="0" smtClean="0">
                <a:solidFill>
                  <a:srgbClr val="0070C0"/>
                </a:solidFill>
              </a:rPr>
              <a:t>Implementation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4690" y="1344549"/>
            <a:ext cx="8229600" cy="4640992"/>
          </a:xfrm>
        </p:spPr>
        <p:txBody>
          <a:bodyPr/>
          <a:lstStyle/>
          <a:p>
            <a:pPr marL="109728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                                    linked</a:t>
            </a:r>
            <a:r>
              <a:rPr lang="en-US" dirty="0" smtClean="0"/>
              <a:t> structure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Implementation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086" y="2268843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6580" y="222315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05467" y="2223155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8252" y="226011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0908" y="2480426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9707" y="248030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8135" y="2480662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0730" y="2515812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4542" y="3722816"/>
            <a:ext cx="151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ns( 2</a:t>
            </a:r>
            <a:r>
              <a:rPr lang="en-US" sz="2000" b="1" dirty="0">
                <a:solidFill>
                  <a:srgbClr val="C00000"/>
                </a:solidFill>
              </a:rPr>
              <a:t>7</a:t>
            </a:r>
            <a:r>
              <a:rPr lang="en-US" sz="2000" b="1" dirty="0" smtClean="0">
                <a:solidFill>
                  <a:srgbClr val="C00000"/>
                </a:solidFill>
              </a:rPr>
              <a:t>, 2 )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7639" y="394797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84039" y="394797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6658" y="3897832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62227" y="5513189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91856" y="3936124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017492" y="4193269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8135" y="4193269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6513" y="5770334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3098" y="4225710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908" y="4205119"/>
            <a:ext cx="58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80908" y="1740161"/>
            <a:ext cx="44762" cy="437558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5595" y="2665413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17" y="5342518"/>
            <a:ext cx="90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039" y="1344548"/>
            <a:ext cx="90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head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876487" y="5083852"/>
            <a:ext cx="98192" cy="455347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400319" y="2665413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81991" y="2662614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52039" y="4393324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81990" y="4333392"/>
            <a:ext cx="766261" cy="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50284" y="4862374"/>
            <a:ext cx="721622" cy="62917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98439" y="4428189"/>
            <a:ext cx="458074" cy="108500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5" grpId="0"/>
      <p:bldP spid="19" grpId="0"/>
      <p:bldP spid="20" grpId="0"/>
      <p:bldP spid="21" grpId="0"/>
      <p:bldP spid="22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Linked: </a:t>
            </a:r>
            <a:r>
              <a:rPr lang="en-US" dirty="0" smtClean="0"/>
              <a:t>Time complexity of operations</a:t>
            </a:r>
            <a:endParaRPr lang="en-US" dirty="0" smtClean="0"/>
          </a:p>
          <a:p>
            <a:pPr lvl="1"/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insCell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2 link pointers</a:t>
            </a:r>
          </a:p>
          <a:p>
            <a:pPr lvl="1"/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delCell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O(1) 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      O(n)  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    O(n)  </a:t>
            </a:r>
            <a:r>
              <a:rPr lang="en-US" sz="18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 searching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mpty    O(1)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     O(n), O(1)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O(n) + O(1) 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O(n)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9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  +  </a:t>
            </a:r>
            <a:r>
              <a:rPr lang="en-US" sz="1900" b="1" i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insCell</a:t>
            </a:r>
            <a:endParaRPr lang="en-US" sz="1900" b="1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O(n) + O(1) 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O(n)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LIST Implementation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STACK and QUEUE are LISTs with special access disciplines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STACK is LIFO, access top only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QUEUE is FIFO, access ends only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This gives efficient implementation benefits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C00000"/>
                </a:solidFill>
              </a:rPr>
              <a:t>No find </a:t>
            </a:r>
            <a:r>
              <a:rPr lang="en-US" dirty="0" smtClean="0"/>
              <a:t>(search) by content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C00000"/>
                </a:solidFill>
              </a:rPr>
              <a:t>No get </a:t>
            </a:r>
            <a:r>
              <a:rPr lang="en-US" dirty="0" smtClean="0"/>
              <a:t>(go into center of list)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Build on LIST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Special lists are useful for solving many problems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STACK: reversing sequences, balancing </a:t>
            </a:r>
            <a:r>
              <a:rPr lang="en-US" dirty="0" err="1" smtClean="0"/>
              <a:t>parens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QUEUE: fairness, maintain order </a:t>
            </a:r>
            <a:r>
              <a:rPr lang="en-US" smtClean="0"/>
              <a:t>of arrival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Build on LIST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FIFO  first in, first out</a:t>
            </a:r>
            <a:endParaRPr lang="en-US" b="1" dirty="0">
              <a:solidFill>
                <a:srgbClr val="C00000"/>
              </a:solidFill>
            </a:endParaRPr>
          </a:p>
          <a:p>
            <a:pPr marL="365760" lvl="1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</a:t>
            </a:r>
            <a:r>
              <a:rPr lang="en-US" sz="2400" b="1" i="1" dirty="0" smtClean="0">
                <a:solidFill>
                  <a:srgbClr val="0070C0"/>
                </a:solidFill>
              </a:rPr>
              <a:t>new( ) </a:t>
            </a:r>
          </a:p>
          <a:p>
            <a:pPr marL="365760" lvl="1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       add(4)</a:t>
            </a:r>
          </a:p>
          <a:p>
            <a:pPr marL="365760" lvl="1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        add(-31)</a:t>
            </a:r>
          </a:p>
          <a:p>
            <a:pPr marL="365760" lvl="1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        add(15)           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114800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7294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4114800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437" y="330005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4400" y="3654811"/>
            <a:ext cx="190500" cy="32009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4110789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658" y="47294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0900" y="470943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6618" y="3100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76700" y="3475187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7400" y="24287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ize is 3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13" grpId="0" animBg="1"/>
      <p:bldP spid="14" grpId="0"/>
      <p:bldP spid="1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         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QUEUE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67616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368" y="1467616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4319" y="21144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8611" y="1467616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" y="4723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9150" y="853885"/>
            <a:ext cx="120895" cy="3871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74011" y="1473751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3411" y="208230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7820" y="208230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222" y="5967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956172" y="887461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4551034"/>
            <a:ext cx="8991600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6561" y="4557169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1361" y="517185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1961" y="4563142"/>
            <a:ext cx="12954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67820" y="517185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3670" y="377890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tail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053620" y="4025178"/>
            <a:ext cx="400050" cy="43955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4161" y="377922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front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26311" y="4023273"/>
            <a:ext cx="120895" cy="3871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86487" y="540632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ize is 2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3587" y="3427027"/>
            <a:ext cx="1584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sz="2800" b="1" i="1" dirty="0">
                <a:solidFill>
                  <a:srgbClr val="0070C0"/>
                </a:solidFill>
              </a:rPr>
              <a:t>r</a:t>
            </a:r>
            <a:r>
              <a:rPr lang="en-US" sz="2800" b="1" i="1" dirty="0" smtClean="0">
                <a:solidFill>
                  <a:srgbClr val="0070C0"/>
                </a:solidFill>
              </a:rPr>
              <a:t>em( )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259624" y="3634186"/>
            <a:ext cx="484632" cy="632121"/>
          </a:xfrm>
          <a:prstGeom prst="downArrow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/>
      <p:bldP spid="24" grpId="0"/>
      <p:bldP spid="26" grpId="0"/>
      <p:bldP spid="28" grpId="0"/>
      <p:bldP spid="10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and List-based 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8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(Stack, Queue)</a:t>
            </a:r>
            <a:endParaRPr lang="en-US" sz="4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472" y="1569027"/>
            <a:ext cx="8229600" cy="4603173"/>
          </a:xfrm>
        </p:spPr>
        <p:txBody>
          <a:bodyPr>
            <a:normAutofit fontScale="92500" lnSpcReduction="2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Lists are one of the first data structures extensively studied and used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LISP: List Processing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Invented by John McCarthy at MIT in 1958, used list as the main way of representing data and programs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Second oldest major PL, only Fortran is older (by 1 year)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Other data structures were built using lists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Still heavily used today, in variants like Scheme, and Common Lisp 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9310" y="1417638"/>
            <a:ext cx="4193690" cy="513556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= new LIST(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lst.empty</a:t>
            </a:r>
            <a:r>
              <a:rPr lang="en-US" dirty="0" smtClean="0"/>
              <a:t>()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lst.size</a:t>
            </a:r>
            <a:r>
              <a:rPr lang="en-US" dirty="0" smtClean="0"/>
              <a:t>() 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/>
              <a:t>lst.ins</a:t>
            </a:r>
            <a:r>
              <a:rPr lang="en-US" dirty="0" smtClean="0"/>
              <a:t>( “</a:t>
            </a:r>
            <a:r>
              <a:rPr lang="en-US" dirty="0"/>
              <a:t>hi”,</a:t>
            </a:r>
            <a:r>
              <a:rPr lang="en-US" dirty="0" smtClean="0"/>
              <a:t>0 );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/>
              <a:t>lst.ins</a:t>
            </a:r>
            <a:r>
              <a:rPr lang="en-US" dirty="0" smtClean="0"/>
              <a:t>( “lo”,0 );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print( </a:t>
            </a:r>
            <a:r>
              <a:rPr lang="en-US" dirty="0" err="1" smtClean="0"/>
              <a:t>lst.get</a:t>
            </a:r>
            <a:r>
              <a:rPr lang="en-US" dirty="0" smtClean="0"/>
              <a:t>(0)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lst.get</a:t>
            </a:r>
            <a:r>
              <a:rPr lang="en-US" dirty="0" smtClean="0"/>
              <a:t>(1)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lst.size</a:t>
            </a:r>
            <a:r>
              <a:rPr lang="en-US" dirty="0" smtClean="0"/>
              <a:t>() );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List Object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2500" y="2555406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934173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500" y="4153373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700" y="4153373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5600" y="453214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300" y="450303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“lo”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0850" y="551158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7769" y="5520507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98336" y="3124200"/>
            <a:ext cx="721210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08705" y="4343400"/>
            <a:ext cx="721210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8256" y="1417638"/>
            <a:ext cx="3452085" cy="528796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err="1" smtClean="0"/>
              <a:t>lst.ins</a:t>
            </a:r>
            <a:r>
              <a:rPr lang="en-US" dirty="0" smtClean="0"/>
              <a:t>(“un”,1);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err="1" smtClean="0"/>
              <a:t>lst.rem</a:t>
            </a:r>
            <a:r>
              <a:rPr lang="en-US" dirty="0" smtClean="0"/>
              <a:t>(0);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print( </a:t>
            </a:r>
            <a:r>
              <a:rPr lang="en-US" dirty="0" err="1" smtClean="0"/>
              <a:t>lst.get</a:t>
            </a:r>
            <a:r>
              <a:rPr lang="en-US" dirty="0" smtClean="0"/>
              <a:t>(0) );</a:t>
            </a:r>
          </a:p>
          <a:p>
            <a:pPr marL="365760" lvl="1" indent="0">
              <a:buNone/>
            </a:pPr>
            <a:r>
              <a:rPr lang="en-US" dirty="0" smtClean="0"/>
              <a:t>print( </a:t>
            </a:r>
            <a:r>
              <a:rPr lang="en-US" dirty="0" err="1" smtClean="0"/>
              <a:t>lst.find</a:t>
            </a:r>
            <a:r>
              <a:rPr lang="en-US" dirty="0" smtClean="0"/>
              <a:t>(“hi”)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lst.size</a:t>
            </a:r>
            <a:r>
              <a:rPr lang="en-US" dirty="0" smtClean="0"/>
              <a:t>() );</a:t>
            </a:r>
          </a:p>
          <a:p>
            <a:pPr marL="36576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 </a:t>
            </a:r>
            <a:r>
              <a:rPr lang="en-US" dirty="0" err="1" smtClean="0"/>
              <a:t>lst.empty</a:t>
            </a:r>
            <a:r>
              <a:rPr lang="en-US" dirty="0" smtClean="0"/>
              <a:t>() );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Using a List Object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411" y="2580225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5209" y="295899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411" y="1116199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1520" y="1128506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86715" y="149294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818" y="14828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“lo”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2276" y="54937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632" y="5493734"/>
            <a:ext cx="45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3931" y="295899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“lo”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8633" y="2601201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93855" y="2601201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1776" y="297996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“u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955" y="54937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2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411" y="4036980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48633" y="4036980"/>
            <a:ext cx="1295400" cy="1219200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3931" y="441574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“u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1839" y="443777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77651" y="2819400"/>
            <a:ext cx="721210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22909" y="4403713"/>
            <a:ext cx="1375101" cy="34059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ins: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rem: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LIST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get: LIST x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find: LIST 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20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(searching)</a:t>
            </a:r>
            <a:endParaRPr lang="en-US" sz="2000" i="1" dirty="0">
              <a:solidFill>
                <a:srgbClr val="C00000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size: LIST        Nat  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(natural number)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empty: LIST       Boolean</a:t>
            </a:r>
          </a:p>
          <a:p>
            <a:pPr marL="109728" indent="0">
              <a:spcAft>
                <a:spcPts val="6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ADT: LIST of </a:t>
            </a:r>
            <a:r>
              <a:rPr lang="en-US" dirty="0" err="1" smtClean="0">
                <a:solidFill>
                  <a:srgbClr val="0070C0"/>
                </a:solidFill>
              </a:rPr>
              <a:t>Elt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b="1" i="1" dirty="0" smtClean="0">
                <a:solidFill>
                  <a:srgbClr val="C00000"/>
                </a:solidFill>
              </a:rPr>
              <a:t>LIST ops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</a:rPr>
              <a:t>new, add</a:t>
            </a:r>
            <a:r>
              <a:rPr lang="en-US" sz="2000" dirty="0" smtClean="0"/>
              <a:t>, rem, get, find, size, empty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 smtClean="0"/>
              <a:t>Axioms LHS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r</a:t>
            </a:r>
            <a:r>
              <a:rPr lang="en-US" sz="2000" dirty="0" smtClean="0"/>
              <a:t>em( new(), </a:t>
            </a:r>
            <a:r>
              <a:rPr lang="en-US" sz="2000" dirty="0" err="1" smtClean="0"/>
              <a:t>i</a:t>
            </a:r>
            <a:r>
              <a:rPr lang="en-US" sz="2000" dirty="0" smtClean="0"/>
              <a:t>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rem( ins(</a:t>
            </a:r>
            <a:r>
              <a:rPr lang="en-US" sz="2000" dirty="0" err="1" smtClean="0"/>
              <a:t>L,e,k</a:t>
            </a:r>
            <a:r>
              <a:rPr lang="en-US" sz="2000" dirty="0" smtClean="0"/>
              <a:t>), </a:t>
            </a:r>
            <a:r>
              <a:rPr lang="en-US" sz="2000" dirty="0"/>
              <a:t>i</a:t>
            </a:r>
            <a:r>
              <a:rPr lang="en-US" sz="2000" dirty="0" smtClean="0"/>
              <a:t>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g</a:t>
            </a:r>
            <a:r>
              <a:rPr lang="en-US" sz="2000" dirty="0" smtClean="0"/>
              <a:t>et( new(), </a:t>
            </a:r>
            <a:r>
              <a:rPr lang="en-US" sz="2000" dirty="0" err="1" smtClean="0"/>
              <a:t>i</a:t>
            </a:r>
            <a:r>
              <a:rPr lang="en-US" sz="2000" dirty="0" smtClean="0"/>
              <a:t>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get( ins(</a:t>
            </a:r>
            <a:r>
              <a:rPr lang="en-US" sz="2000" dirty="0" err="1" smtClean="0"/>
              <a:t>L,e,k</a:t>
            </a:r>
            <a:r>
              <a:rPr lang="en-US" sz="2000" dirty="0" smtClean="0"/>
              <a:t>), </a:t>
            </a:r>
            <a:r>
              <a:rPr lang="en-US" sz="2000" dirty="0"/>
              <a:t>i</a:t>
            </a:r>
            <a:r>
              <a:rPr lang="en-US" sz="2000" dirty="0" smtClean="0"/>
              <a:t>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f</a:t>
            </a:r>
            <a:r>
              <a:rPr lang="en-US" sz="2000" dirty="0" smtClean="0"/>
              <a:t>ind( new(), e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find( ins(</a:t>
            </a:r>
            <a:r>
              <a:rPr lang="en-US" sz="2000" dirty="0" err="1" smtClean="0"/>
              <a:t>L,e,i</a:t>
            </a:r>
            <a:r>
              <a:rPr lang="en-US" sz="2000" dirty="0" smtClean="0"/>
              <a:t>), f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s</a:t>
            </a:r>
            <a:r>
              <a:rPr lang="en-US" sz="2000" dirty="0" smtClean="0"/>
              <a:t>ize( new()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size( ins(</a:t>
            </a:r>
            <a:r>
              <a:rPr lang="en-US" sz="2000" dirty="0" err="1" smtClean="0"/>
              <a:t>L,e,i</a:t>
            </a:r>
            <a:r>
              <a:rPr lang="en-US" sz="2000" dirty="0" smtClean="0"/>
              <a:t>)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/>
              <a:t>e</a:t>
            </a:r>
            <a:r>
              <a:rPr lang="en-US" sz="2000" dirty="0" smtClean="0"/>
              <a:t>mpty( new() ) = ?</a:t>
            </a:r>
          </a:p>
          <a:p>
            <a:pPr marL="603504" lvl="2" indent="0">
              <a:spcBef>
                <a:spcPts val="600"/>
              </a:spcBef>
              <a:buNone/>
            </a:pPr>
            <a:r>
              <a:rPr lang="en-US" sz="2000" dirty="0" smtClean="0"/>
              <a:t>empty( ins(</a:t>
            </a:r>
            <a:r>
              <a:rPr lang="en-US" sz="2000" dirty="0" err="1" smtClean="0"/>
              <a:t>L,e,i</a:t>
            </a:r>
            <a:r>
              <a:rPr lang="en-US" sz="2000" dirty="0" smtClean="0"/>
              <a:t>) ) =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Behavior for LIST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size</a:t>
            </a:r>
            <a:r>
              <a:rPr lang="en-US" sz="2000" b="1" dirty="0" smtClean="0"/>
              <a:t>( new() ) </a:t>
            </a:r>
            <a:r>
              <a:rPr lang="en-US" sz="2000" b="1" dirty="0"/>
              <a:t>=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0</a:t>
            </a:r>
            <a:endParaRPr lang="en-US" sz="2000" b="1" dirty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size( ins(</a:t>
            </a:r>
            <a:r>
              <a:rPr lang="en-US" sz="2000" b="1" dirty="0" err="1" smtClean="0"/>
              <a:t>L,e,i</a:t>
            </a:r>
            <a:r>
              <a:rPr lang="en-US" sz="2000" b="1" dirty="0" smtClean="0"/>
              <a:t>) ) </a:t>
            </a:r>
            <a:r>
              <a:rPr lang="en-US" sz="2000" b="1" dirty="0"/>
              <a:t>=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size(L</a:t>
            </a:r>
            <a:r>
              <a:rPr lang="en-US" sz="2000" b="1" dirty="0"/>
              <a:t>) + 1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empty</a:t>
            </a:r>
            <a:r>
              <a:rPr lang="en-US" sz="2000" b="1" dirty="0" smtClean="0"/>
              <a:t>( new() ) </a:t>
            </a:r>
            <a:r>
              <a:rPr lang="en-US" sz="2000" b="1" dirty="0"/>
              <a:t>=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true</a:t>
            </a:r>
            <a:endParaRPr lang="en-US" sz="2000" b="1" dirty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empty( ins(</a:t>
            </a:r>
            <a:r>
              <a:rPr lang="en-US" sz="2000" b="1" dirty="0" err="1" smtClean="0"/>
              <a:t>L,e,i</a:t>
            </a:r>
            <a:r>
              <a:rPr lang="en-US" sz="2000" b="1" dirty="0" smtClean="0"/>
              <a:t>) ) </a:t>
            </a:r>
            <a:r>
              <a:rPr lang="en-US" sz="2000" b="1" dirty="0"/>
              <a:t>= </a:t>
            </a:r>
            <a:endParaRPr lang="en-US" sz="20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false</a:t>
            </a:r>
            <a:endParaRPr lang="en-US" sz="2000" b="1" dirty="0"/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get( new(),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) =        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err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 smtClean="0"/>
              <a:t>get( ins(</a:t>
            </a:r>
            <a:r>
              <a:rPr lang="en-US" sz="2000" b="1" dirty="0" err="1" smtClean="0"/>
              <a:t>L,e,k</a:t>
            </a:r>
            <a:r>
              <a:rPr lang="en-US" sz="2000" b="1" dirty="0" smtClean="0"/>
              <a:t>),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) =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if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=k 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then e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else get( L,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 Behavior for LIST 1.3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lnSpcReduction="10000"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find( new(), e ) </a:t>
            </a:r>
            <a:r>
              <a:rPr lang="en-US" sz="2400" b="1" dirty="0"/>
              <a:t>= </a:t>
            </a:r>
            <a:endParaRPr lang="en-US" sz="24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err</a:t>
            </a:r>
            <a:endParaRPr lang="en-US" sz="2400" b="1" dirty="0"/>
          </a:p>
          <a:p>
            <a:pPr marL="109728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find( ins(</a:t>
            </a:r>
            <a:r>
              <a:rPr lang="en-US" sz="2400" b="1" dirty="0" err="1" smtClean="0"/>
              <a:t>L,e,i</a:t>
            </a:r>
            <a:r>
              <a:rPr lang="en-US" sz="2400" b="1" dirty="0" smtClean="0"/>
              <a:t>), </a:t>
            </a:r>
            <a:r>
              <a:rPr lang="en-US" sz="2400" b="1" dirty="0"/>
              <a:t>f</a:t>
            </a:r>
            <a:r>
              <a:rPr lang="en-US" sz="2400" b="1" dirty="0" smtClean="0"/>
              <a:t> ) =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if ( e=f )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then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else if ( find( L, </a:t>
            </a:r>
            <a:r>
              <a:rPr lang="en-US" sz="2400" b="1" dirty="0"/>
              <a:t>f</a:t>
            </a:r>
            <a:r>
              <a:rPr lang="en-US" sz="2400" b="1" dirty="0" smtClean="0"/>
              <a:t> ) &lt;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then find( L, f )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else find( L, f ) + 1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 marL="109728" indent="0">
              <a:spcBef>
                <a:spcPts val="600"/>
              </a:spcBef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This finds *some* instance of  </a:t>
            </a:r>
            <a:r>
              <a:rPr lang="en-US" sz="2400" b="1" i="1" dirty="0" smtClean="0">
                <a:solidFill>
                  <a:srgbClr val="C00000"/>
                </a:solidFill>
              </a:rPr>
              <a:t>f</a:t>
            </a:r>
            <a:r>
              <a:rPr lang="en-US" sz="2400" i="1" dirty="0" smtClean="0">
                <a:solidFill>
                  <a:srgbClr val="C00000"/>
                </a:solidFill>
              </a:rPr>
              <a:t> , if it’s there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         What if we need to find the first instance of  </a:t>
            </a:r>
            <a:r>
              <a:rPr lang="en-US" sz="2400" b="1" i="1" dirty="0" smtClean="0">
                <a:solidFill>
                  <a:srgbClr val="C00000"/>
                </a:solidFill>
              </a:rPr>
              <a:t>f </a:t>
            </a:r>
            <a:r>
              <a:rPr lang="en-US" sz="2400" i="1" dirty="0" smtClean="0">
                <a:solidFill>
                  <a:srgbClr val="C00000"/>
                </a:solidFill>
              </a:rPr>
              <a:t>?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Behavior for LIST 2.3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5011</TotalTime>
  <Words>851</Words>
  <Application>Microsoft Office PowerPoint</Application>
  <PresentationFormat>On-screen Show (4:3)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Lists</vt:lpstr>
      <vt:lpstr>Using a List Object</vt:lpstr>
      <vt:lpstr>Using a List Object</vt:lpstr>
      <vt:lpstr>ADT: LIST of Elt</vt:lpstr>
      <vt:lpstr>Behavior for LIST</vt:lpstr>
      <vt:lpstr> Behavior for LIST 1.3</vt:lpstr>
      <vt:lpstr>Behavior for LIST 2.3</vt:lpstr>
      <vt:lpstr>Behavior for LIST 3.3</vt:lpstr>
      <vt:lpstr>LIST Implementation</vt:lpstr>
      <vt:lpstr>LIST Implementation</vt:lpstr>
      <vt:lpstr>LIST Implementation</vt:lpstr>
      <vt:lpstr>LIST Implementation</vt:lpstr>
      <vt:lpstr>Build on LIST</vt:lpstr>
      <vt:lpstr>Build on LIST</vt:lpstr>
      <vt:lpstr>QUEUE</vt:lpstr>
      <vt:lpstr>QUEUE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stotts</cp:lastModifiedBy>
  <cp:revision>578</cp:revision>
  <dcterms:created xsi:type="dcterms:W3CDTF">2013-02-22T17:09:52Z</dcterms:created>
  <dcterms:modified xsi:type="dcterms:W3CDTF">2015-08-25T04:07:32Z</dcterms:modified>
</cp:coreProperties>
</file>